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 id="2147483685" r:id="rId3"/>
  </p:sldMasterIdLst>
  <p:notesMasterIdLst>
    <p:notesMasterId r:id="rId50"/>
  </p:notesMasterIdLst>
  <p:handoutMasterIdLst>
    <p:handoutMasterId r:id="rId51"/>
  </p:handoutMasterIdLst>
  <p:sldIdLst>
    <p:sldId id="525" r:id="rId4"/>
    <p:sldId id="528" r:id="rId5"/>
    <p:sldId id="529" r:id="rId6"/>
    <p:sldId id="531" r:id="rId7"/>
    <p:sldId id="530" r:id="rId8"/>
    <p:sldId id="535" r:id="rId9"/>
    <p:sldId id="526" r:id="rId10"/>
    <p:sldId id="536" r:id="rId11"/>
    <p:sldId id="576" r:id="rId12"/>
    <p:sldId id="537" r:id="rId13"/>
    <p:sldId id="538" r:id="rId14"/>
    <p:sldId id="577" r:id="rId15"/>
    <p:sldId id="539" r:id="rId16"/>
    <p:sldId id="540" r:id="rId17"/>
    <p:sldId id="541" r:id="rId18"/>
    <p:sldId id="542" r:id="rId19"/>
    <p:sldId id="543" r:id="rId20"/>
    <p:sldId id="544" r:id="rId21"/>
    <p:sldId id="545" r:id="rId22"/>
    <p:sldId id="546" r:id="rId23"/>
    <p:sldId id="547" r:id="rId24"/>
    <p:sldId id="548" r:id="rId25"/>
    <p:sldId id="549" r:id="rId26"/>
    <p:sldId id="550" r:id="rId27"/>
    <p:sldId id="551" r:id="rId28"/>
    <p:sldId id="552" r:id="rId29"/>
    <p:sldId id="553" r:id="rId30"/>
    <p:sldId id="556" r:id="rId31"/>
    <p:sldId id="557" r:id="rId32"/>
    <p:sldId id="558" r:id="rId33"/>
    <p:sldId id="573" r:id="rId34"/>
    <p:sldId id="560" r:id="rId35"/>
    <p:sldId id="561" r:id="rId36"/>
    <p:sldId id="562" r:id="rId37"/>
    <p:sldId id="575" r:id="rId38"/>
    <p:sldId id="563" r:id="rId39"/>
    <p:sldId id="564" r:id="rId40"/>
    <p:sldId id="565" r:id="rId41"/>
    <p:sldId id="566" r:id="rId42"/>
    <p:sldId id="567" r:id="rId43"/>
    <p:sldId id="568" r:id="rId44"/>
    <p:sldId id="569" r:id="rId45"/>
    <p:sldId id="570" r:id="rId46"/>
    <p:sldId id="574" r:id="rId47"/>
    <p:sldId id="571" r:id="rId48"/>
    <p:sldId id="572" r:id="rId49"/>
  </p:sldIdLst>
  <p:sldSz cx="9144000" cy="6858000" type="screen4x3"/>
  <p:notesSz cx="6858000" cy="9199563"/>
  <p:defaultTextStyle>
    <a:defPPr>
      <a:defRPr lang="en-US"/>
    </a:defPPr>
    <a:lvl1pPr algn="l" rtl="0" fontAlgn="base">
      <a:spcBef>
        <a:spcPct val="20000"/>
      </a:spcBef>
      <a:spcAft>
        <a:spcPct val="0"/>
      </a:spcAft>
      <a:buFont typeface="Wingdings" pitchFamily="2" charset="2"/>
      <a:defRPr sz="3200" kern="1200">
        <a:solidFill>
          <a:schemeClr val="tx1"/>
        </a:solidFill>
        <a:latin typeface="Arial" charset="0"/>
        <a:ea typeface="+mn-ea"/>
        <a:cs typeface="+mn-cs"/>
      </a:defRPr>
    </a:lvl1pPr>
    <a:lvl2pPr marL="457200" algn="l" rtl="0" fontAlgn="base">
      <a:spcBef>
        <a:spcPct val="20000"/>
      </a:spcBef>
      <a:spcAft>
        <a:spcPct val="0"/>
      </a:spcAft>
      <a:buFont typeface="Wingdings" pitchFamily="2" charset="2"/>
      <a:defRPr sz="3200" kern="1200">
        <a:solidFill>
          <a:schemeClr val="tx1"/>
        </a:solidFill>
        <a:latin typeface="Arial" charset="0"/>
        <a:ea typeface="+mn-ea"/>
        <a:cs typeface="+mn-cs"/>
      </a:defRPr>
    </a:lvl2pPr>
    <a:lvl3pPr marL="914400" algn="l" rtl="0" fontAlgn="base">
      <a:spcBef>
        <a:spcPct val="20000"/>
      </a:spcBef>
      <a:spcAft>
        <a:spcPct val="0"/>
      </a:spcAft>
      <a:buFont typeface="Wingdings" pitchFamily="2" charset="2"/>
      <a:defRPr sz="3200" kern="1200">
        <a:solidFill>
          <a:schemeClr val="tx1"/>
        </a:solidFill>
        <a:latin typeface="Arial" charset="0"/>
        <a:ea typeface="+mn-ea"/>
        <a:cs typeface="+mn-cs"/>
      </a:defRPr>
    </a:lvl3pPr>
    <a:lvl4pPr marL="1371600" algn="l" rtl="0" fontAlgn="base">
      <a:spcBef>
        <a:spcPct val="20000"/>
      </a:spcBef>
      <a:spcAft>
        <a:spcPct val="0"/>
      </a:spcAft>
      <a:buFont typeface="Wingdings" pitchFamily="2" charset="2"/>
      <a:defRPr sz="3200" kern="1200">
        <a:solidFill>
          <a:schemeClr val="tx1"/>
        </a:solidFill>
        <a:latin typeface="Arial" charset="0"/>
        <a:ea typeface="+mn-ea"/>
        <a:cs typeface="+mn-cs"/>
      </a:defRPr>
    </a:lvl4pPr>
    <a:lvl5pPr marL="1828800" algn="l" rtl="0" fontAlgn="base">
      <a:spcBef>
        <a:spcPct val="20000"/>
      </a:spcBef>
      <a:spcAft>
        <a:spcPct val="0"/>
      </a:spcAft>
      <a:buFont typeface="Wingdings" pitchFamily="2" charset="2"/>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CC0000"/>
    <a:srgbClr val="017D2A"/>
    <a:srgbClr val="016B1A"/>
    <a:srgbClr val="009900"/>
    <a:srgbClr val="3399FF"/>
    <a:srgbClr val="3333CC"/>
    <a:srgbClr val="005A9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53" autoAdjust="0"/>
    <p:restoredTop sz="92727" autoAdjust="0"/>
  </p:normalViewPr>
  <p:slideViewPr>
    <p:cSldViewPr snapToGrid="0">
      <p:cViewPr varScale="1">
        <p:scale>
          <a:sx n="123" d="100"/>
          <a:sy n="123" d="100"/>
        </p:scale>
        <p:origin x="-128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2052" y="-84"/>
      </p:cViewPr>
      <p:guideLst>
        <p:guide orient="horz" pos="2898"/>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hdr" sz="quarter"/>
          </p:nvPr>
        </p:nvSpPr>
        <p:spPr bwMode="auto">
          <a:xfrm>
            <a:off x="2" y="1"/>
            <a:ext cx="2972421" cy="460293"/>
          </a:xfrm>
          <a:prstGeom prst="rect">
            <a:avLst/>
          </a:prstGeom>
          <a:noFill/>
          <a:ln w="9525">
            <a:noFill/>
            <a:miter lim="800000"/>
            <a:headEnd/>
            <a:tailEnd/>
          </a:ln>
          <a:effectLst/>
        </p:spPr>
        <p:txBody>
          <a:bodyPr vert="horz" wrap="square" lIns="90022" tIns="45011" rIns="90022" bIns="45011" numCol="1" anchor="t" anchorCtr="0" compatLnSpc="1">
            <a:prstTxWarp prst="textNoShape">
              <a:avLst/>
            </a:prstTxWarp>
          </a:bodyPr>
          <a:lstStyle>
            <a:lvl1pPr>
              <a:spcBef>
                <a:spcPct val="0"/>
              </a:spcBef>
              <a:buFontTx/>
              <a:buNone/>
              <a:defRPr sz="1200"/>
            </a:lvl1pPr>
          </a:lstStyle>
          <a:p>
            <a:pPr>
              <a:defRPr/>
            </a:pPr>
            <a:endParaRPr lang="en-US"/>
          </a:p>
        </p:txBody>
      </p:sp>
      <p:sp>
        <p:nvSpPr>
          <p:cNvPr id="171011" name="Rectangle 3"/>
          <p:cNvSpPr>
            <a:spLocks noGrp="1" noChangeArrowheads="1"/>
          </p:cNvSpPr>
          <p:nvPr>
            <p:ph type="dt" sz="quarter" idx="1"/>
          </p:nvPr>
        </p:nvSpPr>
        <p:spPr bwMode="auto">
          <a:xfrm>
            <a:off x="3884027" y="1"/>
            <a:ext cx="2972421" cy="460293"/>
          </a:xfrm>
          <a:prstGeom prst="rect">
            <a:avLst/>
          </a:prstGeom>
          <a:noFill/>
          <a:ln w="9525">
            <a:noFill/>
            <a:miter lim="800000"/>
            <a:headEnd/>
            <a:tailEnd/>
          </a:ln>
          <a:effectLst/>
        </p:spPr>
        <p:txBody>
          <a:bodyPr vert="horz" wrap="square" lIns="90022" tIns="45011" rIns="90022" bIns="45011"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171012" name="Rectangle 4"/>
          <p:cNvSpPr>
            <a:spLocks noGrp="1" noChangeArrowheads="1"/>
          </p:cNvSpPr>
          <p:nvPr>
            <p:ph type="ftr" sz="quarter" idx="2"/>
          </p:nvPr>
        </p:nvSpPr>
        <p:spPr bwMode="auto">
          <a:xfrm>
            <a:off x="2" y="8737701"/>
            <a:ext cx="2972421" cy="460293"/>
          </a:xfrm>
          <a:prstGeom prst="rect">
            <a:avLst/>
          </a:prstGeom>
          <a:noFill/>
          <a:ln w="9525">
            <a:noFill/>
            <a:miter lim="800000"/>
            <a:headEnd/>
            <a:tailEnd/>
          </a:ln>
          <a:effectLst/>
        </p:spPr>
        <p:txBody>
          <a:bodyPr vert="horz" wrap="square" lIns="90022" tIns="45011" rIns="90022" bIns="45011" numCol="1" anchor="b" anchorCtr="0" compatLnSpc="1">
            <a:prstTxWarp prst="textNoShape">
              <a:avLst/>
            </a:prstTxWarp>
          </a:bodyPr>
          <a:lstStyle>
            <a:lvl1pPr>
              <a:spcBef>
                <a:spcPct val="0"/>
              </a:spcBef>
              <a:buFontTx/>
              <a:buNone/>
              <a:defRPr sz="1200"/>
            </a:lvl1pPr>
          </a:lstStyle>
          <a:p>
            <a:pPr>
              <a:defRPr/>
            </a:pPr>
            <a:endParaRPr lang="en-US"/>
          </a:p>
        </p:txBody>
      </p:sp>
      <p:sp>
        <p:nvSpPr>
          <p:cNvPr id="171013" name="Rectangle 5"/>
          <p:cNvSpPr>
            <a:spLocks noGrp="1" noChangeArrowheads="1"/>
          </p:cNvSpPr>
          <p:nvPr>
            <p:ph type="sldNum" sz="quarter" idx="3"/>
          </p:nvPr>
        </p:nvSpPr>
        <p:spPr bwMode="auto">
          <a:xfrm>
            <a:off x="3884027" y="8737701"/>
            <a:ext cx="2972421" cy="460293"/>
          </a:xfrm>
          <a:prstGeom prst="rect">
            <a:avLst/>
          </a:prstGeom>
          <a:noFill/>
          <a:ln w="9525">
            <a:noFill/>
            <a:miter lim="800000"/>
            <a:headEnd/>
            <a:tailEnd/>
          </a:ln>
          <a:effectLst/>
        </p:spPr>
        <p:txBody>
          <a:bodyPr vert="horz" wrap="square" lIns="90022" tIns="45011" rIns="90022" bIns="45011" numCol="1" anchor="b" anchorCtr="0" compatLnSpc="1">
            <a:prstTxWarp prst="textNoShape">
              <a:avLst/>
            </a:prstTxWarp>
          </a:bodyPr>
          <a:lstStyle>
            <a:lvl1pPr algn="r">
              <a:spcBef>
                <a:spcPct val="0"/>
              </a:spcBef>
              <a:buFontTx/>
              <a:buNone/>
              <a:defRPr sz="1200"/>
            </a:lvl1pPr>
          </a:lstStyle>
          <a:p>
            <a:pPr>
              <a:defRPr/>
            </a:pPr>
            <a:fld id="{43E9FC12-D2A7-48DE-BEFA-260C921CB9B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2" y="1"/>
            <a:ext cx="2972421" cy="460293"/>
          </a:xfrm>
          <a:prstGeom prst="rect">
            <a:avLst/>
          </a:prstGeom>
          <a:noFill/>
          <a:ln w="9525">
            <a:noFill/>
            <a:miter lim="800000"/>
            <a:headEnd/>
            <a:tailEnd/>
          </a:ln>
          <a:effectLst/>
        </p:spPr>
        <p:txBody>
          <a:bodyPr vert="horz" wrap="square" lIns="91731" tIns="45866" rIns="91731" bIns="45866" numCol="1" anchor="t" anchorCtr="0" compatLnSpc="1">
            <a:prstTxWarp prst="textNoShape">
              <a:avLst/>
            </a:prstTxWarp>
          </a:bodyPr>
          <a:lstStyle>
            <a:lvl1pPr defTabSz="917413">
              <a:spcBef>
                <a:spcPct val="0"/>
              </a:spcBef>
              <a:buFontTx/>
              <a:buNone/>
              <a:defRPr sz="1200"/>
            </a:lvl1pPr>
          </a:lstStyle>
          <a:p>
            <a:pPr>
              <a:defRPr/>
            </a:pPr>
            <a:endParaRPr lang="en-US"/>
          </a:p>
        </p:txBody>
      </p:sp>
      <p:sp>
        <p:nvSpPr>
          <p:cNvPr id="74755" name="Rectangle 3"/>
          <p:cNvSpPr>
            <a:spLocks noGrp="1" noChangeArrowheads="1"/>
          </p:cNvSpPr>
          <p:nvPr>
            <p:ph type="dt" idx="1"/>
          </p:nvPr>
        </p:nvSpPr>
        <p:spPr bwMode="auto">
          <a:xfrm>
            <a:off x="3884027" y="1"/>
            <a:ext cx="2972421" cy="460293"/>
          </a:xfrm>
          <a:prstGeom prst="rect">
            <a:avLst/>
          </a:prstGeom>
          <a:noFill/>
          <a:ln w="9525">
            <a:noFill/>
            <a:miter lim="800000"/>
            <a:headEnd/>
            <a:tailEnd/>
          </a:ln>
          <a:effectLst/>
        </p:spPr>
        <p:txBody>
          <a:bodyPr vert="horz" wrap="square" lIns="91731" tIns="45866" rIns="91731" bIns="45866" numCol="1" anchor="t" anchorCtr="0" compatLnSpc="1">
            <a:prstTxWarp prst="textNoShape">
              <a:avLst/>
            </a:prstTxWarp>
          </a:bodyPr>
          <a:lstStyle>
            <a:lvl1pPr algn="r" defTabSz="917413">
              <a:spcBef>
                <a:spcPct val="0"/>
              </a:spcBef>
              <a:buFontTx/>
              <a:buNone/>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30300" y="690563"/>
            <a:ext cx="4597400" cy="34480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6422" y="4370422"/>
            <a:ext cx="5485157" cy="4139490"/>
          </a:xfrm>
          <a:prstGeom prst="rect">
            <a:avLst/>
          </a:prstGeom>
          <a:noFill/>
          <a:ln w="9525">
            <a:noFill/>
            <a:miter lim="800000"/>
            <a:headEnd/>
            <a:tailEnd/>
          </a:ln>
          <a:effectLst/>
        </p:spPr>
        <p:txBody>
          <a:bodyPr vert="horz" wrap="square" lIns="91731" tIns="45866" rIns="91731" bIns="458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2" y="8737701"/>
            <a:ext cx="2972421" cy="460293"/>
          </a:xfrm>
          <a:prstGeom prst="rect">
            <a:avLst/>
          </a:prstGeom>
          <a:noFill/>
          <a:ln w="9525">
            <a:noFill/>
            <a:miter lim="800000"/>
            <a:headEnd/>
            <a:tailEnd/>
          </a:ln>
          <a:effectLst/>
        </p:spPr>
        <p:txBody>
          <a:bodyPr vert="horz" wrap="square" lIns="91731" tIns="45866" rIns="91731" bIns="45866" numCol="1" anchor="b" anchorCtr="0" compatLnSpc="1">
            <a:prstTxWarp prst="textNoShape">
              <a:avLst/>
            </a:prstTxWarp>
          </a:bodyPr>
          <a:lstStyle>
            <a:lvl1pPr defTabSz="917413">
              <a:spcBef>
                <a:spcPct val="0"/>
              </a:spcBef>
              <a:buFontTx/>
              <a:buNone/>
              <a:defRPr sz="1200"/>
            </a:lvl1pPr>
          </a:lstStyle>
          <a:p>
            <a:pPr>
              <a:defRPr/>
            </a:pPr>
            <a:endParaRPr lang="en-US"/>
          </a:p>
        </p:txBody>
      </p:sp>
      <p:sp>
        <p:nvSpPr>
          <p:cNvPr id="74759" name="Rectangle 7"/>
          <p:cNvSpPr>
            <a:spLocks noGrp="1" noChangeArrowheads="1"/>
          </p:cNvSpPr>
          <p:nvPr>
            <p:ph type="sldNum" sz="quarter" idx="5"/>
          </p:nvPr>
        </p:nvSpPr>
        <p:spPr bwMode="auto">
          <a:xfrm>
            <a:off x="3884027" y="8737701"/>
            <a:ext cx="2972421" cy="460293"/>
          </a:xfrm>
          <a:prstGeom prst="rect">
            <a:avLst/>
          </a:prstGeom>
          <a:noFill/>
          <a:ln w="9525">
            <a:noFill/>
            <a:miter lim="800000"/>
            <a:headEnd/>
            <a:tailEnd/>
          </a:ln>
          <a:effectLst/>
        </p:spPr>
        <p:txBody>
          <a:bodyPr vert="horz" wrap="square" lIns="91731" tIns="45866" rIns="91731" bIns="45866" numCol="1" anchor="b" anchorCtr="0" compatLnSpc="1">
            <a:prstTxWarp prst="textNoShape">
              <a:avLst/>
            </a:prstTxWarp>
          </a:bodyPr>
          <a:lstStyle>
            <a:lvl1pPr algn="r" defTabSz="917413">
              <a:spcBef>
                <a:spcPct val="0"/>
              </a:spcBef>
              <a:buFontTx/>
              <a:buNone/>
              <a:defRPr sz="1200"/>
            </a:lvl1pPr>
          </a:lstStyle>
          <a:p>
            <a:pPr>
              <a:defRPr/>
            </a:pPr>
            <a:fld id="{D71BDAEE-D6F8-4F5B-96A0-03175A5525C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a:t>12 April 2006</a:t>
            </a:r>
          </a:p>
        </p:txBody>
      </p:sp>
      <p:sp>
        <p:nvSpPr>
          <p:cNvPr id="7" name="Rectangle 7"/>
          <p:cNvSpPr>
            <a:spLocks noGrp="1" noChangeArrowheads="1"/>
          </p:cNvSpPr>
          <p:nvPr>
            <p:ph type="sldNum" sz="quarter" idx="5"/>
          </p:nvPr>
        </p:nvSpPr>
        <p:spPr/>
        <p:txBody>
          <a:bodyPr/>
          <a:lstStyle/>
          <a:p>
            <a:pPr>
              <a:defRPr/>
            </a:pPr>
            <a:fld id="{C8C6421E-3B21-43D5-85F4-3F783122A15B}" type="slidenum">
              <a:rPr lang="en-US"/>
              <a:pPr>
                <a:defRPr/>
              </a:pPr>
              <a:t>7</a:t>
            </a:fld>
            <a:endParaRPr lang="en-US"/>
          </a:p>
        </p:txBody>
      </p:sp>
      <p:sp>
        <p:nvSpPr>
          <p:cNvPr id="49156" name="Rectangle 2"/>
          <p:cNvSpPr>
            <a:spLocks noGrp="1" noRot="1" noChangeAspect="1" noChangeArrowheads="1" noTextEdit="1"/>
          </p:cNvSpPr>
          <p:nvPr>
            <p:ph type="sldImg"/>
          </p:nvPr>
        </p:nvSpPr>
        <p:spPr>
          <a:xfrm>
            <a:off x="1130300" y="690563"/>
            <a:ext cx="4597400" cy="3449637"/>
          </a:xfrm>
          <a:ln/>
        </p:spPr>
      </p:sp>
      <p:sp>
        <p:nvSpPr>
          <p:cNvPr id="49157" name="Rectangle 3"/>
          <p:cNvSpPr>
            <a:spLocks noGrp="1" noChangeArrowheads="1"/>
          </p:cNvSpPr>
          <p:nvPr>
            <p:ph type="body" idx="1"/>
          </p:nvPr>
        </p:nvSpPr>
        <p:spPr>
          <a:xfrm>
            <a:off x="916264" y="4368851"/>
            <a:ext cx="5025473" cy="4141060"/>
          </a:xfrm>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0D437C1E-3BCA-497D-AF88-0C8711435FCF}" type="slidenum">
              <a:rPr lang="en-US" smtClean="0"/>
              <a:pPr>
                <a:defRPr/>
              </a:pPr>
              <a:t>26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1665997-2BD0-4AD0-BA4B-7560BC3E26EF}"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492F782-E8D1-4508-A692-8C4943185DE2}"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7A45579-E091-4C7B-B5CD-2EFF01659298}" type="slidenum">
              <a:rPr lang="en-US"/>
              <a:pPr>
                <a:defRPr/>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0586107-D2BF-48DF-91CF-78890B9154D6}" type="slidenum">
              <a:rPr lang="en-US"/>
              <a:pPr>
                <a:defRPr/>
              </a:pPr>
              <a:t>‹#›</a:t>
            </a:fld>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4792EBD-351F-4D74-BCD8-52CA406F7DFB}" type="slidenum">
              <a:rPr lang="en-US"/>
              <a:pPr>
                <a:defRPr/>
              </a:pPr>
              <a:t>‹#›</a:t>
            </a:fld>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1FC55E49-5E75-4CB6-98A6-C5120DB11046}" type="slidenum">
              <a:rPr lang="en-US"/>
              <a:pPr>
                <a:defRPr/>
              </a:pPr>
              <a:t>‹#›</a:t>
            </a:fld>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A64B1FAF-BDFA-44C8-826F-CDAE86D01E98}" type="slidenum">
              <a:rPr lang="en-US"/>
              <a:pPr>
                <a:defRPr/>
              </a:pPr>
              <a:t>‹#›</a:t>
            </a:fld>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DB2FD90-1C10-409A-BFC5-7EEA8D76BDC6}" type="slidenum">
              <a:rPr lang="en-US"/>
              <a:pPr>
                <a:defRPr/>
              </a:pPr>
              <a:t>‹#›</a:t>
            </a:fld>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98465371-BDDA-4E0B-ABB4-F8B033A1462B}" type="slidenum">
              <a:rPr lang="en-US"/>
              <a:pPr>
                <a:defRPr/>
              </a:pPr>
              <a:t>‹#›</a:t>
            </a:fld>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9B684894-BDD8-4B7A-A559-6F28C8314208}" type="slidenum">
              <a:rPr lang="en-US"/>
              <a:pPr>
                <a:defRPr/>
              </a:pPr>
              <a:t>‹#›</a:t>
            </a:fld>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EF55C993-8E07-4F1E-BB80-B77026EA1552}"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09AD09F-85A6-4F5B-8F6D-6206EE7FEE13}" type="slidenum">
              <a:rPr lang="en-US"/>
              <a:pPr>
                <a:defRPr/>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984D258-E28A-4FE5-8104-6CB5BA91E10A}" type="slidenum">
              <a:rPr lang="en-US"/>
              <a:pPr>
                <a:defRPr/>
              </a:pPr>
              <a:t>‹#›</a:t>
            </a:fld>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4A77AF7-2D72-40CC-8451-0800B230276F}" type="slidenum">
              <a:rPr lang="en-US"/>
              <a:pPr>
                <a:defRPr/>
              </a:pPr>
              <a:t>‹#›</a:t>
            </a:fld>
            <a:endParaRPr 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14866DD-993C-491C-B0C4-9843F7AC89CB}" type="slidenum">
              <a:rPr lang="en-US"/>
              <a:pPr>
                <a:defRPr/>
              </a:pPr>
              <a:t>‹#›</a:t>
            </a:fld>
            <a:endParaRPr 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F3EA942-1425-420F-9B83-633C584E8B1F}" type="slidenum">
              <a:rPr lang="en-US"/>
              <a:pPr>
                <a:defRPr/>
              </a:pPr>
              <a:t>‹#›</a:t>
            </a:fld>
            <a:endParaRPr 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CAE6E651-D92F-4058-B092-D05444AD726F}" type="slidenum">
              <a:rPr lang="en-US"/>
              <a:pPr>
                <a:defRPr/>
              </a:pPr>
              <a:t>‹#›</a:t>
            </a:fld>
            <a:endParaRPr lang="en-US" dirty="0"/>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1024989F-08EA-418B-9A3E-E36CE2ABEE9A}" type="slidenum">
              <a:rPr lang="en-US"/>
              <a:pPr>
                <a:defRPr/>
              </a:pPr>
              <a:t>‹#›</a:t>
            </a:fld>
            <a:endParaRPr lang="en-US" dirty="0"/>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B25B4779-471A-464B-AA97-8341D4C285DE}" type="slidenum">
              <a:rPr lang="en-US"/>
              <a:pPr>
                <a:defRPr/>
              </a:pPr>
              <a:t>‹#›</a:t>
            </a:fld>
            <a:endParaRPr lang="en-US" dirty="0"/>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9FB4B2B3-ABCE-43BD-999D-AAA4FB5AB907}" type="slidenum">
              <a:rPr lang="en-US"/>
              <a:pPr>
                <a:defRPr/>
              </a:pPr>
              <a:t>‹#›</a:t>
            </a:fld>
            <a:endParaRPr lang="en-US" dirty="0"/>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1A0783F3-A959-4E28-B0CB-727D5F33F049}" type="slidenum">
              <a:rPr lang="en-US"/>
              <a:pPr>
                <a:defRPr/>
              </a:pPr>
              <a:t>‹#›</a:t>
            </a:fld>
            <a:endParaRPr lang="en-US" dirty="0"/>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34BD507A-E692-4F85-B4A1-7A017B554C9C}" type="slidenum">
              <a:rPr lang="en-US"/>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DC3D56D-C468-4EF8-B2DD-475716A87948}" type="slidenum">
              <a:rPr lang="en-US"/>
              <a:pPr>
                <a:defRPr/>
              </a:pPr>
              <a:t>‹#›</a:t>
            </a:fld>
            <a:endParaRPr lang="en-US"/>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48F04535-8A45-4149-B3FB-FD860811F087}" type="slidenum">
              <a:rPr lang="en-US"/>
              <a:pPr>
                <a:defRPr/>
              </a:pPr>
              <a:t>‹#›</a:t>
            </a:fld>
            <a:endParaRPr lang="en-US" dirty="0"/>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25780121-B5A3-42E9-A8CF-DE9BDBEFC6A3}" type="slidenum">
              <a:rPr lang="en-US"/>
              <a:pPr>
                <a:defRPr/>
              </a:pPr>
              <a:t>‹#›</a:t>
            </a:fld>
            <a:endParaRPr lang="en-US" dirty="0"/>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3E941C21-5475-42B1-A16A-D5DD84201D6B}" type="slidenum">
              <a:rPr lang="en-US"/>
              <a:pPr>
                <a:defRPr/>
              </a:pPr>
              <a:t>‹#›</a:t>
            </a:fld>
            <a:endParaRPr lang="en-US" dirty="0"/>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C0A9A47F-8567-40AE-B919-74D9368B4EC1}" type="slidenum">
              <a:rPr lang="en-US"/>
              <a:pPr>
                <a:defRPr/>
              </a:pPr>
              <a:t>‹#›</a:t>
            </a:fld>
            <a:endParaRPr lang="en-US" dirty="0"/>
          </a:p>
        </p:txBody>
      </p:sp>
    </p:spTree>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8BD56755-DA66-4A0D-90DA-4E34C638FD2D}" type="slidenum">
              <a:rPr lang="en-US"/>
              <a:pPr>
                <a:defRPr/>
              </a:pPr>
              <a:t>‹#›</a:t>
            </a:fld>
            <a:endParaRPr lang="en-US" dirty="0"/>
          </a:p>
        </p:txBody>
      </p:sp>
    </p:spTree>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619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619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p:txBody>
          <a:bodyPr/>
          <a:lstStyle>
            <a:lvl1pPr>
              <a:spcBef>
                <a:spcPct val="20000"/>
              </a:spcBef>
              <a:buFont typeface="Wingdings" pitchFamily="2" charset="2"/>
              <a:buNone/>
              <a:defRPr/>
            </a:lvl1pPr>
          </a:lstStyle>
          <a:p>
            <a:pPr>
              <a:defRPr/>
            </a:pPr>
            <a:fld id="{62EFFAA3-0648-4F11-8C60-BB7134C806FF}" type="slidenum">
              <a:rPr lang="en-US"/>
              <a:pPr>
                <a:defRPr/>
              </a:pPr>
              <a:t>‹#›</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D180CA2E-39CD-42C8-810E-710DB84A8067}"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0C545486-64CC-4292-818C-5951EB2734F1}"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EF77719-F7C1-420C-A4E6-44D4F5006413}"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14BBC95-0EC9-47C7-9528-9845459EE4E2}"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EFA27AF-4B60-4ECF-AD28-8CF309DC01B9}"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C1E4788-CB45-4ACA-9063-91C684D775EC}"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5.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sldNum" sz="quarter" idx="4"/>
          </p:nvPr>
        </p:nvSpPr>
        <p:spPr bwMode="auto">
          <a:xfrm>
            <a:off x="3657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pPr>
              <a:defRPr/>
            </a:pPr>
            <a:fld id="{F4286D38-11AD-4A3A-B76B-1125A3FF5E71}" type="slidenum">
              <a:rPr lang="en-US"/>
              <a:pPr>
                <a:defRPr/>
              </a:pPr>
              <a:t>‹#›</a:t>
            </a:fld>
            <a:endParaRPr lang="en-US"/>
          </a:p>
        </p:txBody>
      </p:sp>
      <p:pic>
        <p:nvPicPr>
          <p:cNvPr id="5125" name="Picture 8" descr="USACE_logo"/>
          <p:cNvPicPr>
            <a:picLocks noChangeAspect="1" noChangeArrowheads="1"/>
          </p:cNvPicPr>
          <p:nvPr/>
        </p:nvPicPr>
        <p:blipFill>
          <a:blip r:embed="rId14" cstate="email"/>
          <a:srcRect/>
          <a:stretch>
            <a:fillRect/>
          </a:stretch>
        </p:blipFill>
        <p:spPr bwMode="auto">
          <a:xfrm>
            <a:off x="453001" y="6378216"/>
            <a:ext cx="579167" cy="396209"/>
          </a:xfrm>
          <a:prstGeom prst="rect">
            <a:avLst/>
          </a:prstGeom>
          <a:noFill/>
          <a:ln w="9525">
            <a:noFill/>
            <a:miter lim="800000"/>
            <a:headEnd/>
            <a:tailEnd/>
          </a:ln>
        </p:spPr>
      </p:pic>
      <p:sp>
        <p:nvSpPr>
          <p:cNvPr id="3081" name="Text Box 9"/>
          <p:cNvSpPr txBox="1">
            <a:spLocks noChangeArrowheads="1"/>
          </p:cNvSpPr>
          <p:nvPr/>
        </p:nvSpPr>
        <p:spPr bwMode="auto">
          <a:xfrm>
            <a:off x="6223000" y="6416675"/>
            <a:ext cx="2606675" cy="212725"/>
          </a:xfrm>
          <a:prstGeom prst="rect">
            <a:avLst/>
          </a:prstGeom>
          <a:noFill/>
          <a:ln w="9525">
            <a:noFill/>
            <a:miter lim="800000"/>
            <a:headEnd/>
            <a:tailEnd/>
          </a:ln>
          <a:effectLst/>
        </p:spPr>
        <p:txBody>
          <a:bodyPr lIns="0" tIns="0" rIns="0" bIns="0">
            <a:spAutoFit/>
          </a:bodyPr>
          <a:lstStyle/>
          <a:p>
            <a:pPr algn="r">
              <a:spcBef>
                <a:spcPct val="0"/>
              </a:spcBef>
              <a:buFontTx/>
              <a:buNone/>
              <a:defRPr/>
            </a:pPr>
            <a:r>
              <a:rPr lang="en-US" sz="1400" b="1"/>
              <a:t>BUILDING STRONG</a:t>
            </a:r>
            <a:r>
              <a:rPr lang="en-US" sz="1400" b="1" baseline="-25000"/>
              <a:t>®</a:t>
            </a:r>
          </a:p>
        </p:txBody>
      </p:sp>
      <p:sp>
        <p:nvSpPr>
          <p:cNvPr id="3082" name="Line 10"/>
          <p:cNvSpPr>
            <a:spLocks noChangeShapeType="1"/>
          </p:cNvSpPr>
          <p:nvPr/>
        </p:nvSpPr>
        <p:spPr bwMode="auto">
          <a:xfrm flipH="1">
            <a:off x="457200" y="6324600"/>
            <a:ext cx="8229600" cy="0"/>
          </a:xfrm>
          <a:prstGeom prst="line">
            <a:avLst/>
          </a:prstGeom>
          <a:noFill/>
          <a:ln w="9525">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ransition>
    <p:fade/>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 descr="ppt_camo_bkgrnd-02"/>
          <p:cNvPicPr>
            <a:picLocks noChangeAspect="1" noChangeArrowheads="1"/>
          </p:cNvPicPr>
          <p:nvPr userDrawn="1"/>
        </p:nvPicPr>
        <p:blipFill>
          <a:blip r:embed="rId14" cstate="email"/>
          <a:srcRect/>
          <a:stretch>
            <a:fillRect/>
          </a:stretch>
        </p:blipFill>
        <p:spPr bwMode="auto">
          <a:xfrm>
            <a:off x="0" y="0"/>
            <a:ext cx="9144000" cy="6861175"/>
          </a:xfrm>
          <a:prstGeom prst="rect">
            <a:avLst/>
          </a:prstGeom>
          <a:noFill/>
          <a:ln w="9525">
            <a:noFill/>
            <a:miter lim="800000"/>
            <a:headEnd/>
            <a:tailEnd/>
          </a:ln>
        </p:spPr>
      </p:pic>
      <p:sp>
        <p:nvSpPr>
          <p:cNvPr id="6147"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8" name="Rectangle 4"/>
          <p:cNvSpPr>
            <a:spLocks noGrp="1" noChangeArrowheads="1"/>
          </p:cNvSpPr>
          <p:nvPr>
            <p:ph type="body" idx="1"/>
          </p:nvPr>
        </p:nvSpPr>
        <p:spPr bwMode="auto">
          <a:xfrm>
            <a:off x="457200" y="1600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177157" name="Rectangle 5"/>
          <p:cNvSpPr>
            <a:spLocks noGrp="1" noChangeArrowheads="1"/>
          </p:cNvSpPr>
          <p:nvPr>
            <p:ph type="sldNum" sz="quarter" idx="4"/>
          </p:nvPr>
        </p:nvSpPr>
        <p:spPr bwMode="auto">
          <a:xfrm>
            <a:off x="36576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pPr>
              <a:defRPr/>
            </a:pPr>
            <a:fld id="{3CD6D07A-3CE9-4647-BEA7-885ECF1F8F94}" type="slidenum">
              <a:rPr lang="en-US"/>
              <a:pPr>
                <a:defRPr/>
              </a:pPr>
              <a:t>‹#›</a:t>
            </a:fld>
            <a:endParaRPr lang="en-US"/>
          </a:p>
        </p:txBody>
      </p:sp>
      <p:pic>
        <p:nvPicPr>
          <p:cNvPr id="6150" name="Picture 6" descr="USACE_logo"/>
          <p:cNvPicPr>
            <a:picLocks noChangeAspect="1" noChangeArrowheads="1"/>
          </p:cNvPicPr>
          <p:nvPr userDrawn="1"/>
        </p:nvPicPr>
        <p:blipFill>
          <a:blip r:embed="rId15" cstate="email"/>
          <a:srcRect/>
          <a:stretch>
            <a:fillRect/>
          </a:stretch>
        </p:blipFill>
        <p:spPr bwMode="auto">
          <a:xfrm>
            <a:off x="462833" y="6289727"/>
            <a:ext cx="758825" cy="519113"/>
          </a:xfrm>
          <a:prstGeom prst="rect">
            <a:avLst/>
          </a:prstGeom>
          <a:noFill/>
          <a:ln w="9525">
            <a:noFill/>
            <a:miter lim="800000"/>
            <a:headEnd/>
            <a:tailEnd/>
          </a:ln>
        </p:spPr>
      </p:pic>
      <p:sp>
        <p:nvSpPr>
          <p:cNvPr id="177159" name="Text Box 7"/>
          <p:cNvSpPr txBox="1">
            <a:spLocks noChangeArrowheads="1"/>
          </p:cNvSpPr>
          <p:nvPr userDrawn="1"/>
        </p:nvSpPr>
        <p:spPr bwMode="auto">
          <a:xfrm>
            <a:off x="6223000" y="6340475"/>
            <a:ext cx="2606675" cy="212725"/>
          </a:xfrm>
          <a:prstGeom prst="rect">
            <a:avLst/>
          </a:prstGeom>
          <a:noFill/>
          <a:ln w="9525">
            <a:noFill/>
            <a:miter lim="800000"/>
            <a:headEnd/>
            <a:tailEnd/>
          </a:ln>
          <a:effectLst/>
        </p:spPr>
        <p:txBody>
          <a:bodyPr lIns="0" tIns="0" rIns="0" bIns="0">
            <a:spAutoFit/>
          </a:bodyPr>
          <a:lstStyle/>
          <a:p>
            <a:pPr algn="r">
              <a:spcBef>
                <a:spcPct val="0"/>
              </a:spcBef>
              <a:buFontTx/>
              <a:buNone/>
              <a:defRPr/>
            </a:pPr>
            <a:r>
              <a:rPr lang="en-US" sz="1400" b="1"/>
              <a:t>BUILDING STRONG</a:t>
            </a:r>
            <a:r>
              <a:rPr lang="en-US" sz="1400" b="1" baseline="-25000"/>
              <a:t>®</a:t>
            </a:r>
          </a:p>
        </p:txBody>
      </p:sp>
      <p:sp>
        <p:nvSpPr>
          <p:cNvPr id="177160" name="Line 8"/>
          <p:cNvSpPr>
            <a:spLocks noChangeShapeType="1"/>
          </p:cNvSpPr>
          <p:nvPr userDrawn="1"/>
        </p:nvSpPr>
        <p:spPr bwMode="auto">
          <a:xfrm flipH="1">
            <a:off x="457200" y="6248400"/>
            <a:ext cx="8229600" cy="0"/>
          </a:xfrm>
          <a:prstGeom prst="line">
            <a:avLst/>
          </a:prstGeom>
          <a:noFill/>
          <a:ln w="9525">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transition>
    <p:fade/>
  </p:transition>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email">
            <a:alphaModFix amt="27000"/>
            <a:lum/>
          </a:blip>
          <a:srcRect/>
          <a:stretch>
            <a:fillRect t="-34000" b="-34000"/>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304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457200" y="1600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132100" name="Rectangle 4"/>
          <p:cNvSpPr>
            <a:spLocks noGrp="1" noChangeArrowheads="1"/>
          </p:cNvSpPr>
          <p:nvPr>
            <p:ph type="sldNum" sz="quarter" idx="4"/>
          </p:nvPr>
        </p:nvSpPr>
        <p:spPr bwMode="auto">
          <a:xfrm>
            <a:off x="3657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b="0">
                <a:solidFill>
                  <a:srgbClr val="000000"/>
                </a:solidFill>
                <a:latin typeface="Arial" charset="0"/>
              </a:defRPr>
            </a:lvl1pPr>
          </a:lstStyle>
          <a:p>
            <a:pPr>
              <a:defRPr/>
            </a:pPr>
            <a:fld id="{F1F8BADC-A7DF-4626-84AC-95502F4CC72D}" type="slidenum">
              <a:rPr lang="en-US"/>
              <a:pPr>
                <a:defRPr/>
              </a:pPr>
              <a:t>‹#›</a:t>
            </a:fld>
            <a:endParaRPr lang="en-US" dirty="0"/>
          </a:p>
        </p:txBody>
      </p:sp>
      <p:pic>
        <p:nvPicPr>
          <p:cNvPr id="7173" name="Picture 5" descr="USACE_logo"/>
          <p:cNvPicPr>
            <a:picLocks noChangeAspect="1" noChangeArrowheads="1"/>
          </p:cNvPicPr>
          <p:nvPr/>
        </p:nvPicPr>
        <p:blipFill>
          <a:blip r:embed="rId15" cstate="email"/>
          <a:srcRect/>
          <a:stretch>
            <a:fillRect/>
          </a:stretch>
        </p:blipFill>
        <p:spPr bwMode="auto">
          <a:xfrm>
            <a:off x="8004175" y="5715000"/>
            <a:ext cx="758825" cy="519113"/>
          </a:xfrm>
          <a:prstGeom prst="rect">
            <a:avLst/>
          </a:prstGeom>
          <a:noFill/>
          <a:ln w="9525">
            <a:noFill/>
            <a:miter lim="800000"/>
            <a:headEnd/>
            <a:tailEnd/>
          </a:ln>
        </p:spPr>
      </p:pic>
      <p:sp>
        <p:nvSpPr>
          <p:cNvPr id="132102" name="Text Box 6"/>
          <p:cNvSpPr txBox="1">
            <a:spLocks noChangeArrowheads="1"/>
          </p:cNvSpPr>
          <p:nvPr/>
        </p:nvSpPr>
        <p:spPr bwMode="auto">
          <a:xfrm>
            <a:off x="6223000" y="6416675"/>
            <a:ext cx="2606675" cy="212725"/>
          </a:xfrm>
          <a:prstGeom prst="rect">
            <a:avLst/>
          </a:prstGeom>
          <a:noFill/>
          <a:ln w="9525">
            <a:noFill/>
            <a:miter lim="800000"/>
            <a:headEnd/>
            <a:tailEnd/>
          </a:ln>
          <a:effectLst/>
        </p:spPr>
        <p:txBody>
          <a:bodyPr lIns="0" tIns="0" rIns="0" bIns="0">
            <a:spAutoFit/>
          </a:bodyPr>
          <a:lstStyle/>
          <a:p>
            <a:pPr algn="r">
              <a:spcBef>
                <a:spcPct val="0"/>
              </a:spcBef>
              <a:buFontTx/>
              <a:buNone/>
              <a:defRPr/>
            </a:pPr>
            <a:r>
              <a:rPr lang="en-US" sz="1400" b="1" dirty="0">
                <a:solidFill>
                  <a:srgbClr val="000000"/>
                </a:solidFill>
              </a:rPr>
              <a:t>BUILDING STRONG</a:t>
            </a:r>
            <a:r>
              <a:rPr lang="en-US" sz="1400" b="1" baseline="-25000" dirty="0">
                <a:solidFill>
                  <a:srgbClr val="000000"/>
                </a:solidFill>
              </a:rPr>
              <a:t>®</a:t>
            </a:r>
          </a:p>
        </p:txBody>
      </p:sp>
      <p:sp>
        <p:nvSpPr>
          <p:cNvPr id="132103" name="Line 7"/>
          <p:cNvSpPr>
            <a:spLocks noChangeShapeType="1"/>
          </p:cNvSpPr>
          <p:nvPr userDrawn="1"/>
        </p:nvSpPr>
        <p:spPr bwMode="auto">
          <a:xfrm flipH="1">
            <a:off x="457200" y="6324600"/>
            <a:ext cx="8229600" cy="0"/>
          </a:xfrm>
          <a:prstGeom prst="line">
            <a:avLst/>
          </a:prstGeom>
          <a:noFill/>
          <a:ln w="9525">
            <a:solidFill>
              <a:schemeClr val="tx1"/>
            </a:solidFill>
            <a:round/>
            <a:headEnd/>
            <a:tailEnd/>
          </a:ln>
          <a:effectLst/>
        </p:spPr>
        <p:txBody>
          <a:bodyPr/>
          <a:lstStyle/>
          <a:p>
            <a:pPr>
              <a:spcBef>
                <a:spcPct val="0"/>
              </a:spcBef>
              <a:buFontTx/>
              <a:buNone/>
              <a:defRPr/>
            </a:pPr>
            <a:endParaRPr lang="en-US" sz="20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ransition>
    <p:fade/>
  </p:transition>
  <p:txStyles>
    <p:titleStyle>
      <a:lvl1pPr algn="ctr" rtl="0" eaLnBrk="0" fontAlgn="base" hangingPunct="0">
        <a:spcBef>
          <a:spcPct val="0"/>
        </a:spcBef>
        <a:spcAft>
          <a:spcPct val="0"/>
        </a:spcAft>
        <a:defRPr sz="3000">
          <a:solidFill>
            <a:schemeClr val="tx2"/>
          </a:solidFill>
          <a:latin typeface="+mj-lt"/>
          <a:ea typeface="+mj-ea"/>
          <a:cs typeface="+mj-cs"/>
        </a:defRPr>
      </a:lvl1pPr>
      <a:lvl2pPr algn="ctr" rtl="0" eaLnBrk="0" fontAlgn="base" hangingPunct="0">
        <a:spcBef>
          <a:spcPct val="0"/>
        </a:spcBef>
        <a:spcAft>
          <a:spcPct val="0"/>
        </a:spcAft>
        <a:defRPr sz="3000">
          <a:solidFill>
            <a:schemeClr val="tx2"/>
          </a:solidFill>
          <a:latin typeface="Arial" charset="0"/>
        </a:defRPr>
      </a:lvl2pPr>
      <a:lvl3pPr algn="ctr" rtl="0" eaLnBrk="0" fontAlgn="base" hangingPunct="0">
        <a:spcBef>
          <a:spcPct val="0"/>
        </a:spcBef>
        <a:spcAft>
          <a:spcPct val="0"/>
        </a:spcAft>
        <a:defRPr sz="3000">
          <a:solidFill>
            <a:schemeClr val="tx2"/>
          </a:solidFill>
          <a:latin typeface="Arial" charset="0"/>
        </a:defRPr>
      </a:lvl3pPr>
      <a:lvl4pPr algn="ctr" rtl="0" eaLnBrk="0" fontAlgn="base" hangingPunct="0">
        <a:spcBef>
          <a:spcPct val="0"/>
        </a:spcBef>
        <a:spcAft>
          <a:spcPct val="0"/>
        </a:spcAft>
        <a:defRPr sz="3000">
          <a:solidFill>
            <a:schemeClr val="tx2"/>
          </a:solidFill>
          <a:latin typeface="Arial" charset="0"/>
        </a:defRPr>
      </a:lvl4pPr>
      <a:lvl5pPr algn="ctr" rtl="0" eaLnBrk="0" fontAlgn="base" hangingPunct="0">
        <a:spcBef>
          <a:spcPct val="0"/>
        </a:spcBef>
        <a:spcAft>
          <a:spcPct val="0"/>
        </a:spcAft>
        <a:defRPr sz="3000">
          <a:solidFill>
            <a:schemeClr val="tx2"/>
          </a:solidFill>
          <a:latin typeface="Arial" charset="0"/>
        </a:defRPr>
      </a:lvl5pPr>
      <a:lvl6pPr marL="457200" algn="ctr" rtl="0" fontAlgn="base">
        <a:spcBef>
          <a:spcPct val="0"/>
        </a:spcBef>
        <a:spcAft>
          <a:spcPct val="0"/>
        </a:spcAft>
        <a:defRPr sz="3000">
          <a:solidFill>
            <a:schemeClr val="tx2"/>
          </a:solidFill>
          <a:latin typeface="Arial" charset="0"/>
        </a:defRPr>
      </a:lvl6pPr>
      <a:lvl7pPr marL="914400" algn="ctr" rtl="0" fontAlgn="base">
        <a:spcBef>
          <a:spcPct val="0"/>
        </a:spcBef>
        <a:spcAft>
          <a:spcPct val="0"/>
        </a:spcAft>
        <a:defRPr sz="3000">
          <a:solidFill>
            <a:schemeClr val="tx2"/>
          </a:solidFill>
          <a:latin typeface="Arial" charset="0"/>
        </a:defRPr>
      </a:lvl7pPr>
      <a:lvl8pPr marL="1371600" algn="ctr" rtl="0" fontAlgn="base">
        <a:spcBef>
          <a:spcPct val="0"/>
        </a:spcBef>
        <a:spcAft>
          <a:spcPct val="0"/>
        </a:spcAft>
        <a:defRPr sz="3000">
          <a:solidFill>
            <a:schemeClr val="tx2"/>
          </a:solidFill>
          <a:latin typeface="Arial" charset="0"/>
        </a:defRPr>
      </a:lvl8pPr>
      <a:lvl9pPr marL="1828800" algn="ctr" rtl="0" fontAlgn="base">
        <a:spcBef>
          <a:spcPct val="0"/>
        </a:spcBef>
        <a:spcAft>
          <a:spcPct val="0"/>
        </a:spcAft>
        <a:defRPr sz="30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14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14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14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14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14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file:///C:\Users\e1ppxfcb.CENAD\Documents\IndustryDay%205%20Nov%2013\23%20Oct%2013%20%20MIL%20Program%20Overview%20for%20FY%2014%20%20%20.xlsx!Chart%20FY%20Sum%20FY14%2023OCt%20!R4C1:R11C9"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file:///C:\Users\e1ppxfcb.CENAD\Documents\IndustryDay%205%20Nov%2013\23%20Oct%2013%20%20MIL%20Program%20Overview%20for%20FY%2014%20%20%20.xlsx!Chart%20FY%20Sum%20FY14%2023OCt%20!R14C1:R22C9"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file:///C:\Users\e1ppxfcb.CENAD\Documents\IndustryDay%205%20Nov%2013\23%20Oct%2013%20%20MIL%20Program%20Overview%20for%20FY%2014%20%20%20.xlsx!Proj%20Delivery%20Summary%2025%20OCt%2013!R4C18:R8C22" TargetMode="External"/><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file:///C:\Users\e1ppxfcb.CENAD\Documents\IndustryDay%205%20Nov%2013\MIL%20PROGRAM%20FY14%20Thru%2019%20&amp;%20Long%20Range%20Industry%20Day%205%20Nov%2013%20.xlsx!Sort%20by%20Advertise%2031%20OCt%2013!R2C1:R38C15" TargetMode="Externa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3" Type="http://schemas.openxmlformats.org/officeDocument/2006/relationships/oleObject" Target="file:///C:\Users\e1ppxfcb.CENAD\Documents\IndustryDay%205%20Nov%2013\MIL%20PROGRAM%20FY14%20Thru%2019%20&amp;%20Long%20Range%20Industry%20Day%205%20Nov%2013%20.xlsx!Sort%20by%20Advertise%2031%20OCt%2013!R40C1:R77C15"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p:cNvSpPr txBox="1">
            <a:spLocks noChangeArrowheads="1"/>
          </p:cNvSpPr>
          <p:nvPr/>
        </p:nvSpPr>
        <p:spPr bwMode="auto">
          <a:xfrm>
            <a:off x="1541463" y="92075"/>
            <a:ext cx="5903913" cy="522287"/>
          </a:xfrm>
          <a:prstGeom prst="rect">
            <a:avLst/>
          </a:prstGeom>
          <a:noFill/>
          <a:ln w="9525">
            <a:noFill/>
            <a:miter lim="800000"/>
            <a:headEnd/>
            <a:tailEnd/>
          </a:ln>
        </p:spPr>
        <p:txBody>
          <a:bodyPr>
            <a:spAutoFit/>
          </a:bodyPr>
          <a:lstStyle/>
          <a:p>
            <a:r>
              <a:rPr lang="en-US" dirty="0"/>
              <a:t>             MILITARY SUPPORT</a:t>
            </a:r>
          </a:p>
        </p:txBody>
      </p:sp>
      <p:sp>
        <p:nvSpPr>
          <p:cNvPr id="9" name="TextBox 8"/>
          <p:cNvSpPr txBox="1"/>
          <p:nvPr/>
        </p:nvSpPr>
        <p:spPr>
          <a:xfrm>
            <a:off x="644752" y="708624"/>
            <a:ext cx="8053387" cy="6001643"/>
          </a:xfrm>
          <a:prstGeom prst="rect">
            <a:avLst/>
          </a:prstGeom>
          <a:noFill/>
        </p:spPr>
        <p:txBody>
          <a:bodyPr>
            <a:spAutoFit/>
          </a:bodyPr>
          <a:lstStyle/>
          <a:p>
            <a:pPr>
              <a:lnSpc>
                <a:spcPct val="80000"/>
              </a:lnSpc>
              <a:buFont typeface="Wingdings" pitchFamily="2" charset="2"/>
              <a:buChar char="Ø"/>
              <a:defRPr/>
            </a:pPr>
            <a:r>
              <a:rPr lang="en-US" sz="1400" dirty="0"/>
              <a:t> </a:t>
            </a:r>
            <a:r>
              <a:rPr lang="en-US" sz="1800" dirty="0"/>
              <a:t> MILCON PROJECT AWARDS  FISCAL YEAR </a:t>
            </a:r>
            <a:r>
              <a:rPr lang="en-US" sz="1800" dirty="0" smtClean="0"/>
              <a:t>13</a:t>
            </a:r>
            <a:endParaRPr lang="en-US" sz="1800" dirty="0"/>
          </a:p>
          <a:p>
            <a:pPr lvl="1">
              <a:lnSpc>
                <a:spcPct val="80000"/>
              </a:lnSpc>
              <a:buFontTx/>
              <a:buChar char="•"/>
              <a:defRPr/>
            </a:pPr>
            <a:endParaRPr lang="en-US" sz="1600" dirty="0"/>
          </a:p>
          <a:p>
            <a:pPr lvl="1">
              <a:lnSpc>
                <a:spcPct val="80000"/>
              </a:lnSpc>
              <a:buFont typeface="Wingdings" pitchFamily="2" charset="2"/>
              <a:buChar char="v"/>
              <a:defRPr/>
            </a:pPr>
            <a:r>
              <a:rPr lang="en-US" sz="1400" dirty="0" smtClean="0"/>
              <a:t>Ft. Belvoir, VA</a:t>
            </a:r>
          </a:p>
          <a:p>
            <a:pPr lvl="2">
              <a:lnSpc>
                <a:spcPct val="80000"/>
              </a:lnSpc>
              <a:buFont typeface="Wingdings" pitchFamily="2" charset="2"/>
              <a:buChar char="§"/>
              <a:defRPr/>
            </a:pPr>
            <a:r>
              <a:rPr lang="en-US" sz="1400" dirty="0" smtClean="0"/>
              <a:t>SCIF Ph I:  22 Jul 13 @ $ 39,700,010</a:t>
            </a:r>
          </a:p>
          <a:p>
            <a:pPr lvl="2">
              <a:lnSpc>
                <a:spcPct val="80000"/>
              </a:lnSpc>
              <a:buFont typeface="Wingdings" pitchFamily="2" charset="2"/>
              <a:buChar char="§"/>
              <a:defRPr/>
            </a:pPr>
            <a:r>
              <a:rPr lang="en-US" sz="1400" dirty="0" smtClean="0"/>
              <a:t>Replace Fire Station: 23 May 13 @ $ 6,189,000</a:t>
            </a:r>
          </a:p>
          <a:p>
            <a:pPr lvl="2">
              <a:lnSpc>
                <a:spcPct val="80000"/>
              </a:lnSpc>
              <a:defRPr/>
            </a:pPr>
            <a:endParaRPr lang="en-US" sz="1400" dirty="0" smtClean="0"/>
          </a:p>
          <a:p>
            <a:pPr lvl="1">
              <a:lnSpc>
                <a:spcPct val="80000"/>
              </a:lnSpc>
              <a:buFont typeface="Wingdings" pitchFamily="2" charset="2"/>
              <a:buChar char="v"/>
              <a:defRPr/>
            </a:pPr>
            <a:r>
              <a:rPr lang="en-US" sz="1400" dirty="0" smtClean="0"/>
              <a:t>Ft </a:t>
            </a:r>
            <a:r>
              <a:rPr lang="en-US" sz="1400" dirty="0"/>
              <a:t>Detrick, MD</a:t>
            </a:r>
          </a:p>
          <a:p>
            <a:pPr lvl="2">
              <a:lnSpc>
                <a:spcPct val="80000"/>
              </a:lnSpc>
              <a:buFont typeface="Wingdings" pitchFamily="2" charset="2"/>
              <a:buChar char="§"/>
              <a:defRPr/>
            </a:pPr>
            <a:r>
              <a:rPr lang="en-US" sz="1400" dirty="0"/>
              <a:t> </a:t>
            </a:r>
            <a:r>
              <a:rPr lang="en-US" sz="1400" dirty="0" smtClean="0"/>
              <a:t>Water Treatment Plant Repair: 17 Dec 12 @ $ 14,307,650</a:t>
            </a:r>
            <a:endParaRPr lang="en-US" sz="1400" dirty="0"/>
          </a:p>
          <a:p>
            <a:pPr lvl="1">
              <a:lnSpc>
                <a:spcPct val="80000"/>
              </a:lnSpc>
              <a:buFontTx/>
              <a:buChar char="•"/>
              <a:defRPr/>
            </a:pPr>
            <a:endParaRPr lang="en-US" sz="1400" dirty="0"/>
          </a:p>
          <a:p>
            <a:pPr lvl="1">
              <a:lnSpc>
                <a:spcPct val="80000"/>
              </a:lnSpc>
              <a:buFont typeface="Wingdings" pitchFamily="2" charset="2"/>
              <a:buChar char="v"/>
              <a:defRPr/>
            </a:pPr>
            <a:r>
              <a:rPr lang="en-US" sz="1400" dirty="0"/>
              <a:t>Ft Meade, MD</a:t>
            </a:r>
          </a:p>
          <a:p>
            <a:pPr lvl="2">
              <a:lnSpc>
                <a:spcPct val="80000"/>
              </a:lnSpc>
              <a:buFont typeface="Wingdings" pitchFamily="2" charset="2"/>
              <a:buChar char="§"/>
              <a:defRPr/>
            </a:pPr>
            <a:r>
              <a:rPr lang="en-US" sz="1400" dirty="0" smtClean="0"/>
              <a:t> Asymmetric Warfare Group Complex: 30 Oct 12 @ $ 30,761,850</a:t>
            </a:r>
          </a:p>
          <a:p>
            <a:pPr lvl="2">
              <a:lnSpc>
                <a:spcPct val="80000"/>
              </a:lnSpc>
              <a:defRPr/>
            </a:pPr>
            <a:endParaRPr lang="en-US" sz="1400" dirty="0"/>
          </a:p>
          <a:p>
            <a:pPr marL="800100" lvl="1" indent="-342900">
              <a:lnSpc>
                <a:spcPct val="80000"/>
              </a:lnSpc>
              <a:buFont typeface="Wingdings" pitchFamily="2" charset="2"/>
              <a:buChar char="v"/>
              <a:defRPr/>
            </a:pPr>
            <a:r>
              <a:rPr lang="en-US" sz="1400" dirty="0" smtClean="0"/>
              <a:t>Letterkenny Army Depot, PA</a:t>
            </a:r>
          </a:p>
          <a:p>
            <a:pPr marL="1257300" lvl="2" indent="-342900">
              <a:lnSpc>
                <a:spcPct val="80000"/>
              </a:lnSpc>
              <a:buFont typeface="Wingdings" pitchFamily="2" charset="2"/>
              <a:buChar char="§"/>
              <a:defRPr/>
            </a:pPr>
            <a:r>
              <a:rPr lang="en-US" sz="1400" dirty="0" smtClean="0"/>
              <a:t>Install Geothermal Heating &amp; Cooling System, Multiple Bldgs: 30 Sep 13 @ $ 3,264,337</a:t>
            </a:r>
            <a:endParaRPr lang="en-US" sz="1400" dirty="0"/>
          </a:p>
          <a:p>
            <a:pPr marL="1257300" lvl="2" indent="-342900">
              <a:lnSpc>
                <a:spcPct val="80000"/>
              </a:lnSpc>
              <a:buFont typeface="Wingdings" pitchFamily="2" charset="2"/>
              <a:buChar char="§"/>
              <a:defRPr/>
            </a:pPr>
            <a:r>
              <a:rPr lang="en-US" sz="1400" dirty="0" smtClean="0"/>
              <a:t>Install Solar Walls Heating System Multiple Bldgs: 30 Sep 13 @ $ 810,734</a:t>
            </a:r>
            <a:endParaRPr lang="en-US" sz="1400" dirty="0"/>
          </a:p>
          <a:p>
            <a:pPr marL="800100" lvl="1" indent="-342900">
              <a:lnSpc>
                <a:spcPct val="80000"/>
              </a:lnSpc>
              <a:buFont typeface="Arial" pitchFamily="34" charset="0"/>
              <a:buChar char="•"/>
              <a:defRPr/>
            </a:pPr>
            <a:endParaRPr lang="en-US" sz="1400" dirty="0"/>
          </a:p>
          <a:p>
            <a:pPr marL="800100" lvl="1" indent="-342900">
              <a:lnSpc>
                <a:spcPct val="80000"/>
              </a:lnSpc>
              <a:buFont typeface="Wingdings" pitchFamily="2" charset="2"/>
              <a:buChar char="v"/>
              <a:defRPr/>
            </a:pPr>
            <a:r>
              <a:rPr lang="en-US" sz="1400" dirty="0"/>
              <a:t>Defense Distribution Susquehanna, </a:t>
            </a:r>
            <a:r>
              <a:rPr lang="en-US" sz="1400" dirty="0" smtClean="0"/>
              <a:t>PA</a:t>
            </a:r>
          </a:p>
          <a:p>
            <a:pPr marL="1257300" lvl="2" indent="-342900">
              <a:lnSpc>
                <a:spcPct val="80000"/>
              </a:lnSpc>
              <a:buFont typeface="Wingdings" pitchFamily="2" charset="2"/>
              <a:buChar char="§"/>
              <a:defRPr/>
            </a:pPr>
            <a:r>
              <a:rPr lang="en-US" sz="1400" dirty="0" smtClean="0"/>
              <a:t>Solar Thermal Ventilation Pre-Heat Space Heating Enhancements, Bldg 732: 30 Sep 13 @ $ 735,856</a:t>
            </a:r>
          </a:p>
          <a:p>
            <a:pPr marL="1257300" lvl="2" indent="-342900">
              <a:lnSpc>
                <a:spcPct val="80000"/>
              </a:lnSpc>
              <a:buFont typeface="Wingdings" pitchFamily="2" charset="2"/>
              <a:buChar char="§"/>
              <a:defRPr/>
            </a:pPr>
            <a:r>
              <a:rPr lang="en-US" sz="1400" dirty="0" smtClean="0"/>
              <a:t> Solar Thermal Ventilation Pre-Heat Space Heating Enhancements, Bldg 760: 30 Sep 13 @ $ 684,972</a:t>
            </a:r>
          </a:p>
          <a:p>
            <a:pPr marL="1257300" lvl="2" indent="-342900">
              <a:lnSpc>
                <a:spcPct val="80000"/>
              </a:lnSpc>
              <a:buFont typeface="Wingdings" pitchFamily="2" charset="2"/>
              <a:buChar char="§"/>
              <a:defRPr/>
            </a:pPr>
            <a:r>
              <a:rPr lang="en-US" sz="1400" dirty="0" smtClean="0"/>
              <a:t>Upgrade Access Control Points Gates 3 &amp; 4: 30 Sep 13 @ $14,733,352</a:t>
            </a:r>
          </a:p>
          <a:p>
            <a:pPr marL="1257300" lvl="2" indent="-342900">
              <a:lnSpc>
                <a:spcPct val="80000"/>
              </a:lnSpc>
              <a:buFont typeface="Wingdings" pitchFamily="2" charset="2"/>
              <a:buChar char="§"/>
              <a:defRPr/>
            </a:pPr>
            <a:endParaRPr lang="en-US" sz="1400" dirty="0" smtClean="0"/>
          </a:p>
          <a:p>
            <a:pPr marL="1200150" lvl="2">
              <a:lnSpc>
                <a:spcPct val="80000"/>
              </a:lnSpc>
              <a:defRPr/>
            </a:pPr>
            <a:endParaRPr lang="en-US" sz="1400" dirty="0" smtClean="0"/>
          </a:p>
          <a:p>
            <a:pPr marL="1200150" lvl="2">
              <a:lnSpc>
                <a:spcPct val="80000"/>
              </a:lnSpc>
              <a:defRPr/>
            </a:pPr>
            <a:r>
              <a:rPr lang="en-US" sz="1600" dirty="0" smtClean="0"/>
              <a:t>  </a:t>
            </a:r>
            <a:endParaRPr lang="en-US" sz="1600" dirty="0"/>
          </a:p>
          <a:p>
            <a:pPr marL="1200150" lvl="2">
              <a:lnSpc>
                <a:spcPct val="80000"/>
              </a:lnSpc>
              <a:buFont typeface="Wingdings" pitchFamily="2" charset="2"/>
              <a:buChar char="§"/>
              <a:defRPr/>
            </a:pPr>
            <a:endParaRPr lang="en-US" sz="1200" dirty="0">
              <a:solidFill>
                <a:srgbClr val="FF9900"/>
              </a:solidFill>
            </a:endParaRPr>
          </a:p>
          <a:p>
            <a:pPr marL="1200150" lvl="2">
              <a:lnSpc>
                <a:spcPct val="80000"/>
              </a:lnSpc>
              <a:defRPr/>
            </a:pPr>
            <a:r>
              <a:rPr lang="en-US" sz="1200" dirty="0">
                <a:solidFill>
                  <a:srgbClr val="FF9900"/>
                </a:solidFill>
              </a:rPr>
              <a:t>    </a:t>
            </a:r>
          </a:p>
        </p:txBody>
      </p:sp>
      <p:sp>
        <p:nvSpPr>
          <p:cNvPr id="4" name="TextBox 3"/>
          <p:cNvSpPr txBox="1"/>
          <p:nvPr/>
        </p:nvSpPr>
        <p:spPr>
          <a:xfrm>
            <a:off x="1496291" y="6472052"/>
            <a:ext cx="3895106" cy="246221"/>
          </a:xfrm>
          <a:prstGeom prst="rect">
            <a:avLst/>
          </a:prstGeom>
          <a:noFill/>
        </p:spPr>
        <p:txBody>
          <a:bodyPr wrap="square" rtlCol="0">
            <a:spAutoFit/>
          </a:bodyPr>
          <a:lstStyle/>
          <a:p>
            <a:r>
              <a:rPr lang="en-US" sz="1000" dirty="0" smtClean="0"/>
              <a:t>Data Date 25 Oct 13</a:t>
            </a:r>
            <a:endParaRPr lang="en-US" sz="1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normAutofit/>
          </a:bodyPr>
          <a:lstStyle/>
          <a:p>
            <a:r>
              <a:rPr lang="en-US" sz="3200" b="1" dirty="0" smtClean="0"/>
              <a:t>Battalion HQTRS (FORSCOM), APG</a:t>
            </a:r>
          </a:p>
        </p:txBody>
      </p:sp>
      <p:sp>
        <p:nvSpPr>
          <p:cNvPr id="61443" name="Content Placeholder 2"/>
          <p:cNvSpPr>
            <a:spLocks noGrp="1"/>
          </p:cNvSpPr>
          <p:nvPr>
            <p:ph idx="1"/>
          </p:nvPr>
        </p:nvSpPr>
        <p:spPr>
          <a:xfrm>
            <a:off x="381000" y="1600200"/>
            <a:ext cx="8229600" cy="5486400"/>
          </a:xfrm>
        </p:spPr>
        <p:txBody>
          <a:bodyPr/>
          <a:lstStyle/>
          <a:p>
            <a:r>
              <a:rPr lang="en-US" sz="1200" b="1" dirty="0" smtClean="0"/>
              <a:t>   PROGRAM YEAR:     </a:t>
            </a:r>
            <a:r>
              <a:rPr lang="en-US" sz="1200" dirty="0" smtClean="0"/>
              <a:t> FY 12            </a:t>
            </a:r>
          </a:p>
          <a:p>
            <a:pPr>
              <a:buFont typeface="Wingdings" pitchFamily="2" charset="2"/>
              <a:buNone/>
            </a:pPr>
            <a:endParaRPr lang="en-US" sz="1200" dirty="0" smtClean="0"/>
          </a:p>
          <a:p>
            <a:r>
              <a:rPr lang="en-US" sz="1200" dirty="0" smtClean="0"/>
              <a:t>   </a:t>
            </a:r>
            <a:r>
              <a:rPr lang="en-US" sz="1200" b="1" dirty="0" smtClean="0"/>
              <a:t>PROJECT NUMBER:</a:t>
            </a:r>
            <a:r>
              <a:rPr lang="en-US" sz="1200" dirty="0" smtClean="0"/>
              <a:t>     068050                    </a:t>
            </a:r>
          </a:p>
          <a:p>
            <a:pPr>
              <a:buFont typeface="Wingdings" pitchFamily="2" charset="2"/>
              <a:buNone/>
            </a:pPr>
            <a:endParaRPr lang="en-US" sz="1200" dirty="0" smtClean="0"/>
          </a:p>
          <a:p>
            <a:r>
              <a:rPr lang="en-US" sz="1200" dirty="0" smtClean="0"/>
              <a:t>   </a:t>
            </a:r>
            <a:r>
              <a:rPr lang="en-US" sz="1200" b="1" dirty="0" smtClean="0"/>
              <a:t>PROGRAMMED AMOUNT: </a:t>
            </a:r>
            <a:r>
              <a:rPr lang="en-US" sz="1200" dirty="0" smtClean="0"/>
              <a:t>$63 M</a:t>
            </a:r>
          </a:p>
          <a:p>
            <a:pPr>
              <a:buFont typeface="Wingdings" pitchFamily="2" charset="2"/>
              <a:buNone/>
            </a:pPr>
            <a:endParaRPr lang="en-US" sz="1200" dirty="0" smtClean="0"/>
          </a:p>
          <a:p>
            <a:r>
              <a:rPr lang="en-US" sz="1200" dirty="0" smtClean="0"/>
              <a:t>   </a:t>
            </a:r>
            <a:r>
              <a:rPr lang="en-US" sz="1200" b="1" dirty="0" smtClean="0"/>
              <a:t>SCOPE/DESCRIPTION:  </a:t>
            </a:r>
            <a:r>
              <a:rPr lang="en-US" sz="1200" dirty="0" smtClean="0"/>
              <a:t>Renovate building to provide a Command Suite with offices, Sensitive Compartmented Information Facility (SCIF), arms room, operations center, conference rooms, file and general storage, general storage, and other functions of a standard Command and Control Facility. Renovate buildings to provide a non-standard Battalion Operations Facility, and non-standard Company Operations Facilities that include Chemical, Biological, Radiological, Nuclear, Explosive special equipment enclosed storage. A standard design Vehicle Maintenance Shop will be constructed with organizational vehicle parking. Project also includes Intrusion Detection Systems (IDS) installation, Energy Monitoring and Control Systems (EMCS) connections and Building Information Systems. Access for persons with disabilities will be provided in public areas. Comprehensive building and furnishing related interior design services are required. Sustainable Design and Development (SDD) and Energy Policy Act of 2005 (EPAct05) features will be provided. Supporting facilities include all required utilities and connections, exterior and security lighting, storm drainage, paving, curbs, walks and gutters, parking, site improvements, landscaping, signage, and information systems. Air Conditioning (Estimated 35 Tons).</a:t>
            </a:r>
          </a:p>
          <a:p>
            <a:pPr>
              <a:buFont typeface="Wingdings" pitchFamily="2" charset="2"/>
              <a:buNone/>
            </a:pPr>
            <a:r>
              <a:rPr lang="en-US" sz="1200" b="1" dirty="0" smtClean="0"/>
              <a:t>     </a:t>
            </a:r>
          </a:p>
          <a:p>
            <a:r>
              <a:rPr lang="en-US" sz="1200" b="1" dirty="0" smtClean="0"/>
              <a:t>     PROJECT DELIVERY METHOD: </a:t>
            </a:r>
            <a:r>
              <a:rPr lang="en-US" sz="1200" dirty="0" smtClean="0"/>
              <a:t>Design-Bid-Build </a:t>
            </a:r>
          </a:p>
          <a:p>
            <a:pPr>
              <a:buFont typeface="Wingdings" pitchFamily="2" charset="2"/>
              <a:buNone/>
            </a:pPr>
            <a:endParaRPr lang="en-US" sz="1200" dirty="0" smtClean="0"/>
          </a:p>
          <a:p>
            <a:pPr>
              <a:buFont typeface="Wingdings" pitchFamily="2" charset="2"/>
              <a:buNone/>
            </a:pPr>
            <a:r>
              <a:rPr lang="en-US" sz="1200" b="1" dirty="0" smtClean="0"/>
              <a:t>    </a:t>
            </a:r>
            <a:endParaRPr lang="en-US" sz="1200" dirty="0" smtClean="0"/>
          </a:p>
          <a:p>
            <a:pPr>
              <a:buFont typeface="Wingdings" pitchFamily="2" charset="2"/>
              <a:buNone/>
            </a:pPr>
            <a:r>
              <a:rPr lang="en-US" sz="1200" dirty="0" smtClean="0"/>
              <a:t>	</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Medical Research Lab </a:t>
            </a:r>
            <a:br>
              <a:rPr lang="en-US" sz="3200" b="1" dirty="0" smtClean="0"/>
            </a:br>
            <a:r>
              <a:rPr lang="en-US" sz="3200" b="1" dirty="0" smtClean="0"/>
              <a:t>(Public Health Facility), APG</a:t>
            </a:r>
            <a:endParaRPr lang="en-US" sz="3200" b="1" dirty="0"/>
          </a:p>
        </p:txBody>
      </p:sp>
      <p:sp>
        <p:nvSpPr>
          <p:cNvPr id="3" name="Content Placeholder 2"/>
          <p:cNvSpPr>
            <a:spLocks noGrp="1"/>
          </p:cNvSpPr>
          <p:nvPr>
            <p:ph idx="1"/>
          </p:nvPr>
        </p:nvSpPr>
        <p:spPr/>
        <p:txBody>
          <a:bodyPr/>
          <a:lstStyle/>
          <a:p>
            <a:pPr>
              <a:buNone/>
            </a:pPr>
            <a:endParaRPr lang="en-US" sz="1200" dirty="0" smtClean="0"/>
          </a:p>
          <a:p>
            <a:r>
              <a:rPr lang="en-US" sz="1200" dirty="0" smtClean="0"/>
              <a:t>   </a:t>
            </a:r>
            <a:r>
              <a:rPr lang="en-US" sz="1200" b="1" dirty="0" smtClean="0"/>
              <a:t>PROGRAM YEAR</a:t>
            </a:r>
            <a:r>
              <a:rPr lang="en-US" sz="1200" dirty="0" smtClean="0"/>
              <a:t>:  FY14  </a:t>
            </a:r>
          </a:p>
          <a:p>
            <a:pPr>
              <a:buNone/>
            </a:pPr>
            <a:r>
              <a:rPr lang="en-US" sz="1200" dirty="0" smtClean="0"/>
              <a:t>   </a:t>
            </a:r>
          </a:p>
          <a:p>
            <a:r>
              <a:rPr lang="en-US" sz="1200" b="1" dirty="0" smtClean="0"/>
              <a:t>   PROJECT NUMBER:</a:t>
            </a:r>
            <a:r>
              <a:rPr lang="en-US" sz="1200" dirty="0" smtClean="0"/>
              <a:t>	077700</a:t>
            </a:r>
          </a:p>
          <a:p>
            <a:pPr>
              <a:buNone/>
            </a:pPr>
            <a:endParaRPr lang="en-US" sz="1200" dirty="0" smtClean="0"/>
          </a:p>
          <a:p>
            <a:r>
              <a:rPr lang="en-US" sz="1200" dirty="0" smtClean="0"/>
              <a:t>   </a:t>
            </a:r>
            <a:r>
              <a:rPr lang="en-US" sz="1200" b="1" dirty="0" smtClean="0"/>
              <a:t>PROGRAMMED AMOUNT: </a:t>
            </a:r>
            <a:r>
              <a:rPr lang="en-US" sz="1200" dirty="0" smtClean="0"/>
              <a:t> $205.286 M</a:t>
            </a:r>
          </a:p>
          <a:p>
            <a:pPr>
              <a:buNone/>
            </a:pPr>
            <a:endParaRPr lang="en-US" sz="1200" dirty="0" smtClean="0"/>
          </a:p>
          <a:p>
            <a:r>
              <a:rPr lang="en-US" sz="1200" b="1" dirty="0" smtClean="0"/>
              <a:t>   SCOPE/DESCRIPTION:  </a:t>
            </a:r>
            <a:r>
              <a:rPr lang="en-US" sz="1200" dirty="0" smtClean="0"/>
              <a:t>Construct a multistory replacement laboratory. This facility includes wet labs, field labs </a:t>
            </a:r>
            <a:r>
              <a:rPr lang="en-US" sz="1200" dirty="0" err="1" smtClean="0"/>
              <a:t>vivarium</a:t>
            </a:r>
            <a:r>
              <a:rPr lang="en-US" sz="1200" dirty="0" smtClean="0"/>
              <a:t>, lab offices, ancillary spaces, logistics, and building support spaces. Supporting facilities include utilities, storm drainage, parking, and site improvements. The existing laboratory facilities will be returned to the installation for reuse or demolished with other than DoD MILCON funds. The facility will be designed in accordance with Unified Facilities Criteria (UFC) 4-510-01, DoD Minimum Antiterrorism Standards for Building UFC 4-010-01, CDC NIH Biosafety in Microbiological and Biomedical Laboratories, 5th edition; National Research Council Guide for the Care and Use of Laboratory Animals (NRC 1996); National Research Council Occupational Health and Safety in the Care and Use of Laboratory Animals (NRC 1999); Occupancy Category II (2) in accordance with UFC 3-310-01; provide barrier-free design in accordance with DoD criteria and the DEPSECDEF Memorandum "Access for People with Disabilities" dated 10/31/2008; and applicable energy conservation legislation. The project will be designed to LEED 3.0 Silver Certified rating standards. Commissioning, operations and maintenance manuals and comprehensive interior design will be provided. Air Conditioning (Estimated 1,600 Tons).</a:t>
            </a:r>
            <a:endParaRPr lang="en-US" sz="1200" b="1" dirty="0" smtClean="0"/>
          </a:p>
          <a:p>
            <a:pPr>
              <a:buNone/>
            </a:pPr>
            <a:endParaRPr lang="en-US" sz="1200" b="1" dirty="0" smtClean="0"/>
          </a:p>
          <a:p>
            <a:pPr>
              <a:buNone/>
            </a:pPr>
            <a:endParaRPr lang="en-US" sz="1200" b="1" dirty="0" smtClean="0"/>
          </a:p>
          <a:p>
            <a:r>
              <a:rPr lang="en-US" sz="1200" b="1" dirty="0" smtClean="0"/>
              <a:t>    PROJECT DELIVERY  METHOD: </a:t>
            </a:r>
            <a:r>
              <a:rPr lang="en-US" sz="1200" dirty="0" smtClean="0"/>
              <a:t>  Design-Bid-Build</a:t>
            </a:r>
            <a:endParaRPr lang="en-US" sz="12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Operations &amp; Maintenance Facility Supporting Aerostats (JLENS) APG</a:t>
            </a:r>
            <a:endParaRPr lang="en-US" sz="3200" b="1" dirty="0"/>
          </a:p>
        </p:txBody>
      </p:sp>
      <p:sp>
        <p:nvSpPr>
          <p:cNvPr id="3" name="Content Placeholder 2"/>
          <p:cNvSpPr>
            <a:spLocks noGrp="1"/>
          </p:cNvSpPr>
          <p:nvPr>
            <p:ph idx="1"/>
          </p:nvPr>
        </p:nvSpPr>
        <p:spPr/>
        <p:txBody>
          <a:bodyPr/>
          <a:lstStyle/>
          <a:p>
            <a:pPr>
              <a:buNone/>
            </a:pPr>
            <a:endParaRPr lang="en-US" sz="1200" dirty="0" smtClean="0"/>
          </a:p>
          <a:p>
            <a:r>
              <a:rPr lang="en-US" sz="1200" dirty="0" smtClean="0"/>
              <a:t>   </a:t>
            </a:r>
            <a:r>
              <a:rPr lang="en-US" sz="1200" b="1" dirty="0" smtClean="0"/>
              <a:t>PROGRAM YEAR</a:t>
            </a:r>
            <a:r>
              <a:rPr lang="en-US" sz="1200" dirty="0" smtClean="0"/>
              <a:t>:  FY14  </a:t>
            </a:r>
          </a:p>
          <a:p>
            <a:pPr>
              <a:buNone/>
            </a:pPr>
            <a:r>
              <a:rPr lang="en-US" sz="1200" dirty="0" smtClean="0"/>
              <a:t>   </a:t>
            </a:r>
          </a:p>
          <a:p>
            <a:r>
              <a:rPr lang="en-US" sz="1200" b="1" dirty="0" smtClean="0"/>
              <a:t>   PROJECT NUMBER: 81875</a:t>
            </a:r>
            <a:r>
              <a:rPr lang="en-US" sz="1200" dirty="0" smtClean="0"/>
              <a:t>	</a:t>
            </a:r>
          </a:p>
          <a:p>
            <a:pPr>
              <a:buNone/>
            </a:pPr>
            <a:endParaRPr lang="en-US" sz="1200" dirty="0" smtClean="0"/>
          </a:p>
          <a:p>
            <a:r>
              <a:rPr lang="en-US" sz="1200" dirty="0" smtClean="0"/>
              <a:t>   </a:t>
            </a:r>
            <a:r>
              <a:rPr lang="en-US" sz="1200" b="1" dirty="0" smtClean="0"/>
              <a:t>PROGRAMMED AMOUNT: </a:t>
            </a:r>
            <a:r>
              <a:rPr lang="en-US" sz="1200" dirty="0" smtClean="0"/>
              <a:t> $21.0M</a:t>
            </a:r>
          </a:p>
          <a:p>
            <a:pPr>
              <a:buNone/>
            </a:pPr>
            <a:endParaRPr lang="en-US" sz="1200" dirty="0" smtClean="0"/>
          </a:p>
          <a:p>
            <a:r>
              <a:rPr lang="en-US" sz="1200" b="1" dirty="0" smtClean="0"/>
              <a:t>   SCOPE/DESCRIPTION:  </a:t>
            </a:r>
            <a:r>
              <a:rPr lang="en-US" sz="1200" b="1" dirty="0" smtClean="0">
                <a:latin typeface="Arial" pitchFamily="34" charset="0"/>
                <a:cs typeface="Arial" pitchFamily="34" charset="0"/>
              </a:rPr>
              <a:t> </a:t>
            </a:r>
            <a:r>
              <a:rPr lang="en-US" sz="1200" dirty="0" smtClean="0">
                <a:latin typeface="Arial" pitchFamily="34" charset="0"/>
                <a:cs typeface="Arial" pitchFamily="34" charset="0"/>
              </a:rPr>
              <a:t>Construct a Joint Land Attack Cruise Missile Defense Elevated Netted Sensor System (JLENS)Tactical Orbit.  Primary facilities include aerostat pads, roads, operation and support facilities, communications infrastructure, and electrical power transmission and distribution infrastructure</a:t>
            </a:r>
            <a:endParaRPr lang="en-US" sz="1200" b="1" dirty="0" smtClean="0"/>
          </a:p>
          <a:p>
            <a:pPr>
              <a:buNone/>
            </a:pPr>
            <a:endParaRPr lang="en-US" sz="1200" b="1" dirty="0" smtClean="0"/>
          </a:p>
          <a:p>
            <a:pPr>
              <a:buNone/>
            </a:pPr>
            <a:endParaRPr lang="en-US" sz="1200" b="1" dirty="0" smtClean="0"/>
          </a:p>
          <a:p>
            <a:r>
              <a:rPr lang="en-US" sz="1200" b="1" dirty="0" smtClean="0"/>
              <a:t>    PROJECT DELIVERY  METHOD: </a:t>
            </a:r>
            <a:r>
              <a:rPr lang="en-US" sz="1200" dirty="0" smtClean="0"/>
              <a:t>  Design-Bid-Build</a:t>
            </a:r>
            <a:endParaRPr lang="en-US" sz="1200"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Command Headquarters Building for USAPH, APG</a:t>
            </a:r>
            <a:endParaRPr lang="en-US" sz="3200" b="1" dirty="0"/>
          </a:p>
        </p:txBody>
      </p:sp>
      <p:sp>
        <p:nvSpPr>
          <p:cNvPr id="3" name="Content Placeholder 2"/>
          <p:cNvSpPr>
            <a:spLocks noGrp="1"/>
          </p:cNvSpPr>
          <p:nvPr>
            <p:ph idx="1"/>
          </p:nvPr>
        </p:nvSpPr>
        <p:spPr>
          <a:xfrm>
            <a:off x="381000" y="1752600"/>
            <a:ext cx="8229600" cy="3886200"/>
          </a:xfrm>
        </p:spPr>
        <p:txBody>
          <a:bodyPr/>
          <a:lstStyle/>
          <a:p>
            <a:r>
              <a:rPr lang="en-US" sz="1200" b="1" dirty="0" smtClean="0"/>
              <a:t>PROGRMA YEAR: </a:t>
            </a:r>
            <a:r>
              <a:rPr lang="en-US" sz="1200" dirty="0" smtClean="0"/>
              <a:t>Long Range</a:t>
            </a:r>
          </a:p>
          <a:p>
            <a:pPr>
              <a:buNone/>
            </a:pPr>
            <a:endParaRPr lang="en-US" sz="1200" dirty="0" smtClean="0"/>
          </a:p>
          <a:p>
            <a:r>
              <a:rPr lang="en-US" sz="1200" b="1" dirty="0" smtClean="0"/>
              <a:t>PROJECT NUMBER:</a:t>
            </a:r>
            <a:r>
              <a:rPr lang="en-US" sz="1200" dirty="0" smtClean="0"/>
              <a:t>	049692</a:t>
            </a:r>
          </a:p>
          <a:p>
            <a:pPr>
              <a:buNone/>
            </a:pPr>
            <a:endParaRPr lang="en-US" sz="1200" dirty="0" smtClean="0"/>
          </a:p>
          <a:p>
            <a:r>
              <a:rPr lang="en-US" sz="1200" b="1" dirty="0" smtClean="0"/>
              <a:t>PROGRAMMED AMOUNT: </a:t>
            </a:r>
            <a:r>
              <a:rPr lang="en-US" sz="1200" dirty="0" smtClean="0"/>
              <a:t> $52 M</a:t>
            </a:r>
          </a:p>
          <a:p>
            <a:pPr>
              <a:buNone/>
            </a:pPr>
            <a:endParaRPr lang="en-US" sz="1200" dirty="0" smtClean="0"/>
          </a:p>
          <a:p>
            <a:r>
              <a:rPr lang="en-US" sz="1200" dirty="0" smtClean="0"/>
              <a:t> </a:t>
            </a:r>
            <a:r>
              <a:rPr lang="en-US" sz="1200" b="1" dirty="0" smtClean="0"/>
              <a:t>SCOPE/DESCRIPTION:  </a:t>
            </a:r>
            <a:r>
              <a:rPr lang="en-US" sz="1200" dirty="0" smtClean="0"/>
              <a:t>Construct a new Command Headquarters administrative building to support the U.S. Army Public Health Command, Provisional (USAPHC) increased mission at Aberdeen Proving Ground (APG). This project will be used as the USAPHC Headquarters building occupied by the Office of the Commanding General. This new facility is conveniently located near the existing research laboratories and vivarium in the Edgewood Area of APG. The project will provide administrative support functions and will be constructed of reinforced concrete foundation and other appropriate materials. Exterior appearance will comply with base architectural standards. Supporting facilities include site work, utilities and parking. The facility will be designed in accordance with Unified </a:t>
            </a:r>
            <a:r>
              <a:rPr lang="pt-BR" sz="1200" dirty="0" smtClean="0"/>
              <a:t>Facilities Criteria (UFC) 4-510-01 (MIL-HDBK-1191), DoD Minimum Antiterrorism </a:t>
            </a:r>
            <a:r>
              <a:rPr lang="en-US" sz="1200" dirty="0" smtClean="0"/>
              <a:t>Standards for Buildings UFC 4-010-01 and the Uniform Federal Accessibility Standards/Americans with Disabilities Act Accessibility Guidelines (UFAS/ADAAG). Operation and Maintenance manuals and commissioning will be Command Headquarters Building for USAPHC.</a:t>
            </a:r>
            <a:endParaRPr lang="en-US" sz="1200" b="1" dirty="0" smtClean="0"/>
          </a:p>
          <a:p>
            <a:pPr>
              <a:buNone/>
            </a:pPr>
            <a:endParaRPr lang="en-US" sz="1200" b="1" dirty="0" smtClean="0"/>
          </a:p>
          <a:p>
            <a:pPr>
              <a:buNone/>
            </a:pPr>
            <a:endParaRPr lang="en-US" sz="1200" b="1" dirty="0" smtClean="0"/>
          </a:p>
          <a:p>
            <a:r>
              <a:rPr lang="en-US" sz="1200" b="1" dirty="0" smtClean="0"/>
              <a:t>    PROJECT DELIVERY METHOD: </a:t>
            </a:r>
            <a:r>
              <a:rPr lang="en-US" sz="1200" dirty="0" smtClean="0"/>
              <a:t>  TBD</a:t>
            </a:r>
          </a:p>
          <a:p>
            <a:endParaRPr lang="en-US" sz="1200"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Signal Support Complex (Single DOIM Admin/Information Processing Node PH II)(NETCOM), APG</a:t>
            </a:r>
            <a:endParaRPr lang="en-US" sz="3600" b="1" dirty="0"/>
          </a:p>
        </p:txBody>
      </p:sp>
      <p:sp>
        <p:nvSpPr>
          <p:cNvPr id="3" name="Content Placeholder 2"/>
          <p:cNvSpPr>
            <a:spLocks noGrp="1"/>
          </p:cNvSpPr>
          <p:nvPr>
            <p:ph idx="1"/>
          </p:nvPr>
        </p:nvSpPr>
        <p:spPr>
          <a:xfrm>
            <a:off x="427703" y="2175387"/>
            <a:ext cx="8229600" cy="3886200"/>
          </a:xfrm>
        </p:spPr>
        <p:txBody>
          <a:bodyPr/>
          <a:lstStyle/>
          <a:p>
            <a:r>
              <a:rPr lang="en-US" sz="1200" b="1" dirty="0" smtClean="0"/>
              <a:t> PROGRAM YEAR:    </a:t>
            </a:r>
            <a:r>
              <a:rPr lang="en-US" sz="1200" dirty="0" smtClean="0"/>
              <a:t>LONG RANGE</a:t>
            </a:r>
          </a:p>
          <a:p>
            <a:pPr>
              <a:buNone/>
            </a:pPr>
            <a:endParaRPr lang="en-US" sz="1200" dirty="0" smtClean="0"/>
          </a:p>
          <a:p>
            <a:r>
              <a:rPr lang="en-US" sz="1200" dirty="0" smtClean="0"/>
              <a:t> </a:t>
            </a:r>
            <a:r>
              <a:rPr lang="en-US" sz="1200" b="1" dirty="0" smtClean="0"/>
              <a:t>PROJECT NUMBER:</a:t>
            </a:r>
            <a:r>
              <a:rPr lang="en-US" sz="1200" dirty="0" smtClean="0"/>
              <a:t>	070005</a:t>
            </a:r>
          </a:p>
          <a:p>
            <a:pPr>
              <a:buNone/>
            </a:pPr>
            <a:endParaRPr lang="en-US" sz="1200" dirty="0" smtClean="0"/>
          </a:p>
          <a:p>
            <a:r>
              <a:rPr lang="en-US" sz="1200" dirty="0" smtClean="0"/>
              <a:t> </a:t>
            </a:r>
            <a:r>
              <a:rPr lang="en-US" sz="1200" b="1" dirty="0" smtClean="0"/>
              <a:t>PROGRAMMED AMOUNT: </a:t>
            </a:r>
            <a:r>
              <a:rPr lang="en-US" sz="1200" dirty="0" smtClean="0"/>
              <a:t> $20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Renovate buildings 3144, 3147, and 3148 for relocating the Directorate of Information Management (DOIM) from multiple locations on Aberdeen Provin</a:t>
            </a:r>
            <a:r>
              <a:rPr lang="en-US" sz="1200" dirty="0" smtClean="0"/>
              <a:t>g </a:t>
            </a:r>
            <a:r>
              <a:rPr lang="en-US" sz="1200" dirty="0" smtClean="0">
                <a:solidFill>
                  <a:schemeClr val="tx1"/>
                </a:solidFill>
                <a:latin typeface="+mn-lt"/>
                <a:ea typeface="+mn-ea"/>
                <a:cs typeface="+mn-cs"/>
              </a:rPr>
              <a:t>Ground, Maryland (APG). These facilities currently serve as training classrooms for TRADOC instruction. Post BRAC and after the single Garrison DOIM is implemented additional space is required to house the expanded DOIM mission. The proposed facilities offer a centralized location to consolidate all of the DOIM's functions and requirements for the foreseeable future. Work consist of: replace HVAC, replace interior finishes(ceilings, wall coverings, flooring), replace plumbing and bathroom fixtures, replace electrical to include lights and transformer, provide new elevators to meet ADA in all buildings, and set parking back away from buildings for ATFP standards repave and provide upgraded lighting.</a:t>
            </a:r>
            <a:endParaRPr lang="en-US" sz="1200" b="1" dirty="0" smtClean="0"/>
          </a:p>
          <a:p>
            <a:pPr>
              <a:buNone/>
            </a:pPr>
            <a:r>
              <a:rPr lang="en-US" sz="1200" b="1" dirty="0" smtClean="0"/>
              <a:t>   </a:t>
            </a:r>
          </a:p>
          <a:p>
            <a:r>
              <a:rPr lang="en-US" sz="1200" b="1" dirty="0" smtClean="0"/>
              <a:t>  PROJECT DELIVERY METHOD: </a:t>
            </a:r>
            <a:r>
              <a:rPr lang="en-US" sz="1200" dirty="0" smtClean="0"/>
              <a:t>  TBD</a:t>
            </a:r>
          </a:p>
          <a:p>
            <a:endParaRPr lang="en-US" sz="1200"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52" y="186147"/>
            <a:ext cx="8229600" cy="1143000"/>
          </a:xfrm>
        </p:spPr>
        <p:txBody>
          <a:bodyPr>
            <a:noAutofit/>
          </a:bodyPr>
          <a:lstStyle/>
          <a:p>
            <a:r>
              <a:rPr lang="en-US" sz="3200" b="1" dirty="0" smtClean="0"/>
              <a:t>Consolidated Fire, Safety, and Security Center, Carlisle </a:t>
            </a:r>
            <a:endParaRPr lang="en-US" sz="3200" b="1" dirty="0"/>
          </a:p>
        </p:txBody>
      </p:sp>
      <p:sp>
        <p:nvSpPr>
          <p:cNvPr id="3" name="Content Placeholder 2"/>
          <p:cNvSpPr>
            <a:spLocks noGrp="1"/>
          </p:cNvSpPr>
          <p:nvPr>
            <p:ph idx="1"/>
          </p:nvPr>
        </p:nvSpPr>
        <p:spPr>
          <a:xfrm>
            <a:off x="324464" y="1614949"/>
            <a:ext cx="8288594" cy="4638368"/>
          </a:xfrm>
        </p:spPr>
        <p:txBody>
          <a:bodyPr/>
          <a:lstStyle/>
          <a:p>
            <a:r>
              <a:rPr lang="en-US" sz="1200" b="1" dirty="0" smtClean="0"/>
              <a:t> PROGRAM YEAR:     </a:t>
            </a:r>
            <a:r>
              <a:rPr lang="en-US" sz="1200" dirty="0" smtClean="0"/>
              <a:t>FY 17  </a:t>
            </a:r>
          </a:p>
          <a:p>
            <a:pPr>
              <a:buNone/>
            </a:pPr>
            <a:r>
              <a:rPr lang="en-US" sz="1200" dirty="0" smtClean="0"/>
              <a:t>  </a:t>
            </a:r>
          </a:p>
          <a:p>
            <a:r>
              <a:rPr lang="en-US" sz="1200" dirty="0" smtClean="0"/>
              <a:t> </a:t>
            </a:r>
            <a:r>
              <a:rPr lang="en-US" sz="1200" b="1" dirty="0" smtClean="0"/>
              <a:t>PROJECT NUMBER:</a:t>
            </a:r>
            <a:r>
              <a:rPr lang="en-US" sz="1200" dirty="0" smtClean="0"/>
              <a:t>	060707</a:t>
            </a:r>
          </a:p>
          <a:p>
            <a:pPr>
              <a:buNone/>
            </a:pPr>
            <a:endParaRPr lang="en-US" sz="1200" dirty="0" smtClean="0"/>
          </a:p>
          <a:p>
            <a:r>
              <a:rPr lang="en-US" sz="1200" dirty="0" smtClean="0"/>
              <a:t> </a:t>
            </a:r>
            <a:r>
              <a:rPr lang="en-US" sz="1200" b="1" dirty="0" smtClean="0"/>
              <a:t>PROGRAMMED AMOUNT: </a:t>
            </a:r>
            <a:r>
              <a:rPr lang="en-US" sz="1200" dirty="0" smtClean="0"/>
              <a:t> $6.6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standard-design, consolidated fire, safety, and security center with drive through structural bays, watch/alarm, emergency medical services decontamination, and wet and dry chemical extinguisher rooms, fire chief, inspector, and shift leader offices, dormitory rooms, day/training room, fitness room, kitchen, dining/break room, physical security offices, command and control area for electronic surveillance/alarm systems, evidence room, arms room, intake and detention area, interview room, holding cells, men's and women's toilets and showers, laundry, storage, hose dryer, mechanical and electrical/uninterruptable power supply (UPS) rooms, fire alarm and suppression systems, standby generator, and building information systems room. Special architectural treatments to include brick facades are required for historical district compatibility. Supporting facilities include electrical service, street lighting, emergency traffic signal, water and wastewater connections, access road, paving, curbs and gutters, storm drainage, parking, site improvements, and information systems. Demolish five buildings (22,210 SF). Supporting facilities costs are high due to demolition requirements. Handicapped access will be provided. Heating and air conditioning will be provided by self-contained systems. Antiterrorism/force protection measures include laminated glass, reinforced doors, and window frames, barriers, and visual screening. Demolish 5 Buildings (22,210 Total SF).</a:t>
            </a:r>
            <a:endParaRPr lang="en-US" sz="1200" b="1" dirty="0" smtClean="0"/>
          </a:p>
          <a:p>
            <a:pPr>
              <a:buNone/>
            </a:pPr>
            <a:r>
              <a:rPr lang="en-US" sz="1200" b="1" dirty="0" smtClean="0"/>
              <a:t>   </a:t>
            </a:r>
          </a:p>
          <a:p>
            <a:r>
              <a:rPr lang="en-US" sz="1200" b="1" dirty="0" smtClean="0"/>
              <a:t>  PROJECT DELIVERY METHOD: </a:t>
            </a:r>
            <a:r>
              <a:rPr lang="en-US" sz="1200" dirty="0" smtClean="0"/>
              <a:t>  TBD </a:t>
            </a:r>
            <a:endParaRPr lang="en-US" sz="1200"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3200" b="1" dirty="0" smtClean="0"/>
              <a:t>Replace Sewage Treatment Plant, Carlisle</a:t>
            </a:r>
            <a:endParaRPr lang="en-US" sz="3200" b="1" dirty="0"/>
          </a:p>
        </p:txBody>
      </p:sp>
      <p:sp>
        <p:nvSpPr>
          <p:cNvPr id="3" name="Content Placeholder 2"/>
          <p:cNvSpPr>
            <a:spLocks noGrp="1"/>
          </p:cNvSpPr>
          <p:nvPr>
            <p:ph idx="1"/>
          </p:nvPr>
        </p:nvSpPr>
        <p:spPr>
          <a:xfrm>
            <a:off x="457200" y="936523"/>
            <a:ext cx="8214850" cy="5235677"/>
          </a:xfrm>
        </p:spPr>
        <p:txBody>
          <a:bodyPr/>
          <a:lstStyle/>
          <a:p>
            <a:r>
              <a:rPr lang="en-US" sz="1200" b="1" dirty="0" smtClean="0"/>
              <a:t>   PROGRAM YEAR:  </a:t>
            </a:r>
            <a:r>
              <a:rPr lang="en-US" sz="1200" dirty="0" smtClean="0"/>
              <a:t>Long Range   </a:t>
            </a:r>
          </a:p>
          <a:p>
            <a:pPr>
              <a:buNone/>
            </a:pPr>
            <a:r>
              <a:rPr lang="en-US" sz="1200" dirty="0" smtClean="0"/>
              <a:t>   </a:t>
            </a:r>
          </a:p>
          <a:p>
            <a:r>
              <a:rPr lang="en-US" sz="1200" b="1" dirty="0" smtClean="0"/>
              <a:t>   PROJECT NUMBER:</a:t>
            </a:r>
            <a:r>
              <a:rPr lang="en-US" sz="1200" dirty="0" smtClean="0"/>
              <a:t>	DDCX1302</a:t>
            </a:r>
          </a:p>
          <a:p>
            <a:pPr>
              <a:buNone/>
            </a:pPr>
            <a:endParaRPr lang="en-US" sz="1200" dirty="0" smtClean="0"/>
          </a:p>
          <a:p>
            <a:r>
              <a:rPr lang="en-US" sz="1200" dirty="0" smtClean="0"/>
              <a:t>   </a:t>
            </a:r>
            <a:r>
              <a:rPr lang="en-US" sz="1200" b="1" dirty="0" smtClean="0"/>
              <a:t>PROGRAMMED AMOUNT: </a:t>
            </a:r>
            <a:r>
              <a:rPr lang="en-US" sz="1200" dirty="0" smtClean="0"/>
              <a:t> $5.7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The purpose of this project is to replace treatment units and associated buildings of the WWTP Facility. The treatment units and associated buildings that require replacement include, but are not limited to, the existing headwork's (influent screening ), aeration tank, clarifier tank, tertiary filters, sludge holding tanks, chlorine contact tank,  control building, access road, underground utilities, electrical service and ancillary features. The aeration tank, clarifier tank, effluent tertiary filter, filter building, chlorine building, alum storage building, two (2) storage sheds, the control building and the influent sampler shed will be demolished as part of the project. The project also includes repair of existing sinkhole conditions on the WWTP site. Generally, the proposed treatment process will include a new influent screening facility, new sequencing batch reactors (SBRs), a  new aerated sludge holding tank, new chlorine contact tanks, process pumps and blowers, chemical storage and feed facilities, influent and effluent samplers, instrumentation and control systems, a new electric service, a new non-potable plant water pumping system, control building, a blower building, and a chemical building. The existing equalization basin will be reused as a side-line equalization basin, and the existing  Parshall flume will be reused. Influent flow will continue to be conveyed by gravity to the process trains. Details regarding the proposed treatment process are included in Attachment B. The existing WWTP shall remain in service until such time that the new facilities have been brought on line and certified by both the Government and the Pennsylvania Department  of Environmental Protection (PADEP) as meeting NPDES Permit Discharge Monitoring Requirements. The new treatment units will comply with pending PADEP Chesapeake Bay Tributary Strategy Nutrient Reduction Discharge Limit Requirements and will treat .320 MGD, which is the maximum month average daily flow. </a:t>
            </a:r>
          </a:p>
          <a:p>
            <a:pPr>
              <a:buNone/>
            </a:pPr>
            <a:r>
              <a:rPr lang="en-US" sz="1200" dirty="0" smtClean="0">
                <a:solidFill>
                  <a:schemeClr val="tx1"/>
                </a:solidFill>
                <a:latin typeface="+mn-lt"/>
                <a:ea typeface="+mn-ea"/>
                <a:cs typeface="+mn-cs"/>
              </a:rPr>
              <a:t>	</a:t>
            </a:r>
          </a:p>
          <a:p>
            <a:r>
              <a:rPr lang="en-US" sz="1200" b="1" dirty="0" smtClean="0"/>
              <a:t>   PROJECT DELIVERY METHOD: </a:t>
            </a:r>
            <a:r>
              <a:rPr lang="en-US" sz="1200" dirty="0" smtClean="0"/>
              <a:t>   TBD</a:t>
            </a:r>
          </a:p>
          <a:p>
            <a:endParaRPr lang="en-US" sz="1200"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3200" b="1" dirty="0" smtClean="0"/>
              <a:t>Replace Sewage Treatment Plant, Carlisle</a:t>
            </a:r>
            <a:endParaRPr lang="en-US" sz="3200" b="1" dirty="0"/>
          </a:p>
        </p:txBody>
      </p:sp>
      <p:sp>
        <p:nvSpPr>
          <p:cNvPr id="3" name="Content Placeholder 2"/>
          <p:cNvSpPr>
            <a:spLocks noGrp="1"/>
          </p:cNvSpPr>
          <p:nvPr>
            <p:ph idx="1"/>
          </p:nvPr>
        </p:nvSpPr>
        <p:spPr>
          <a:xfrm>
            <a:off x="457200" y="936523"/>
            <a:ext cx="8214850" cy="5235677"/>
          </a:xfrm>
        </p:spPr>
        <p:txBody>
          <a:bodyPr/>
          <a:lstStyle/>
          <a:p>
            <a:r>
              <a:rPr lang="en-US" sz="1200" b="1" dirty="0" smtClean="0"/>
              <a:t>   PROGRAM YEAR:  </a:t>
            </a:r>
            <a:r>
              <a:rPr lang="en-US" sz="1200" dirty="0" smtClean="0"/>
              <a:t>Long Range   </a:t>
            </a:r>
          </a:p>
          <a:p>
            <a:pPr>
              <a:buNone/>
            </a:pPr>
            <a:r>
              <a:rPr lang="en-US" sz="1200" dirty="0" smtClean="0"/>
              <a:t>   </a:t>
            </a:r>
          </a:p>
          <a:p>
            <a:r>
              <a:rPr lang="en-US" sz="1200" b="1" dirty="0" smtClean="0"/>
              <a:t>   PROJECT NUMBER:</a:t>
            </a:r>
            <a:r>
              <a:rPr lang="en-US" sz="1200" dirty="0" smtClean="0"/>
              <a:t>	DDCX1302</a:t>
            </a:r>
          </a:p>
          <a:p>
            <a:pPr>
              <a:buNone/>
            </a:pPr>
            <a:endParaRPr lang="en-US" sz="1200" dirty="0" smtClean="0"/>
          </a:p>
          <a:p>
            <a:r>
              <a:rPr lang="en-US" sz="1200" dirty="0" smtClean="0"/>
              <a:t>   </a:t>
            </a:r>
            <a:r>
              <a:rPr lang="en-US" sz="1200" b="1" dirty="0" smtClean="0"/>
              <a:t>PROGRAMMED AMOUNT: </a:t>
            </a:r>
            <a:r>
              <a:rPr lang="en-US" sz="1200" dirty="0" smtClean="0"/>
              <a:t> $5.7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The purpose of this project is to replace treatment units and associated buildings of the WWTP Facility. The treatment units and associated buildings that require replacement include, but are not limited to, the existing headwork's (influent screening ), aeration tank, clarifier tank, tertiary filters, sludge holding tanks, chlorine contact tank,  control building, access road, underground utilities, electrical service and ancillary features. The aeration tank, clarifier tank, effluent tertiary filter, filter building, chlorine building, alum storage building, two (2) storage sheds, the control building and the influent sampler shed will be demolished as part of the project. The project also includes repair of existing sinkhole conditions on the WWTP site. Generally, the proposed treatment process will include a new influent screening facility, new sequencing batch reactors (SBRs), a  new aerated sludge holding tank, new chlorine contact tanks, process pumps and blowers, chemical storage and feed facilities, influent and effluent samplers, instrumentation and control systems, a new electric service, a new non-potable plant water pumping system, control building, a blower building, and a chemical building. The existing equalization basin will be reused as a side-line equalization basin, and the existing  Parshall flume will be reused. Influent flow will continue to be conveyed by gravity to the process trains. Details regarding the proposed treatment process are included in Attachment B. The existing WWTP shall remain in service until such time that the new facilities have been brought on line and certified by both the Government and the Pennsylvania Department  of Environmental Protection (PADEP) as meeting NPDES Permit Discharge Monitoring Requirements. The new treatment units will comply with pending PADEP Chesapeake Bay Tributary Strategy Nutrient Reduction Discharge Limit Requirements and will treat .320 MGD, which is the maximum month average daily flow. </a:t>
            </a:r>
          </a:p>
          <a:p>
            <a:pPr>
              <a:buNone/>
            </a:pPr>
            <a:r>
              <a:rPr lang="en-US" sz="1200" dirty="0" smtClean="0">
                <a:solidFill>
                  <a:schemeClr val="tx1"/>
                </a:solidFill>
                <a:latin typeface="+mn-lt"/>
                <a:ea typeface="+mn-ea"/>
                <a:cs typeface="+mn-cs"/>
              </a:rPr>
              <a:t>	</a:t>
            </a:r>
          </a:p>
          <a:p>
            <a:r>
              <a:rPr lang="en-US" sz="1200" b="1" dirty="0" smtClean="0"/>
              <a:t>   PROJECT DELIVERY METHOD: </a:t>
            </a:r>
            <a:r>
              <a:rPr lang="en-US" sz="1200" dirty="0" smtClean="0"/>
              <a:t>   TBD</a:t>
            </a:r>
          </a:p>
          <a:p>
            <a:endParaRPr lang="en-US" sz="1200"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mj-lt"/>
                <a:ea typeface="+mj-ea"/>
                <a:cs typeface="+mj-cs"/>
              </a:rPr>
              <a:t>Museum Operations Support Facility, Carlisle </a:t>
            </a:r>
            <a:endParaRPr lang="en-US" sz="3600" b="1" dirty="0"/>
          </a:p>
        </p:txBody>
      </p:sp>
      <p:sp>
        <p:nvSpPr>
          <p:cNvPr id="3" name="Content Placeholder 2"/>
          <p:cNvSpPr>
            <a:spLocks noGrp="1"/>
          </p:cNvSpPr>
          <p:nvPr>
            <p:ph idx="1"/>
          </p:nvPr>
        </p:nvSpPr>
        <p:spPr>
          <a:xfrm>
            <a:off x="486696" y="1275735"/>
            <a:ext cx="8200103" cy="4682613"/>
          </a:xfrm>
        </p:spPr>
        <p:txBody>
          <a:bodyPr>
            <a:normAutofit lnSpcReduction="10000"/>
          </a:bodyPr>
          <a:lstStyle/>
          <a:p>
            <a:r>
              <a:rPr lang="en-US" sz="1200" b="1" dirty="0" smtClean="0"/>
              <a:t>   PROGRAM YEAR: </a:t>
            </a:r>
            <a:r>
              <a:rPr lang="en-US" sz="1200" dirty="0" smtClean="0"/>
              <a:t>Long Range   </a:t>
            </a:r>
          </a:p>
          <a:p>
            <a:pPr>
              <a:buNone/>
            </a:pPr>
            <a:r>
              <a:rPr lang="en-US" sz="1200" dirty="0" smtClean="0"/>
              <a:t>  </a:t>
            </a:r>
          </a:p>
          <a:p>
            <a:r>
              <a:rPr lang="en-US" sz="1200" dirty="0" smtClean="0"/>
              <a:t>   </a:t>
            </a:r>
            <a:r>
              <a:rPr lang="en-US" sz="1200" b="1" dirty="0" smtClean="0"/>
              <a:t>PROJECT NUMBER:</a:t>
            </a:r>
            <a:r>
              <a:rPr lang="en-US" sz="1200" dirty="0" smtClean="0"/>
              <a:t>	0</a:t>
            </a:r>
            <a:r>
              <a:rPr lang="en-US" sz="1200" dirty="0" smtClean="0">
                <a:solidFill>
                  <a:schemeClr val="tx1"/>
                </a:solidFill>
                <a:latin typeface="+mn-lt"/>
                <a:ea typeface="+mn-ea"/>
                <a:cs typeface="+mn-cs"/>
              </a:rPr>
              <a:t>75767</a:t>
            </a:r>
            <a:endParaRPr lang="en-US" sz="1200" dirty="0" smtClean="0"/>
          </a:p>
          <a:p>
            <a:pPr>
              <a:buNone/>
            </a:pPr>
            <a:endParaRPr lang="en-US" sz="1200" dirty="0" smtClean="0"/>
          </a:p>
          <a:p>
            <a:r>
              <a:rPr lang="en-US" sz="1200" dirty="0" smtClean="0"/>
              <a:t>   </a:t>
            </a:r>
            <a:r>
              <a:rPr lang="en-US" sz="1200" b="1" dirty="0" smtClean="0"/>
              <a:t>PROGRAMMED AMOUNT: </a:t>
            </a:r>
            <a:r>
              <a:rPr lang="en-US" sz="1200" dirty="0" smtClean="0"/>
              <a:t> $11.4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Museum Operations Support Facility (MOSF) as part of the U.S. Army Heritage and Education Center (USAHEC) complex located at Carlisle Barracks. New facility will have an enclosed connection to the Visitor &amp; Education Center facility and it will include gallery area with themed displays, an exhibit preparation room with exterior access, initial introductory area, restrooms, ICIDS III security systems (electronic access control system; intrusion detection system; closed circuit television system (CCTV) coverage; fire protection, detection, and alarm systems), and telecommunications, mechanical, and electrical rooms. Provide voice, data, cable television, mass notification system, and public address communications systems. Supporting facilities include extension of existing natural gas, potable and fire protection water, sanitary sewer, and electrical services; roadways and parking; concrete walks, curbs and gutters; storm drainage; information systems; roadway, parking lot, and site lighting; landscaping; and site improvements. Access for the handicapped will be provided. Dual-fuel heating (natural gas-fired and fuel oil) and air conditioning will be provided by self-contained units. Air conditioning and humidity control must be in compliance with American Institute for Conservation of Historic and Artistic Works (AIC) and American Association of Museums (AAM) standards and appropriate artifact preservation requirements. Antiterrorism/force protection (AT/FP) measures will include building hardening as required, minimum standoff distance, bollards, and site barriers. Comprehensive building design (interior/exterior), exhibit design and exhibit furnishings services are required.</a:t>
            </a:r>
            <a:endParaRPr lang="en-US" sz="1200" b="1" dirty="0" smtClean="0"/>
          </a:p>
          <a:p>
            <a:pPr>
              <a:buNone/>
            </a:pPr>
            <a:r>
              <a:rPr lang="en-US" sz="1200" b="1" dirty="0" smtClean="0"/>
              <a:t>   </a:t>
            </a:r>
          </a:p>
          <a:p>
            <a:r>
              <a:rPr lang="en-US" sz="1200" b="1" dirty="0" smtClean="0"/>
              <a:t>  PROJECT DELIVERY METHOD: </a:t>
            </a:r>
            <a:r>
              <a:rPr lang="en-US" sz="1200" dirty="0" smtClean="0"/>
              <a:t>TBD </a:t>
            </a:r>
          </a:p>
          <a:p>
            <a:endParaRPr lang="en-US" sz="1200" dirty="0" smtClean="0"/>
          </a:p>
          <a:p>
            <a:endParaRPr lang="en-US" sz="1200"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62000"/>
          </a:xfrm>
        </p:spPr>
        <p:txBody>
          <a:bodyPr/>
          <a:lstStyle/>
          <a:p>
            <a:r>
              <a:rPr lang="en-US" sz="2000" b="1" dirty="0" smtClean="0">
                <a:latin typeface="+mj-lt"/>
                <a:ea typeface="+mj-ea"/>
                <a:cs typeface="+mj-cs"/>
              </a:rPr>
              <a:t>USAWC Educational Facility, Carlisle</a:t>
            </a:r>
            <a:endParaRPr lang="en-US" sz="2000" b="1" dirty="0"/>
          </a:p>
        </p:txBody>
      </p:sp>
      <p:sp>
        <p:nvSpPr>
          <p:cNvPr id="3" name="Content Placeholder 2"/>
          <p:cNvSpPr>
            <a:spLocks noGrp="1"/>
          </p:cNvSpPr>
          <p:nvPr>
            <p:ph idx="1"/>
          </p:nvPr>
        </p:nvSpPr>
        <p:spPr>
          <a:xfrm>
            <a:off x="324464" y="833283"/>
            <a:ext cx="8332839" cy="5715001"/>
          </a:xfrm>
        </p:spPr>
        <p:txBody>
          <a:bodyPr/>
          <a:lstStyle/>
          <a:p>
            <a:r>
              <a:rPr lang="en-US" sz="1200" b="1" dirty="0" smtClean="0"/>
              <a:t>   PROGRAM YEAR:    </a:t>
            </a:r>
            <a:r>
              <a:rPr lang="en-US" sz="1200" dirty="0" smtClean="0"/>
              <a:t>FY17   </a:t>
            </a:r>
          </a:p>
          <a:p>
            <a:pPr>
              <a:buNone/>
            </a:pPr>
            <a:r>
              <a:rPr lang="en-US" sz="1200" dirty="0" smtClean="0"/>
              <a:t>  </a:t>
            </a:r>
          </a:p>
          <a:p>
            <a:r>
              <a:rPr lang="en-US" sz="1200" dirty="0" smtClean="0"/>
              <a:t>   </a:t>
            </a:r>
            <a:r>
              <a:rPr lang="en-US" sz="1200" b="1" dirty="0" smtClean="0"/>
              <a:t>PROJECT NUMBER:</a:t>
            </a:r>
            <a:r>
              <a:rPr lang="en-US" sz="1200" dirty="0" smtClean="0"/>
              <a:t>	0</a:t>
            </a:r>
            <a:r>
              <a:rPr lang="en-US" sz="1200" dirty="0" smtClean="0">
                <a:solidFill>
                  <a:schemeClr val="tx1"/>
                </a:solidFill>
                <a:latin typeface="+mn-lt"/>
                <a:ea typeface="+mn-ea"/>
                <a:cs typeface="+mn-cs"/>
              </a:rPr>
              <a:t>38070</a:t>
            </a:r>
            <a:endParaRPr lang="en-US" sz="1200" dirty="0" smtClean="0"/>
          </a:p>
          <a:p>
            <a:pPr>
              <a:buNone/>
            </a:pPr>
            <a:endParaRPr lang="en-US" sz="1200" dirty="0" smtClean="0"/>
          </a:p>
          <a:p>
            <a:r>
              <a:rPr lang="en-US" sz="1200" dirty="0" smtClean="0"/>
              <a:t>   </a:t>
            </a:r>
            <a:r>
              <a:rPr lang="en-US" sz="1200" b="1" dirty="0" smtClean="0"/>
              <a:t>PROGRAMMED AMOUNT: </a:t>
            </a:r>
            <a:r>
              <a:rPr lang="en-US" sz="1200" dirty="0" smtClean="0"/>
              <a:t> $70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general instruction building to accommodate the academic, administrative and support requirements of the U. S. Army War College (USAWC)at Carlisle Barracks. Project includes: a multi-story building with seminar rooms, break-out rooms, library, auditorium, administrative, staff, and faculty offices, meeting/conference rooms, reception, mailroom, storage, security office with secure room/open storage area as defined by AR 380-5, cafeteria, broadcast, photographic, and graphic arts studios, warehouse with loading dock, print shop, restrooms and break areas. Provide passenger and freight elevators, temperature and humidity controls, energy management and control system, fire protection, detection, and alarm systems, PA system, and drilled caisson foundations. Install interior and exterior security system with closed circuit television cameras and monitors, window surveillance and protection, electronic entry/access control system, and intrusion detection system (IDS). Radon mitigation measures will be required. Supporting facilities include: utilities, electric service, site lighting, extension of utilities, parking and roadway pavements, walks, curbs and gutters, information systems, and site improvements. Access for the handicapped will be provided. Heating will be provided by self-contained 4,000 MBH capacity plant. Air conditioning (700 tons) will be provided by self-contained water cooled chiller system. Demolish 50 buildings (227,253 SF) to include asbestos and lead paint abatement and the removal of one PCB transformer. Project requires comprehensive interior design. Antiterrorism/force protection measures include blast fragmentation resistant windows and doors, building standoffs, progressive collapse resistant structural frame, mailroom location on exterior wall, seismic mounting of all ceiling mounted fixtures and equipment, reinforced masonry exterior walls, controlled access gate to the loading dock, and reflective/obscuring glass to resist ballistic tactics. Demolish 50 Buildings (227,253 Total SF).</a:t>
            </a:r>
            <a:endParaRPr lang="en-US" sz="1200" b="1" dirty="0" smtClean="0"/>
          </a:p>
          <a:p>
            <a:pPr>
              <a:buNone/>
            </a:pPr>
            <a:endParaRPr lang="en-US" sz="1200" b="1" dirty="0" smtClean="0"/>
          </a:p>
          <a:p>
            <a:r>
              <a:rPr lang="en-US" sz="1200" b="1" dirty="0" smtClean="0"/>
              <a:t>    PROJECT DELIVERY METHOD: </a:t>
            </a:r>
            <a:r>
              <a:rPr lang="en-US" sz="1200" dirty="0" smtClean="0"/>
              <a:t>  TBD </a:t>
            </a:r>
          </a:p>
          <a:p>
            <a:endParaRPr lang="en-US" sz="1200" dirty="0" smtClean="0"/>
          </a:p>
          <a:p>
            <a:endParaRPr lang="en-US" sz="1200"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419100" y="209550"/>
            <a:ext cx="8266113" cy="960438"/>
          </a:xfrm>
        </p:spPr>
        <p:txBody>
          <a:bodyPr/>
          <a:lstStyle/>
          <a:p>
            <a:pPr eaLnBrk="1" hangingPunct="1"/>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000" b="1" dirty="0" smtClean="0"/>
              <a:t>Baltimore District  MILCON PROGRAM Summary </a:t>
            </a:r>
            <a:br>
              <a:rPr lang="en-US" sz="2000" b="1" dirty="0" smtClean="0"/>
            </a:br>
            <a:r>
              <a:rPr lang="en-US" sz="2000" b="1" dirty="0" smtClean="0"/>
              <a:t>by Installation &amp; Fiscal year  </a:t>
            </a:r>
            <a:br>
              <a:rPr lang="en-US" sz="2000" b="1" dirty="0" smtClean="0"/>
            </a:br>
            <a:r>
              <a:rPr lang="en-US" sz="1800" b="1" dirty="0" smtClean="0"/>
              <a:t/>
            </a:r>
            <a:br>
              <a:rPr lang="en-US" sz="1800" b="1" dirty="0" smtClean="0"/>
            </a:br>
            <a:r>
              <a:rPr lang="en-US" sz="1800" b="1" dirty="0" smtClean="0"/>
              <a:t>  </a:t>
            </a:r>
            <a:br>
              <a:rPr lang="en-US" sz="1800" b="1" dirty="0" smtClean="0"/>
            </a:br>
            <a:r>
              <a:rPr lang="en-US" sz="1800" b="1" dirty="0" smtClean="0"/>
              <a:t> </a:t>
            </a:r>
            <a:br>
              <a:rPr lang="en-US" sz="1800" b="1" dirty="0" smtClean="0"/>
            </a:br>
            <a:r>
              <a:rPr lang="en-US" sz="1800" b="1" dirty="0" smtClean="0"/>
              <a:t>  </a:t>
            </a:r>
            <a:r>
              <a:rPr lang="en-US" sz="2800" b="1" dirty="0" smtClean="0"/>
              <a:t/>
            </a:r>
            <a:br>
              <a:rPr lang="en-US" sz="2800" b="1" dirty="0" smtClean="0"/>
            </a:br>
            <a:endParaRPr lang="en-US" sz="2800" dirty="0" smtClean="0"/>
          </a:p>
        </p:txBody>
      </p:sp>
      <p:sp>
        <p:nvSpPr>
          <p:cNvPr id="3076" name="TextBox 12"/>
          <p:cNvSpPr txBox="1">
            <a:spLocks noChangeArrowheads="1"/>
          </p:cNvSpPr>
          <p:nvPr/>
        </p:nvSpPr>
        <p:spPr bwMode="auto">
          <a:xfrm>
            <a:off x="317500" y="5835650"/>
            <a:ext cx="5433060" cy="276999"/>
          </a:xfrm>
          <a:prstGeom prst="rect">
            <a:avLst/>
          </a:prstGeom>
          <a:noFill/>
          <a:ln w="9525">
            <a:noFill/>
            <a:miter lim="800000"/>
            <a:headEnd/>
            <a:tailEnd/>
          </a:ln>
        </p:spPr>
        <p:txBody>
          <a:bodyPr wrap="square">
            <a:spAutoFit/>
          </a:bodyPr>
          <a:lstStyle/>
          <a:p>
            <a:r>
              <a:rPr lang="en-US" sz="1200" dirty="0"/>
              <a:t>*</a:t>
            </a:r>
            <a:r>
              <a:rPr lang="en-US" sz="1000" dirty="0"/>
              <a:t>Excludes NSA New Campus East &amp; Incrementally Funded </a:t>
            </a:r>
            <a:r>
              <a:rPr lang="en-US" sz="1000" dirty="0" smtClean="0"/>
              <a:t>Projects</a:t>
            </a:r>
          </a:p>
        </p:txBody>
      </p:sp>
      <p:sp>
        <p:nvSpPr>
          <p:cNvPr id="3077" name="TextBox 13"/>
          <p:cNvSpPr txBox="1">
            <a:spLocks noChangeArrowheads="1"/>
          </p:cNvSpPr>
          <p:nvPr/>
        </p:nvSpPr>
        <p:spPr bwMode="auto">
          <a:xfrm>
            <a:off x="1143793" y="6360319"/>
            <a:ext cx="2659063" cy="246062"/>
          </a:xfrm>
          <a:prstGeom prst="rect">
            <a:avLst/>
          </a:prstGeom>
          <a:noFill/>
          <a:ln w="9525">
            <a:noFill/>
            <a:miter lim="800000"/>
            <a:headEnd/>
            <a:tailEnd/>
          </a:ln>
        </p:spPr>
        <p:txBody>
          <a:bodyPr>
            <a:spAutoFit/>
          </a:bodyPr>
          <a:lstStyle/>
          <a:p>
            <a:r>
              <a:rPr lang="en-US" sz="1000" dirty="0"/>
              <a:t>Data Date </a:t>
            </a:r>
            <a:r>
              <a:rPr lang="en-US" sz="1000" dirty="0" smtClean="0"/>
              <a:t>23 Oct 13</a:t>
            </a:r>
            <a:endParaRPr lang="en-US" sz="1000" dirty="0"/>
          </a:p>
        </p:txBody>
      </p:sp>
      <p:graphicFrame>
        <p:nvGraphicFramePr>
          <p:cNvPr id="118786" name="Object 2"/>
          <p:cNvGraphicFramePr>
            <a:graphicFrameLocks noChangeAspect="1"/>
          </p:cNvGraphicFramePr>
          <p:nvPr/>
        </p:nvGraphicFramePr>
        <p:xfrm>
          <a:off x="500063" y="1571625"/>
          <a:ext cx="7978775" cy="3844925"/>
        </p:xfrm>
        <a:graphic>
          <a:graphicData uri="http://schemas.openxmlformats.org/presentationml/2006/ole">
            <p:oleObj spid="_x0000_s118786" name="Worksheet" r:id="rId3" imgW="10487101" imgH="4362585" progId="Excel.Sheet.8">
              <p:link updateAutomatic="1"/>
            </p:oleObj>
          </a:graphicData>
        </a:graphic>
      </p:graphicFrame>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03" y="0"/>
            <a:ext cx="8229600" cy="781665"/>
          </a:xfrm>
        </p:spPr>
        <p:txBody>
          <a:bodyPr/>
          <a:lstStyle/>
          <a:p>
            <a:r>
              <a:rPr lang="en-US" sz="3200" b="1" dirty="0" smtClean="0"/>
              <a:t>DPW Replacement Facility, Carlisle</a:t>
            </a:r>
            <a:endParaRPr lang="en-US" sz="3200" b="1" dirty="0"/>
          </a:p>
        </p:txBody>
      </p:sp>
      <p:sp>
        <p:nvSpPr>
          <p:cNvPr id="3" name="Content Placeholder 2"/>
          <p:cNvSpPr>
            <a:spLocks noGrp="1"/>
          </p:cNvSpPr>
          <p:nvPr>
            <p:ph idx="1"/>
          </p:nvPr>
        </p:nvSpPr>
        <p:spPr>
          <a:xfrm>
            <a:off x="398206" y="936522"/>
            <a:ext cx="8273845" cy="4726858"/>
          </a:xfrm>
        </p:spPr>
        <p:txBody>
          <a:bodyPr>
            <a:normAutofit fontScale="92500" lnSpcReduction="10000"/>
          </a:bodyPr>
          <a:lstStyle/>
          <a:p>
            <a:r>
              <a:rPr lang="en-US" sz="1200" b="1" dirty="0" smtClean="0"/>
              <a:t>  PROGRAM YEAR:     </a:t>
            </a:r>
            <a:r>
              <a:rPr lang="en-US" sz="1200" dirty="0" smtClean="0"/>
              <a:t>FY 17   </a:t>
            </a:r>
          </a:p>
          <a:p>
            <a:pPr>
              <a:buNone/>
            </a:pPr>
            <a:r>
              <a:rPr lang="en-US" sz="1200" dirty="0" smtClean="0"/>
              <a:t>  </a:t>
            </a:r>
          </a:p>
          <a:p>
            <a:r>
              <a:rPr lang="en-US" sz="1200" dirty="0" smtClean="0"/>
              <a:t>  </a:t>
            </a:r>
            <a:r>
              <a:rPr lang="en-US" sz="1200" b="1" dirty="0" smtClean="0"/>
              <a:t>PROJECT NUMBER:</a:t>
            </a:r>
            <a:r>
              <a:rPr lang="en-US" sz="1200" dirty="0" smtClean="0"/>
              <a:t>	021432</a:t>
            </a:r>
          </a:p>
          <a:p>
            <a:pPr>
              <a:buNone/>
            </a:pPr>
            <a:endParaRPr lang="en-US" sz="1200" dirty="0" smtClean="0"/>
          </a:p>
          <a:p>
            <a:r>
              <a:rPr lang="en-US" sz="1200" dirty="0" smtClean="0"/>
              <a:t>  </a:t>
            </a:r>
            <a:r>
              <a:rPr lang="en-US" sz="1200" b="1" dirty="0" smtClean="0"/>
              <a:t>PROGRAMMED AMOUNT: </a:t>
            </a:r>
            <a:r>
              <a:rPr lang="en-US" sz="1200" dirty="0" smtClean="0"/>
              <a:t> $12.2 M</a:t>
            </a:r>
          </a:p>
          <a:p>
            <a:pPr>
              <a:buNone/>
            </a:pPr>
            <a:endParaRPr lang="en-US" sz="1200" dirty="0" smtClean="0"/>
          </a:p>
          <a:p>
            <a:r>
              <a:rPr lang="en-US" sz="1200" dirty="0" smtClean="0"/>
              <a:t>  </a:t>
            </a:r>
            <a:r>
              <a:rPr lang="en-US" sz="1200" b="1" dirty="0" smtClean="0"/>
              <a:t>SCOPE/DESCRIPTION:</a:t>
            </a:r>
            <a:r>
              <a:rPr lang="en-US" sz="1300" b="1" dirty="0" smtClean="0"/>
              <a:t> </a:t>
            </a:r>
            <a:r>
              <a:rPr lang="en-US" sz="1300" dirty="0" smtClean="0">
                <a:solidFill>
                  <a:schemeClr val="tx1"/>
                </a:solidFill>
                <a:latin typeface="+mn-lt"/>
                <a:ea typeface="+mn-ea"/>
                <a:cs typeface="+mn-cs"/>
              </a:rPr>
              <a:t>Construct a consolidated engineer/housing maintenance facility to house Directorate of Public Works operations. New facility will include administrative offices; conference room; office supplies storage; facsimile, reproduction, and mail distribution room; record drawing file storage and reproduction (print) rooms; engineering and environmental reference library; custodial, carpentry, welding, plumbing, mechanical, and electrical maintenance shops and storage areas; receiving dock; entomology area; hazardous material storag</a:t>
            </a:r>
            <a:r>
              <a:rPr lang="en-US" sz="1300" dirty="0" smtClean="0"/>
              <a:t>e </a:t>
            </a:r>
            <a:r>
              <a:rPr lang="en-US" sz="1300" dirty="0" smtClean="0">
                <a:solidFill>
                  <a:schemeClr val="tx1"/>
                </a:solidFill>
                <a:latin typeface="+mn-lt"/>
                <a:ea typeface="+mn-ea"/>
                <a:cs typeface="+mn-cs"/>
              </a:rPr>
              <a:t>area; flammable material area; maintenance vehicle storage; restrooms, and employee break areas. Retain and supplement existing ground source wells for heating and cooling the new facility. Provide automatic dust collection system for carpentry shop area. Provide automatic fire suppression, detection, and alarm systems. Provide standalone energy monitoring and control system (EMCS). AT/FP measures for the facility include blast resistant doors and windows. Supporting facilities include revision and extension of existing potable and fire protection water, storm sewer, sanitary sewer, natural gas, electric and telecommunications services; bituminous roadways and parking area; surfaced parking area for 20 non-organizational vehicles with security fence/gate; concrete apron at receiving area; concrete sidewalks; exterior, site, and street/parking area lighting; and landscaping. Provisions for handicapped personnel are required. Supporting AT/FP measures include raised eighteen-inch high concrete curbs, bollards or decorative planters to restrict vehicle access. Demolish 16 facilities totaling 52,468 gross square feet. Phased demolition shall be required in order to utilize a portion of existing facilities until the new facility is constructed and operational. Asbestos and lead based paint abatement shall be required. Comprehensive interior design (for furnishings and equipment) shall be required. Demolish 16 Buildings (52,153 Total SF).</a:t>
            </a:r>
            <a:endParaRPr lang="en-US" sz="1300" b="1" dirty="0" smtClean="0"/>
          </a:p>
          <a:p>
            <a:pPr>
              <a:buNone/>
            </a:pPr>
            <a:r>
              <a:rPr lang="en-US" sz="1200" b="1" dirty="0" smtClean="0"/>
              <a:t>   </a:t>
            </a:r>
          </a:p>
          <a:p>
            <a:r>
              <a:rPr lang="en-US" sz="1200" b="1" dirty="0" smtClean="0"/>
              <a:t>   PROJECT DELIVERY METHOD: </a:t>
            </a:r>
            <a:r>
              <a:rPr lang="en-US" sz="1200" dirty="0" smtClean="0"/>
              <a:t>TBD </a:t>
            </a:r>
          </a:p>
          <a:p>
            <a:endParaRPr lang="en-US" dirty="0" smtClean="0"/>
          </a:p>
          <a:p>
            <a:endParaRPr lang="en-US"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sz="3200" b="1" dirty="0" smtClean="0"/>
              <a:t>Upgrade Entry Control Points, Post # 1 </a:t>
            </a:r>
            <a:br>
              <a:rPr lang="en-US" sz="3200" b="1" dirty="0" smtClean="0"/>
            </a:br>
            <a:r>
              <a:rPr lang="en-US" sz="3200" b="1" dirty="0" smtClean="0"/>
              <a:t> DDSP</a:t>
            </a:r>
          </a:p>
        </p:txBody>
      </p:sp>
      <p:sp>
        <p:nvSpPr>
          <p:cNvPr id="59395" name="Content Placeholder 2"/>
          <p:cNvSpPr>
            <a:spLocks noGrp="1"/>
          </p:cNvSpPr>
          <p:nvPr>
            <p:ph idx="1"/>
          </p:nvPr>
        </p:nvSpPr>
        <p:spPr/>
        <p:txBody>
          <a:bodyPr/>
          <a:lstStyle/>
          <a:p>
            <a:r>
              <a:rPr lang="en-US" sz="1200" b="1" dirty="0" smtClean="0"/>
              <a:t>   PROGRAM YEAR: </a:t>
            </a:r>
            <a:r>
              <a:rPr lang="en-US" sz="1200" dirty="0" smtClean="0"/>
              <a:t>FY13</a:t>
            </a:r>
          </a:p>
          <a:p>
            <a:pPr>
              <a:buFont typeface="Wingdings" pitchFamily="2" charset="2"/>
              <a:buNone/>
            </a:pPr>
            <a:endParaRPr lang="en-US" sz="1200" dirty="0" smtClean="0"/>
          </a:p>
          <a:p>
            <a:r>
              <a:rPr lang="en-US" sz="1200" dirty="0" smtClean="0"/>
              <a:t>   </a:t>
            </a:r>
            <a:r>
              <a:rPr lang="en-US" sz="1200" b="1" dirty="0" smtClean="0"/>
              <a:t>PROJECT NUMBER:</a:t>
            </a:r>
            <a:r>
              <a:rPr lang="en-US" sz="1200" dirty="0" smtClean="0"/>
              <a:t>	DDCX1203</a:t>
            </a:r>
          </a:p>
          <a:p>
            <a:pPr>
              <a:buFont typeface="Wingdings" pitchFamily="2" charset="2"/>
              <a:buNone/>
            </a:pPr>
            <a:endParaRPr lang="en-US" sz="1200" dirty="0" smtClean="0"/>
          </a:p>
          <a:p>
            <a:r>
              <a:rPr lang="en-US" sz="1200" dirty="0" smtClean="0"/>
              <a:t>   </a:t>
            </a:r>
            <a:r>
              <a:rPr lang="en-US" sz="1200" b="1" dirty="0" smtClean="0"/>
              <a:t>PROGRAMMED AMOUNT: </a:t>
            </a:r>
            <a:r>
              <a:rPr lang="en-US" sz="1200" dirty="0" smtClean="0"/>
              <a:t> $3.0 M</a:t>
            </a:r>
          </a:p>
          <a:p>
            <a:pPr>
              <a:buFont typeface="Wingdings" pitchFamily="2" charset="2"/>
              <a:buNone/>
            </a:pPr>
            <a:endParaRPr lang="en-US" sz="1200" dirty="0" smtClean="0"/>
          </a:p>
          <a:p>
            <a:r>
              <a:rPr lang="en-US" sz="1200" dirty="0" smtClean="0"/>
              <a:t>   </a:t>
            </a:r>
            <a:r>
              <a:rPr lang="en-US" sz="1200" b="1" dirty="0" smtClean="0"/>
              <a:t>SCOPE/DESCRIPTION:  </a:t>
            </a:r>
            <a:r>
              <a:rPr lang="en-US" sz="1200" dirty="0" smtClean="0"/>
              <a:t>Upgrade Post # 1  existing entrance control facilities . The facility will be designed to comply w/DoD antiterrorism/Force Protection  (AT/FP) criteria for entrance control points, include corrective actions for items identified during Joint Staff Integrated Vulnerability Assessment and items indentified by USACE Center of Excellence Design Center, Omaha District. All buildings constructed as part of this project will be cell filled reinforced  split face CMU block facilities w/standing seam metal roof. Project is also to include replacement and additional of curbing/sidewalks and roadways as necessary and the upgrade of all applicable utilities</a:t>
            </a:r>
          </a:p>
          <a:p>
            <a:pPr>
              <a:buFont typeface="Wingdings" pitchFamily="2" charset="2"/>
              <a:buNone/>
            </a:pPr>
            <a:r>
              <a:rPr lang="en-US" sz="1200" b="1" dirty="0" smtClean="0"/>
              <a:t>   </a:t>
            </a:r>
          </a:p>
          <a:p>
            <a:r>
              <a:rPr lang="en-US" sz="1200" b="1" dirty="0" smtClean="0"/>
              <a:t>   PROJECT DELIVERY METHOD: </a:t>
            </a:r>
            <a:r>
              <a:rPr lang="en-US" sz="1200" dirty="0" smtClean="0"/>
              <a:t>  Design  Bid-Build </a:t>
            </a:r>
          </a:p>
          <a:p>
            <a:pPr>
              <a:buFont typeface="Wingdings" pitchFamily="2" charset="2"/>
              <a:buNone/>
            </a:pPr>
            <a:endParaRPr lang="en-US" sz="1200" dirty="0" smtClean="0"/>
          </a:p>
          <a:p>
            <a:pPr>
              <a:buFont typeface="Wingdings" pitchFamily="2" charset="2"/>
              <a:buNone/>
            </a:pPr>
            <a:endParaRPr lang="en-US" sz="1200"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normAutofit/>
          </a:bodyPr>
          <a:lstStyle/>
          <a:p>
            <a:r>
              <a:rPr lang="en-US" sz="3200" b="1" dirty="0" smtClean="0"/>
              <a:t>Upgrade Hazardous Material Warehouse, DDSP </a:t>
            </a:r>
          </a:p>
        </p:txBody>
      </p:sp>
      <p:sp>
        <p:nvSpPr>
          <p:cNvPr id="60419" name="Content Placeholder 2"/>
          <p:cNvSpPr>
            <a:spLocks noGrp="1"/>
          </p:cNvSpPr>
          <p:nvPr>
            <p:ph idx="1"/>
          </p:nvPr>
        </p:nvSpPr>
        <p:spPr/>
        <p:txBody>
          <a:bodyPr/>
          <a:lstStyle/>
          <a:p>
            <a:pPr>
              <a:buFont typeface="Wingdings" pitchFamily="2" charset="2"/>
              <a:buNone/>
            </a:pPr>
            <a:r>
              <a:rPr lang="en-US" sz="1200" b="1" dirty="0" smtClean="0"/>
              <a:t>   </a:t>
            </a:r>
          </a:p>
          <a:p>
            <a:r>
              <a:rPr lang="en-US" sz="1200" b="1" dirty="0" smtClean="0"/>
              <a:t>   PROGRAM YEAR</a:t>
            </a:r>
            <a:r>
              <a:rPr lang="en-US" sz="1200" dirty="0" smtClean="0"/>
              <a:t>:  FY14</a:t>
            </a:r>
          </a:p>
          <a:p>
            <a:pPr>
              <a:buFont typeface="Wingdings" pitchFamily="2" charset="2"/>
              <a:buNone/>
            </a:pPr>
            <a:endParaRPr lang="en-US" sz="1200" dirty="0" smtClean="0"/>
          </a:p>
          <a:p>
            <a:r>
              <a:rPr lang="en-US" sz="1200" dirty="0" smtClean="0"/>
              <a:t>   </a:t>
            </a:r>
            <a:r>
              <a:rPr lang="en-US" sz="1200" b="1" dirty="0" smtClean="0"/>
              <a:t>PROJECT NUMBER:</a:t>
            </a:r>
            <a:r>
              <a:rPr lang="en-US" sz="1200" dirty="0" smtClean="0"/>
              <a:t>	DDCX1204</a:t>
            </a:r>
          </a:p>
          <a:p>
            <a:pPr>
              <a:buFont typeface="Wingdings" pitchFamily="2" charset="2"/>
              <a:buNone/>
            </a:pPr>
            <a:endParaRPr lang="en-US" sz="1200" dirty="0" smtClean="0"/>
          </a:p>
          <a:p>
            <a:r>
              <a:rPr lang="en-US" sz="1200" dirty="0" smtClean="0"/>
              <a:t>   </a:t>
            </a:r>
            <a:r>
              <a:rPr lang="en-US" sz="1200" b="1" dirty="0" smtClean="0"/>
              <a:t>PROGRAMMED AMOUNT: </a:t>
            </a:r>
            <a:r>
              <a:rPr lang="en-US" sz="1200" dirty="0" smtClean="0"/>
              <a:t> $3 M</a:t>
            </a:r>
          </a:p>
          <a:p>
            <a:pPr>
              <a:buFont typeface="Wingdings" pitchFamily="2" charset="2"/>
              <a:buNone/>
            </a:pPr>
            <a:endParaRPr lang="en-US" sz="1200" dirty="0" smtClean="0"/>
          </a:p>
          <a:p>
            <a:r>
              <a:rPr lang="en-US" sz="1200" dirty="0" smtClean="0"/>
              <a:t>   </a:t>
            </a:r>
            <a:r>
              <a:rPr lang="en-US" sz="1200" b="1" dirty="0" smtClean="0"/>
              <a:t>SCOPE/DESCRIPTION:  </a:t>
            </a:r>
            <a:r>
              <a:rPr lang="en-US" sz="1200" dirty="0" smtClean="0"/>
              <a:t> Project scope includes all structural  cross bracing &amp; intermediate members required to support the installation of metal siding to enclose the existing open storage area of Bldg 87. Work is to include providing a heating/ventilation system, upgrading the lighting and sprinkler system, removal and replacement of existing roofing system and insulating new roof and walls. </a:t>
            </a:r>
          </a:p>
          <a:p>
            <a:pPr>
              <a:buFont typeface="Wingdings" pitchFamily="2" charset="2"/>
              <a:buNone/>
            </a:pPr>
            <a:r>
              <a:rPr lang="en-US" sz="1200" dirty="0" smtClean="0"/>
              <a:t>   </a:t>
            </a:r>
          </a:p>
          <a:p>
            <a:r>
              <a:rPr lang="en-US" sz="1200" b="1" dirty="0" smtClean="0"/>
              <a:t>   PROJECT DELIVERY METHOD: </a:t>
            </a:r>
            <a:r>
              <a:rPr lang="en-US" sz="1200" dirty="0" smtClean="0"/>
              <a:t>  Design  Bid-Build </a:t>
            </a:r>
          </a:p>
          <a:p>
            <a:pPr>
              <a:buFont typeface="Wingdings" pitchFamily="2" charset="2"/>
              <a:buNone/>
            </a:pPr>
            <a:endParaRPr lang="en-US" sz="1200" dirty="0"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Reserve Reservoir w/ Elevated Storage Tank, DDSP</a:t>
            </a:r>
            <a:endParaRPr lang="en-US" sz="3600" b="1" dirty="0"/>
          </a:p>
        </p:txBody>
      </p:sp>
      <p:sp>
        <p:nvSpPr>
          <p:cNvPr id="3" name="Content Placeholder 2"/>
          <p:cNvSpPr>
            <a:spLocks noGrp="1"/>
          </p:cNvSpPr>
          <p:nvPr>
            <p:ph idx="1"/>
          </p:nvPr>
        </p:nvSpPr>
        <p:spPr>
          <a:xfrm>
            <a:off x="304800" y="1600200"/>
            <a:ext cx="8382000" cy="4419600"/>
          </a:xfrm>
        </p:spPr>
        <p:txBody>
          <a:bodyPr/>
          <a:lstStyle/>
          <a:p>
            <a:r>
              <a:rPr lang="en-US" sz="1200" b="1" dirty="0" smtClean="0"/>
              <a:t>   PROGRAM YEAR:     </a:t>
            </a:r>
            <a:r>
              <a:rPr lang="en-US" sz="1200" dirty="0" smtClean="0"/>
              <a:t> FY 13  </a:t>
            </a:r>
          </a:p>
          <a:p>
            <a:pPr>
              <a:buNone/>
            </a:pPr>
            <a:r>
              <a:rPr lang="en-US" sz="1200" dirty="0" smtClean="0"/>
              <a:t>   </a:t>
            </a:r>
          </a:p>
          <a:p>
            <a:r>
              <a:rPr lang="en-US" sz="1200" b="1" dirty="0" smtClean="0"/>
              <a:t>   PROJECT NUMBER:</a:t>
            </a:r>
            <a:r>
              <a:rPr lang="en-US" sz="1200" dirty="0" smtClean="0"/>
              <a:t>	DDCX1306</a:t>
            </a:r>
          </a:p>
          <a:p>
            <a:pPr>
              <a:buNone/>
            </a:pPr>
            <a:endParaRPr lang="en-US" sz="1200" dirty="0" smtClean="0"/>
          </a:p>
          <a:p>
            <a:r>
              <a:rPr lang="en-US" sz="1200" dirty="0" smtClean="0"/>
              <a:t>   </a:t>
            </a:r>
            <a:r>
              <a:rPr lang="en-US" sz="1200" b="1" dirty="0" smtClean="0"/>
              <a:t>PROGRAMMED AMOUNT: </a:t>
            </a:r>
            <a:r>
              <a:rPr lang="en-US" sz="1200" dirty="0" smtClean="0"/>
              <a:t> $3.8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Project is to replace the communications buildings (building 12-1,200 sf and Building 14-5,637 sf) and switchgear at Defense Distribution Depot Susquehanna, Pennsylvania (DDSP), to include paved parking and roadways and connection to all utilities. Proposed size (9,860 sf) is to account for additional personnel and provide support amenities, including a training room, conference room, and a break room. A separate storage building with a covered outside area will be provided die to security requirements. The new building is to be reinforced split faced block with a standing seam metal roof. The existing buildings are to be demolished upon completion of the new facility. Additionally, the vault of the existing facility is to remain in place to serve as a large manhole for routing of existing cabling to minimize service disruption, this will require some work to fit out and seal the vault. The new facility will be located within the controlled area, but will also have its own security fencing as the parking area will not be within the controlled area. All electrical, mechanical and fire protection systems will meet national state and local code requirements. Building construction is to comply with current security regulations. Access for handicapped will be provided at the facility. </a:t>
            </a:r>
          </a:p>
          <a:p>
            <a:pPr>
              <a:buNone/>
            </a:pPr>
            <a:r>
              <a:rPr lang="en-US" sz="1200" dirty="0" smtClean="0">
                <a:solidFill>
                  <a:schemeClr val="tx1"/>
                </a:solidFill>
                <a:latin typeface="+mn-lt"/>
                <a:ea typeface="+mn-ea"/>
                <a:cs typeface="+mn-cs"/>
              </a:rPr>
              <a:t>	</a:t>
            </a:r>
            <a:endParaRPr lang="en-US" sz="1200" b="1" dirty="0" smtClean="0"/>
          </a:p>
          <a:p>
            <a:r>
              <a:rPr lang="en-US" sz="1200" b="1" dirty="0" smtClean="0"/>
              <a:t>    PROJECT DELIVERY METHOD:  </a:t>
            </a:r>
            <a:r>
              <a:rPr lang="en-US" sz="1200" dirty="0" smtClean="0"/>
              <a:t>Design-Bid-build</a:t>
            </a:r>
          </a:p>
          <a:p>
            <a:endParaRPr lang="en-US" sz="1200"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Replace Communications Building, DDSP</a:t>
            </a:r>
            <a:endParaRPr lang="en-US" sz="3600" b="1" dirty="0"/>
          </a:p>
        </p:txBody>
      </p:sp>
      <p:sp>
        <p:nvSpPr>
          <p:cNvPr id="3" name="Content Placeholder 2"/>
          <p:cNvSpPr>
            <a:spLocks noGrp="1"/>
          </p:cNvSpPr>
          <p:nvPr>
            <p:ph idx="1"/>
          </p:nvPr>
        </p:nvSpPr>
        <p:spPr>
          <a:xfrm>
            <a:off x="304800" y="1600200"/>
            <a:ext cx="8382000" cy="4419600"/>
          </a:xfrm>
        </p:spPr>
        <p:txBody>
          <a:bodyPr/>
          <a:lstStyle/>
          <a:p>
            <a:r>
              <a:rPr lang="en-US" sz="1200" b="1" dirty="0" smtClean="0"/>
              <a:t>   PROGRAM YEAR:     </a:t>
            </a:r>
            <a:r>
              <a:rPr lang="en-US" sz="1200" dirty="0" smtClean="0"/>
              <a:t> FY 13  </a:t>
            </a:r>
          </a:p>
          <a:p>
            <a:pPr>
              <a:buNone/>
            </a:pPr>
            <a:r>
              <a:rPr lang="en-US" sz="1200" dirty="0" smtClean="0"/>
              <a:t>   </a:t>
            </a:r>
          </a:p>
          <a:p>
            <a:r>
              <a:rPr lang="en-US" sz="1200" b="1" dirty="0" smtClean="0"/>
              <a:t>   PROJECT NUMBER:</a:t>
            </a:r>
            <a:r>
              <a:rPr lang="en-US" sz="1200" dirty="0" smtClean="0"/>
              <a:t>	DDCX1305</a:t>
            </a:r>
          </a:p>
          <a:p>
            <a:pPr>
              <a:buNone/>
            </a:pPr>
            <a:endParaRPr lang="en-US" sz="1200" dirty="0" smtClean="0"/>
          </a:p>
          <a:p>
            <a:r>
              <a:rPr lang="en-US" sz="1200" dirty="0" smtClean="0"/>
              <a:t>   </a:t>
            </a:r>
            <a:r>
              <a:rPr lang="en-US" sz="1200" b="1" dirty="0" smtClean="0"/>
              <a:t>PROGRAMMED AMOUNT: </a:t>
            </a:r>
            <a:r>
              <a:rPr lang="en-US" sz="1200" dirty="0" smtClean="0"/>
              <a:t> $5.3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an elevated 750,000 gallon potable water storage tank for emergency use.  Provide connections to existing 12 and 14 inch water supply line, with valving and level controls to automatically regulate water level. Telemetry/instrumentation control system for tank level and valve settings must be compatible with the Installation’s existing Supervisory Control and Data Acquisitions (SCADA) system. Security requirements can be met with a 10’ chain link fence, with outriggers and barbed wire and CCTV Security System. Due to its close proximity to the Capital City Airport the elevated tank will require special markings and signal lights to meet FAA requirements. Upon completion of this project, the existing reservoir, Facility 17, will be drained, concrete will be removed, and then backfilled and closed. The existing 20” pipe will be capped and left in place for possible use in the future. Project must meet NFPA 22 and UFC 3-600-1 requirements.  </a:t>
            </a:r>
          </a:p>
          <a:p>
            <a:pPr>
              <a:buNone/>
            </a:pPr>
            <a:r>
              <a:rPr lang="en-US" sz="1200" dirty="0" smtClean="0">
                <a:solidFill>
                  <a:schemeClr val="tx1"/>
                </a:solidFill>
                <a:latin typeface="+mn-lt"/>
                <a:ea typeface="+mn-ea"/>
                <a:cs typeface="+mn-cs"/>
              </a:rPr>
              <a:t>	</a:t>
            </a:r>
          </a:p>
          <a:p>
            <a:pPr>
              <a:buNone/>
            </a:pPr>
            <a:endParaRPr lang="en-US" sz="1200" b="1" dirty="0" smtClean="0"/>
          </a:p>
          <a:p>
            <a:pPr>
              <a:buNone/>
            </a:pPr>
            <a:r>
              <a:rPr lang="en-US" sz="1200" b="1" dirty="0" smtClean="0"/>
              <a:t>   </a:t>
            </a:r>
          </a:p>
          <a:p>
            <a:r>
              <a:rPr lang="en-US" sz="1200" b="1" dirty="0" smtClean="0"/>
              <a:t>    PROJECT DELIVERY METHOD: </a:t>
            </a:r>
            <a:r>
              <a:rPr lang="en-US" sz="1200" dirty="0" smtClean="0"/>
              <a:t>  Design-bid-Build</a:t>
            </a:r>
          </a:p>
          <a:p>
            <a:endParaRPr lang="en-US" sz="1200"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417638"/>
          </a:xfrm>
        </p:spPr>
        <p:txBody>
          <a:bodyPr/>
          <a:lstStyle/>
          <a:p>
            <a:r>
              <a:rPr lang="en-US" sz="3200" dirty="0" smtClean="0"/>
              <a:t>Expand Public Safety Facility (Formerly Fire/Police/Security Expansion FY13), DDSP</a:t>
            </a:r>
            <a:endParaRPr lang="en-US" sz="3200" dirty="0"/>
          </a:p>
        </p:txBody>
      </p:sp>
      <p:sp>
        <p:nvSpPr>
          <p:cNvPr id="3" name="Content Placeholder 2"/>
          <p:cNvSpPr>
            <a:spLocks noGrp="1"/>
          </p:cNvSpPr>
          <p:nvPr>
            <p:ph idx="1"/>
          </p:nvPr>
        </p:nvSpPr>
        <p:spPr/>
        <p:txBody>
          <a:bodyPr/>
          <a:lstStyle/>
          <a:p>
            <a:pPr>
              <a:buNone/>
            </a:pPr>
            <a:endParaRPr lang="en-US" sz="1200" dirty="0" smtClean="0"/>
          </a:p>
          <a:p>
            <a:r>
              <a:rPr lang="en-US" sz="1200" b="1" dirty="0" smtClean="0"/>
              <a:t>   PROGRMA YEAR</a:t>
            </a:r>
            <a:r>
              <a:rPr lang="en-US" sz="1200" dirty="0" smtClean="0"/>
              <a:t>:  FY14</a:t>
            </a:r>
          </a:p>
          <a:p>
            <a:pPr>
              <a:buNone/>
            </a:pPr>
            <a:endParaRPr lang="en-US" sz="1200" dirty="0" smtClean="0"/>
          </a:p>
          <a:p>
            <a:r>
              <a:rPr lang="en-US" sz="1200" dirty="0" smtClean="0"/>
              <a:t>   </a:t>
            </a:r>
            <a:r>
              <a:rPr lang="en-US" sz="1200" b="1" dirty="0" smtClean="0"/>
              <a:t>PROJECT NUMBER:</a:t>
            </a:r>
            <a:r>
              <a:rPr lang="en-US" sz="1200" dirty="0" smtClean="0"/>
              <a:t>	DDCX1309</a:t>
            </a:r>
          </a:p>
          <a:p>
            <a:pPr>
              <a:buNone/>
            </a:pPr>
            <a:endParaRPr lang="en-US" sz="1200" dirty="0" smtClean="0"/>
          </a:p>
          <a:p>
            <a:r>
              <a:rPr lang="en-US" sz="1200" dirty="0" smtClean="0"/>
              <a:t>   </a:t>
            </a:r>
            <a:r>
              <a:rPr lang="en-US" sz="1200" b="1" dirty="0" smtClean="0"/>
              <a:t>PROGRAMMED AMOUNT: </a:t>
            </a:r>
            <a:r>
              <a:rPr lang="en-US" sz="1200" dirty="0" smtClean="0"/>
              <a:t> $3 M</a:t>
            </a:r>
          </a:p>
          <a:p>
            <a:pPr>
              <a:buNone/>
            </a:pPr>
            <a:endParaRPr lang="en-US" sz="1200" dirty="0" smtClean="0"/>
          </a:p>
          <a:p>
            <a:r>
              <a:rPr lang="en-US" sz="1200" dirty="0" smtClean="0"/>
              <a:t>   </a:t>
            </a:r>
            <a:r>
              <a:rPr lang="en-US" sz="1200" b="1" dirty="0" smtClean="0"/>
              <a:t>SCOPE/DESCRIPTION:  </a:t>
            </a:r>
            <a:r>
              <a:rPr lang="en-US" sz="1200" dirty="0" smtClean="0"/>
              <a:t>Construct an expansion to the existing Public Safety Facility, Building 911. Construct a 595 square meter (6,400 square feet) expansion to include administrative offices, training and conference space, an Emergency Operation Center, dorm rooms for overnight duty officers, and other support spaces, including restrooms, showers with changing areas, and a canopy for equipment. Construction also includes a 595 square meter (6,400 square feet) equipment and vehicle storage annex. Project will provide utility connections, and site improvements complying with the DoD Minimum Antiterrorism (AT/FP) standards. The Project is to meet the Architectural Barriers Act (ABA).</a:t>
            </a:r>
          </a:p>
          <a:p>
            <a:pPr>
              <a:buNone/>
            </a:pPr>
            <a:endParaRPr lang="en-US" sz="1200" dirty="0" smtClean="0"/>
          </a:p>
          <a:p>
            <a:pPr>
              <a:buNone/>
            </a:pPr>
            <a:r>
              <a:rPr lang="en-US" sz="1200" dirty="0" smtClean="0"/>
              <a:t>   </a:t>
            </a:r>
          </a:p>
          <a:p>
            <a:r>
              <a:rPr lang="en-US" sz="1200" b="1" dirty="0" smtClean="0"/>
              <a:t>    PROJECT DELIVERY METHOD: </a:t>
            </a:r>
            <a:r>
              <a:rPr lang="en-US" sz="1200" dirty="0" smtClean="0"/>
              <a:t>Design  Bid-Build </a:t>
            </a:r>
          </a:p>
          <a:p>
            <a:endParaRPr lang="en-US" sz="1200"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0"/>
            <a:ext cx="8229600" cy="1219200"/>
          </a:xfrm>
        </p:spPr>
        <p:txBody>
          <a:bodyPr>
            <a:normAutofit/>
          </a:bodyPr>
          <a:lstStyle/>
          <a:p>
            <a:r>
              <a:rPr lang="en-US" sz="3200" b="1" dirty="0" smtClean="0"/>
              <a:t>Access Control Points, Ft. Belvoir</a:t>
            </a:r>
          </a:p>
        </p:txBody>
      </p:sp>
      <p:sp>
        <p:nvSpPr>
          <p:cNvPr id="51203" name="Content Placeholder 2"/>
          <p:cNvSpPr>
            <a:spLocks noGrp="1"/>
          </p:cNvSpPr>
          <p:nvPr>
            <p:ph idx="1"/>
          </p:nvPr>
        </p:nvSpPr>
        <p:spPr>
          <a:xfrm>
            <a:off x="457200" y="914400"/>
            <a:ext cx="8229600" cy="5410200"/>
          </a:xfrm>
        </p:spPr>
        <p:txBody>
          <a:bodyPr/>
          <a:lstStyle/>
          <a:p>
            <a:pPr>
              <a:buFont typeface="Wingdings" pitchFamily="2" charset="2"/>
              <a:buNone/>
            </a:pPr>
            <a:r>
              <a:rPr lang="en-US" sz="1200" b="1" dirty="0" smtClean="0"/>
              <a:t>  </a:t>
            </a:r>
          </a:p>
          <a:p>
            <a:r>
              <a:rPr lang="en-US" sz="1200" b="1" dirty="0" smtClean="0"/>
              <a:t>   PROGRAM YEAR:     </a:t>
            </a:r>
            <a:r>
              <a:rPr lang="en-US" sz="1200" dirty="0" smtClean="0"/>
              <a:t> FY 10</a:t>
            </a:r>
          </a:p>
          <a:p>
            <a:pPr>
              <a:buFont typeface="Wingdings" pitchFamily="2" charset="2"/>
              <a:buNone/>
            </a:pPr>
            <a:r>
              <a:rPr lang="en-US" sz="1200" dirty="0" smtClean="0"/>
              <a:t>  </a:t>
            </a:r>
          </a:p>
          <a:p>
            <a:r>
              <a:rPr lang="en-US" sz="1200" dirty="0" smtClean="0"/>
              <a:t>   </a:t>
            </a:r>
            <a:r>
              <a:rPr lang="en-US" sz="1200" b="1" dirty="0" smtClean="0"/>
              <a:t>PROJECT NUMBER:</a:t>
            </a:r>
            <a:r>
              <a:rPr lang="en-US" sz="1200" dirty="0" smtClean="0"/>
              <a:t>	063571</a:t>
            </a:r>
          </a:p>
          <a:p>
            <a:pPr>
              <a:buFont typeface="Wingdings" pitchFamily="2" charset="2"/>
              <a:buNone/>
            </a:pPr>
            <a:endParaRPr lang="en-US" sz="1200" dirty="0" smtClean="0"/>
          </a:p>
          <a:p>
            <a:r>
              <a:rPr lang="en-US" sz="1200" dirty="0" smtClean="0"/>
              <a:t>   </a:t>
            </a:r>
            <a:r>
              <a:rPr lang="en-US" sz="1200" b="1" dirty="0" smtClean="0"/>
              <a:t>PROGRAMMED AMOUNT: </a:t>
            </a:r>
            <a:r>
              <a:rPr lang="en-US" sz="1200" dirty="0" smtClean="0"/>
              <a:t> $12.5 M</a:t>
            </a:r>
          </a:p>
          <a:p>
            <a:pPr>
              <a:buFont typeface="Wingdings" pitchFamily="2" charset="2"/>
              <a:buNone/>
            </a:pPr>
            <a:endParaRPr lang="en-US" sz="1200" dirty="0" smtClean="0"/>
          </a:p>
          <a:p>
            <a:r>
              <a:rPr lang="en-US" sz="1200" dirty="0" smtClean="0"/>
              <a:t>   </a:t>
            </a:r>
            <a:r>
              <a:rPr lang="en-US" sz="1200" b="1" dirty="0" smtClean="0"/>
              <a:t>SCOPE/DESCRIPTION:  </a:t>
            </a:r>
            <a:r>
              <a:rPr lang="en-US" sz="1200" dirty="0" smtClean="0"/>
              <a:t>Construct an access road and control point. Project will include a two lane access road, vehicle inspection canopy, gatehouse, search building, search area shelter, guard booth, over watch station, Truck Inspection Canopy, ID Check Canopy, Passive Vehicle Guardrail and traffic control, installation of intrusion detection systems (IDS), and building information systems. Supporting facilities include electrical service, water and wastewater lines, storm drainage, improvements, removal of asphalt pavement, relocation of communications lines, and information systems. Supporting  facilities costs include relocating communications, water, and waste water lines, and an electrical substation. Heating and air conditioning will be provided by stand alone systems. Antiterrorism measures include laminated glazing in reinforced frames and reinforced exterior doors. Sustainable Design and Development (SDD) and Energy Policy Act of 2005 (EPAct05) features will be provided. Access for</a:t>
            </a:r>
          </a:p>
          <a:p>
            <a:pPr>
              <a:buFont typeface="Wingdings" pitchFamily="2" charset="2"/>
              <a:buNone/>
            </a:pPr>
            <a:r>
              <a:rPr lang="en-US" sz="1200" dirty="0" smtClean="0"/>
              <a:t>        Individuals with disabilities will be provided. Comprehensive building and furnishings related interior design services are required. Air Conditioning (Estimated 7 Tons).</a:t>
            </a:r>
            <a:endParaRPr lang="en-US" sz="1200" b="1" dirty="0" smtClean="0"/>
          </a:p>
          <a:p>
            <a:pPr>
              <a:buFont typeface="Wingdings" pitchFamily="2" charset="2"/>
              <a:buNone/>
            </a:pPr>
            <a:r>
              <a:rPr lang="en-US" sz="1200" b="1" dirty="0" smtClean="0"/>
              <a:t>     </a:t>
            </a:r>
          </a:p>
          <a:p>
            <a:r>
              <a:rPr lang="en-US" sz="1200" b="1" dirty="0" smtClean="0"/>
              <a:t>   PROJECT DELIVERY METHOD: </a:t>
            </a:r>
            <a:r>
              <a:rPr lang="en-US" sz="1200" dirty="0" smtClean="0"/>
              <a:t>Design  Bid-Build </a:t>
            </a:r>
          </a:p>
          <a:p>
            <a:pPr>
              <a:buFont typeface="Wingdings" pitchFamily="2" charset="2"/>
              <a:buNone/>
            </a:pPr>
            <a:endParaRPr lang="en-US" sz="1200" dirty="0" smtClean="0"/>
          </a:p>
          <a:p>
            <a:endParaRPr lang="en-US" sz="1200" dirty="0" smtClean="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274638"/>
            <a:ext cx="8229600" cy="792162"/>
          </a:xfrm>
        </p:spPr>
        <p:txBody>
          <a:bodyPr>
            <a:normAutofit/>
          </a:bodyPr>
          <a:lstStyle/>
          <a:p>
            <a:r>
              <a:rPr lang="en-US" sz="2800" b="1" dirty="0" smtClean="0"/>
              <a:t>SCIF PH 1, 2, 3, 4 Ft Belvoir</a:t>
            </a:r>
          </a:p>
        </p:txBody>
      </p:sp>
      <p:sp>
        <p:nvSpPr>
          <p:cNvPr id="62467" name="Content Placeholder 2"/>
          <p:cNvSpPr>
            <a:spLocks noGrp="1"/>
          </p:cNvSpPr>
          <p:nvPr>
            <p:ph idx="1"/>
          </p:nvPr>
        </p:nvSpPr>
        <p:spPr>
          <a:xfrm>
            <a:off x="457200" y="1066800"/>
            <a:ext cx="8229600" cy="5181600"/>
          </a:xfrm>
        </p:spPr>
        <p:txBody>
          <a:bodyPr/>
          <a:lstStyle/>
          <a:p>
            <a:r>
              <a:rPr lang="en-US" sz="1200" b="1" dirty="0" smtClean="0"/>
              <a:t>   PROGRAM YEAR:     </a:t>
            </a:r>
            <a:r>
              <a:rPr lang="en-US" sz="1200" dirty="0" smtClean="0"/>
              <a:t> FY </a:t>
            </a:r>
            <a:r>
              <a:rPr lang="en-US" sz="1200" dirty="0" smtClean="0"/>
              <a:t>12/13/18/Long Range</a:t>
            </a:r>
            <a:endParaRPr lang="en-US" sz="1200" dirty="0" smtClean="0"/>
          </a:p>
          <a:p>
            <a:pPr>
              <a:buFont typeface="Wingdings" pitchFamily="2" charset="2"/>
              <a:buNone/>
            </a:pPr>
            <a:endParaRPr lang="en-US" sz="1200" dirty="0" smtClean="0"/>
          </a:p>
          <a:p>
            <a:r>
              <a:rPr lang="en-US" sz="1200" dirty="0" smtClean="0"/>
              <a:t>   </a:t>
            </a:r>
            <a:r>
              <a:rPr lang="en-US" sz="1200" b="1" dirty="0" smtClean="0"/>
              <a:t>PROJECT NUMBER:</a:t>
            </a:r>
            <a:r>
              <a:rPr lang="en-US" sz="1200" dirty="0" smtClean="0"/>
              <a:t>	057508/ 058849/ 062243/ 077905</a:t>
            </a:r>
          </a:p>
          <a:p>
            <a:pPr>
              <a:buFont typeface="Wingdings" pitchFamily="2" charset="2"/>
              <a:buNone/>
            </a:pPr>
            <a:endParaRPr lang="en-US" sz="1200" dirty="0" smtClean="0"/>
          </a:p>
          <a:p>
            <a:r>
              <a:rPr lang="en-US" sz="1200" dirty="0" smtClean="0"/>
              <a:t>   </a:t>
            </a:r>
            <a:r>
              <a:rPr lang="en-US" sz="1200" b="1" dirty="0" smtClean="0"/>
              <a:t>PROGRAMMED AMOUNT: </a:t>
            </a:r>
            <a:r>
              <a:rPr lang="en-US" sz="1200" dirty="0" smtClean="0"/>
              <a:t> $243M </a:t>
            </a:r>
          </a:p>
          <a:p>
            <a:pPr>
              <a:buFont typeface="Wingdings" pitchFamily="2" charset="2"/>
              <a:buNone/>
            </a:pPr>
            <a:endParaRPr lang="en-US" sz="1200" dirty="0" smtClean="0"/>
          </a:p>
          <a:p>
            <a:r>
              <a:rPr lang="en-US" sz="1200" dirty="0" smtClean="0"/>
              <a:t>   </a:t>
            </a:r>
            <a:r>
              <a:rPr lang="en-US" sz="1200" b="1" dirty="0" smtClean="0"/>
              <a:t>SCOPE/DESCRIPTION:  </a:t>
            </a:r>
            <a:r>
              <a:rPr lang="en-US" sz="1200" dirty="0" smtClean="0"/>
              <a:t>This project consists of </a:t>
            </a:r>
            <a:r>
              <a:rPr lang="en-US" sz="1200" dirty="0" smtClean="0"/>
              <a:t>4 separate and distinct funded  and phased projects  </a:t>
            </a:r>
            <a:r>
              <a:rPr lang="en-US" sz="1200" dirty="0" smtClean="0"/>
              <a:t>for a total of $</a:t>
            </a:r>
            <a:r>
              <a:rPr lang="en-US" sz="1200" dirty="0" smtClean="0"/>
              <a:t>296M</a:t>
            </a:r>
            <a:r>
              <a:rPr lang="en-US" sz="1200" dirty="0" smtClean="0"/>
              <a:t>. Phase 1 is </a:t>
            </a:r>
            <a:r>
              <a:rPr lang="en-US" sz="1200" dirty="0" smtClean="0"/>
              <a:t>@ $</a:t>
            </a:r>
            <a:r>
              <a:rPr lang="en-US" sz="1200" dirty="0" smtClean="0"/>
              <a:t>52M, Phase 2 (PN 58849) </a:t>
            </a:r>
            <a:r>
              <a:rPr lang="en-US" sz="1200" dirty="0" smtClean="0"/>
              <a:t>is in the </a:t>
            </a:r>
            <a:r>
              <a:rPr lang="en-US" sz="1200" dirty="0" smtClean="0"/>
              <a:t> </a:t>
            </a:r>
            <a:r>
              <a:rPr lang="en-US" sz="1200" dirty="0" smtClean="0"/>
              <a:t>FY13 </a:t>
            </a:r>
            <a:r>
              <a:rPr lang="en-US" sz="1200" dirty="0" smtClean="0"/>
              <a:t>Program @ $</a:t>
            </a:r>
            <a:r>
              <a:rPr lang="en-US" sz="1200" dirty="0" smtClean="0"/>
              <a:t>93</a:t>
            </a:r>
            <a:r>
              <a:rPr lang="en-US" sz="1200" dirty="0" smtClean="0"/>
              <a:t>M</a:t>
            </a:r>
            <a:r>
              <a:rPr lang="en-US" sz="1200" dirty="0" smtClean="0"/>
              <a:t>, Phase 3 (PN 62243) </a:t>
            </a:r>
            <a:r>
              <a:rPr lang="en-US" sz="1200" dirty="0" smtClean="0"/>
              <a:t>is in the FY18 Program @</a:t>
            </a:r>
            <a:r>
              <a:rPr lang="en-US" sz="1200" dirty="0" smtClean="0"/>
              <a:t> $</a:t>
            </a:r>
            <a:r>
              <a:rPr lang="en-US" sz="1200" dirty="0" smtClean="0"/>
              <a:t>80</a:t>
            </a:r>
            <a:r>
              <a:rPr lang="en-US" sz="1200" dirty="0" smtClean="0"/>
              <a:t>M </a:t>
            </a:r>
            <a:r>
              <a:rPr lang="en-US" sz="1200" dirty="0" smtClean="0"/>
              <a:t>and Phase 4 (PN 77905) </a:t>
            </a:r>
            <a:r>
              <a:rPr lang="en-US" sz="1200" dirty="0" smtClean="0"/>
              <a:t>is in long range program @</a:t>
            </a:r>
            <a:r>
              <a:rPr lang="en-US" sz="1200" dirty="0" smtClean="0"/>
              <a:t> $</a:t>
            </a:r>
            <a:r>
              <a:rPr lang="en-US" sz="1200" dirty="0" smtClean="0"/>
              <a:t>71</a:t>
            </a:r>
            <a:r>
              <a:rPr lang="en-US" sz="1200" dirty="0" smtClean="0"/>
              <a:t>M</a:t>
            </a:r>
            <a:r>
              <a:rPr lang="en-US" sz="1200" dirty="0" smtClean="0"/>
              <a:t>. Construct an Information Dominance Center (IDC) Sensitive Compartmented Information Facility (SCIF) for HQ INSCOM, MIRC, and 1st IO command consisting of specialized operations space, special equipment storage, classrooms, server room, wellness room and showers, and cafeteria. Also included will be mechanical/utility rooms, toilets, office and administration support. Project includes mechanical, electrical, fire protection, redundant power and information systems, and intrusion detection/access control. Air conditioning is estimated at 1000 tons. Foundation work includes a large earthwork component for two subfloors. Renovate the existing Nolan Bldg to support integrated design, construction and operations. Modify and tie existing mechanical/utility systems into the new utilities for additional reliability, redundancy, and unified functionality. The existing air conditioning capacity of approximately 1050 tons is estimated to remain adequate for existing Bldg. Construct a structured parking facility for approximately 1308 cars and surface parking for approximately 532 cars. Supporting facilities includes walks, curbs and gutters, site improvements, HVAC and power generation equipment. Anti-terrorism/Force Protection (AT/FP) measures include non-progressive collapse design, window, entrance and curtain wall reinforcement, clear zones/standoffs, vehicle entry control point and reconfiguration of vehicle access to the INSCOM facility. Provide handicap access. Comprehensive interior design services required.</a:t>
            </a:r>
            <a:endParaRPr lang="en-US" sz="1200" b="1" dirty="0" smtClean="0"/>
          </a:p>
          <a:p>
            <a:pPr>
              <a:buFont typeface="Wingdings" pitchFamily="2" charset="2"/>
              <a:buNone/>
            </a:pPr>
            <a:r>
              <a:rPr lang="en-US" sz="1200" b="1" dirty="0" smtClean="0"/>
              <a:t>   </a:t>
            </a:r>
          </a:p>
          <a:p>
            <a:r>
              <a:rPr lang="en-US" sz="1200" b="1" dirty="0" smtClean="0"/>
              <a:t>   PROJECT DELIVERY METHOD: </a:t>
            </a:r>
            <a:r>
              <a:rPr lang="en-US" sz="1200" dirty="0" smtClean="0"/>
              <a:t>Design-Bid-Build </a:t>
            </a:r>
            <a:endParaRPr lang="en-US" sz="1200" dirty="0" smtClean="0"/>
          </a:p>
          <a:p>
            <a:pPr>
              <a:buFont typeface="Wingdings" pitchFamily="2" charset="2"/>
              <a:buNone/>
            </a:pPr>
            <a:endParaRPr lang="en-US" sz="1200" dirty="0" smtClean="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96200" cy="990600"/>
          </a:xfrm>
        </p:spPr>
        <p:txBody>
          <a:bodyPr/>
          <a:lstStyle/>
          <a:p>
            <a:r>
              <a:rPr lang="en-US" sz="2800" b="1" dirty="0" smtClean="0"/>
              <a:t>Replace Ground Fueling Facility, </a:t>
            </a:r>
            <a:br>
              <a:rPr lang="en-US" sz="2800" b="1" dirty="0" smtClean="0"/>
            </a:br>
            <a:r>
              <a:rPr lang="en-US" sz="2800" b="1" dirty="0" smtClean="0"/>
              <a:t>Ft Belvoir</a:t>
            </a:r>
            <a:endParaRPr lang="en-US" sz="2800" b="1" dirty="0"/>
          </a:p>
        </p:txBody>
      </p:sp>
      <p:sp>
        <p:nvSpPr>
          <p:cNvPr id="3" name="Content Placeholder 2"/>
          <p:cNvSpPr>
            <a:spLocks noGrp="1"/>
          </p:cNvSpPr>
          <p:nvPr>
            <p:ph idx="1"/>
          </p:nvPr>
        </p:nvSpPr>
        <p:spPr>
          <a:xfrm>
            <a:off x="304800" y="990600"/>
            <a:ext cx="8839200" cy="5257800"/>
          </a:xfrm>
        </p:spPr>
        <p:txBody>
          <a:bodyPr/>
          <a:lstStyle/>
          <a:p>
            <a:r>
              <a:rPr lang="en-US" sz="1200" b="1" dirty="0" smtClean="0"/>
              <a:t>   </a:t>
            </a:r>
            <a:r>
              <a:rPr lang="en-US" sz="1100" b="1" dirty="0" smtClean="0"/>
              <a:t>PROGRAM YEAR:     </a:t>
            </a:r>
            <a:r>
              <a:rPr lang="en-US" sz="1100" dirty="0" smtClean="0"/>
              <a:t> FY 16  </a:t>
            </a:r>
          </a:p>
          <a:p>
            <a:pPr>
              <a:buNone/>
            </a:pPr>
            <a:r>
              <a:rPr lang="en-US" sz="1100" dirty="0" smtClean="0"/>
              <a:t>   </a:t>
            </a:r>
          </a:p>
          <a:p>
            <a:r>
              <a:rPr lang="en-US" sz="1100" b="1" dirty="0" smtClean="0"/>
              <a:t>   PROJECT NUMBER: </a:t>
            </a:r>
            <a:r>
              <a:rPr lang="en-US" sz="1100" dirty="0" smtClean="0"/>
              <a:t>DESC1609</a:t>
            </a:r>
          </a:p>
          <a:p>
            <a:pPr>
              <a:buNone/>
            </a:pPr>
            <a:endParaRPr lang="en-US" sz="1100" dirty="0" smtClean="0"/>
          </a:p>
          <a:p>
            <a:r>
              <a:rPr lang="en-US" sz="1100" dirty="0" smtClean="0"/>
              <a:t>   </a:t>
            </a:r>
            <a:r>
              <a:rPr lang="en-US" sz="1100" b="1" dirty="0" smtClean="0"/>
              <a:t>PA: </a:t>
            </a:r>
            <a:r>
              <a:rPr lang="en-US" sz="1100" dirty="0" smtClean="0"/>
              <a:t> $ 6.0M</a:t>
            </a:r>
          </a:p>
          <a:p>
            <a:pPr>
              <a:buNone/>
            </a:pPr>
            <a:endParaRPr lang="en-US" sz="1100" dirty="0" smtClean="0"/>
          </a:p>
          <a:p>
            <a:r>
              <a:rPr lang="en-US" sz="1100" dirty="0" smtClean="0"/>
              <a:t>   </a:t>
            </a:r>
            <a:r>
              <a:rPr lang="en-US" sz="1100" b="1" dirty="0" smtClean="0"/>
              <a:t>SCOPE/DESCRIPTION: </a:t>
            </a:r>
            <a:r>
              <a:rPr lang="en-US" sz="1200" dirty="0" smtClean="0"/>
              <a:t>Construct a modern unattended wheeled vehicle retail fuel point. The project will include fill stands and offloading areas, dispensing outlets/islands and underground storage tanks for MOGAS; Diesel; BIO-Diesel; and E-85 fuels, canopy, fuel management building with office area, fire and safety notification and alarm systems, connection to Energy Monitoring Control Systems (EMCS), leak detections systems for underground tanks, and paved fueling area. Supporting facilities include electric service, water, gas, wastewater and industrial waste systems, access road, parking, sidewalks, curb and gutters, storm water management, spill containment system, fire and safety notification and alarm systems, information systems, exterior signage, perimeter fence with barbed wire top section, access and egress gates, and site improvements. Antiterrorism/force protection measures include laminated glass windows in reinforced frames, reinforced exterior doors, area lighting, fencing with gates, barriers, and visual screening. Access for individuals with disabilities will be provided. Sustainable Design and Development (SDD), and Energy Policy Act of 2005 (EPAct05) features will be included. Heating and air conditioning in the control building/manager office will be provided by a self-contained unit (1 ton, approximate). Facilities will be designed to a minimum life of 50 years and energy efficiencies meeting, on average, ASHRAE 189.1 standards through improved building envelop and integrated building systems performance. Demolish 1 building (1,288 Total SF). 	</a:t>
            </a:r>
          </a:p>
          <a:p>
            <a:pPr>
              <a:buNone/>
            </a:pPr>
            <a:r>
              <a:rPr lang="en-US" sz="1100" b="1" dirty="0" smtClean="0"/>
              <a:t>	</a:t>
            </a:r>
            <a:endParaRPr lang="en-US" sz="1100" dirty="0" smtClean="0"/>
          </a:p>
          <a:p>
            <a:pPr>
              <a:buNone/>
            </a:pPr>
            <a:r>
              <a:rPr lang="en-US" sz="1100" dirty="0" smtClean="0"/>
              <a:t>	</a:t>
            </a:r>
          </a:p>
          <a:p>
            <a:r>
              <a:rPr lang="en-US" sz="1100" b="1" dirty="0" smtClean="0"/>
              <a:t>     ACQUISITION METHOD: </a:t>
            </a:r>
            <a:r>
              <a:rPr lang="en-US" sz="1100" dirty="0" smtClean="0"/>
              <a:t>TBD</a:t>
            </a:r>
          </a:p>
          <a:p>
            <a:endParaRPr lang="en-US" sz="1100" dirty="0" smtClean="0"/>
          </a:p>
          <a:p>
            <a:endParaRPr lang="en-US" sz="1100" dirty="0" smtClean="0"/>
          </a:p>
          <a:p>
            <a:endParaRPr lang="en-US" sz="1200"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990600"/>
          </a:xfrm>
        </p:spPr>
        <p:txBody>
          <a:bodyPr/>
          <a:lstStyle/>
          <a:p>
            <a:r>
              <a:rPr lang="en-US" sz="3200" b="1" dirty="0" smtClean="0"/>
              <a:t/>
            </a:r>
            <a:br>
              <a:rPr lang="en-US" sz="3200" b="1" dirty="0" smtClean="0"/>
            </a:br>
            <a:r>
              <a:rPr lang="en-US" sz="3200" b="1" dirty="0" smtClean="0"/>
              <a:t>Visitor Control Center, Ft. Belvoir</a:t>
            </a:r>
            <a:br>
              <a:rPr lang="en-US" sz="3200" b="1" dirty="0" smtClean="0"/>
            </a:br>
            <a:endParaRPr lang="en-US" sz="3200" b="1" dirty="0"/>
          </a:p>
        </p:txBody>
      </p:sp>
      <p:sp>
        <p:nvSpPr>
          <p:cNvPr id="3" name="Content Placeholder 2"/>
          <p:cNvSpPr>
            <a:spLocks noGrp="1"/>
          </p:cNvSpPr>
          <p:nvPr>
            <p:ph idx="1"/>
          </p:nvPr>
        </p:nvSpPr>
        <p:spPr>
          <a:xfrm>
            <a:off x="304800" y="990600"/>
            <a:ext cx="8839200" cy="5257800"/>
          </a:xfrm>
        </p:spPr>
        <p:txBody>
          <a:bodyPr/>
          <a:lstStyle/>
          <a:p>
            <a:r>
              <a:rPr lang="en-US" sz="1200" b="1" dirty="0" smtClean="0"/>
              <a:t>   </a:t>
            </a:r>
            <a:r>
              <a:rPr lang="en-US" sz="1100" b="1" dirty="0" smtClean="0"/>
              <a:t>PROGRAM YEAR: </a:t>
            </a:r>
            <a:r>
              <a:rPr lang="en-US" sz="1100" dirty="0" smtClean="0"/>
              <a:t> FY 16   </a:t>
            </a:r>
          </a:p>
          <a:p>
            <a:pPr>
              <a:buNone/>
            </a:pPr>
            <a:r>
              <a:rPr lang="en-US" sz="1100" dirty="0" smtClean="0"/>
              <a:t>   </a:t>
            </a:r>
          </a:p>
          <a:p>
            <a:r>
              <a:rPr lang="en-US" sz="1100" b="1" dirty="0" smtClean="0"/>
              <a:t>   PROJECT NUMBER: 80446</a:t>
            </a:r>
            <a:endParaRPr lang="en-US" sz="1100" dirty="0" smtClean="0"/>
          </a:p>
          <a:p>
            <a:pPr>
              <a:buNone/>
            </a:pPr>
            <a:endParaRPr lang="en-US" sz="1100" dirty="0" smtClean="0"/>
          </a:p>
          <a:p>
            <a:r>
              <a:rPr lang="en-US" sz="1100" dirty="0" smtClean="0"/>
              <a:t>   </a:t>
            </a:r>
            <a:r>
              <a:rPr lang="en-US" sz="1100" b="1" dirty="0" smtClean="0"/>
              <a:t>PROGRAMMED AMOUNT: </a:t>
            </a:r>
            <a:r>
              <a:rPr lang="en-US" sz="1100" dirty="0" smtClean="0"/>
              <a:t> $ 1.6M</a:t>
            </a:r>
          </a:p>
          <a:p>
            <a:pPr>
              <a:buNone/>
            </a:pPr>
            <a:endParaRPr lang="en-US" sz="1100" dirty="0" smtClean="0"/>
          </a:p>
          <a:p>
            <a:r>
              <a:rPr lang="en-US" sz="1100" dirty="0" smtClean="0"/>
              <a:t>   </a:t>
            </a:r>
            <a:r>
              <a:rPr lang="en-US" sz="1100" b="1" dirty="0" smtClean="0"/>
              <a:t>SCOPE/DESCRIPTION: </a:t>
            </a:r>
            <a:r>
              <a:rPr lang="en-US" sz="1200" dirty="0" smtClean="0"/>
              <a:t>Construct a standard design 3 processor visitor control center (VCC). Project includes a waiting area, service counter, administration  and security personnel office space, a break room, restrooms, mechanical space, information systems, fire protection and alarm systems, Intrusion Detection System (IDS) installation, passive and active vehicle barriers \</a:t>
            </a:r>
            <a:r>
              <a:rPr lang="en-US" sz="1200" dirty="0" err="1" smtClean="0"/>
              <a:t>Vith</a:t>
            </a:r>
            <a:r>
              <a:rPr lang="en-US" sz="1200" dirty="0" smtClean="0"/>
              <a:t> comprehensive  control systems, and Energy Monitoring Control Systems (EMCS) connection. Sustainable Design and Development  (SDD) and Energy Policy Act of 2005 (EPAct05) features will be provided. Supporting facilities include site preparation, access roadway, curbs and gutters, existing main compound entrance road modifications,  lighting, perimeter security fencing, traffic control signals, information systems, utilities and connections, walkways, storm drainage, landscaping and signage. Heating and air conditioning will be provided by a self contained systems. Antiterrorism  measures include laminated glazing in reinforced frames and reinforced exterior doors and in accordance with other Department of Defense  (DoD) Minimum Antiterrorism  for Buildings standards. Comprehensive  building and furnishings related interior design services are required. Access for individuals with disabilities will be provided. Air-conditioning is estimated to be 10 tons.</a:t>
            </a:r>
          </a:p>
          <a:p>
            <a:pPr>
              <a:buNone/>
            </a:pPr>
            <a:r>
              <a:rPr lang="en-US" sz="1200" b="1" dirty="0" smtClean="0"/>
              <a:t>	</a:t>
            </a:r>
            <a:endParaRPr lang="en-US" sz="1200" dirty="0" smtClean="0"/>
          </a:p>
          <a:p>
            <a:pPr>
              <a:buNone/>
            </a:pPr>
            <a:r>
              <a:rPr lang="en-US" sz="1100" dirty="0" smtClean="0"/>
              <a:t>	</a:t>
            </a:r>
          </a:p>
          <a:p>
            <a:r>
              <a:rPr lang="en-US" sz="1100" b="1" dirty="0" smtClean="0"/>
              <a:t>    PROJECT DELIVERY METHOD: </a:t>
            </a:r>
            <a:r>
              <a:rPr lang="en-US" sz="1100" dirty="0" smtClean="0"/>
              <a:t>TBD</a:t>
            </a:r>
          </a:p>
          <a:p>
            <a:endParaRPr lang="en-US" sz="1100" dirty="0" smtClean="0"/>
          </a:p>
          <a:p>
            <a:endParaRPr lang="en-US" sz="1100" dirty="0" smtClean="0"/>
          </a:p>
          <a:p>
            <a:endParaRPr lang="en-US" sz="12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a:xfrm>
            <a:off x="426244" y="230981"/>
            <a:ext cx="8266113" cy="960438"/>
          </a:xfrm>
        </p:spPr>
        <p:txBody>
          <a:bodyPr/>
          <a:lstStyle/>
          <a:p>
            <a:pPr eaLnBrk="1" hangingPunct="1"/>
            <a:r>
              <a:rPr lang="en-US" sz="2000" b="1" dirty="0" smtClean="0"/>
              <a:t/>
            </a:r>
            <a:br>
              <a:rPr lang="en-US" sz="2000" b="1" dirty="0" smtClean="0"/>
            </a:br>
            <a:r>
              <a:rPr lang="en-US" sz="2000" b="1" dirty="0" smtClean="0"/>
              <a:t>Baltimore District  MILCON PROGRAM Summary </a:t>
            </a:r>
            <a:br>
              <a:rPr lang="en-US" sz="2000" b="1" dirty="0" smtClean="0"/>
            </a:br>
            <a:r>
              <a:rPr lang="en-US" sz="2000" b="1" dirty="0" smtClean="0"/>
              <a:t>by Installation &amp; Fiscal year </a:t>
            </a:r>
            <a:r>
              <a:rPr lang="en-US" sz="1000" b="1" dirty="0" err="1" smtClean="0"/>
              <a:t>con’t</a:t>
            </a:r>
            <a:r>
              <a:rPr lang="en-US" sz="1000" b="1" dirty="0" smtClean="0"/>
              <a:t> </a:t>
            </a:r>
            <a:r>
              <a:rPr lang="en-US" sz="2000" b="1" dirty="0" smtClean="0"/>
              <a:t/>
            </a:r>
            <a:br>
              <a:rPr lang="en-US" sz="2000" b="1" dirty="0" smtClean="0"/>
            </a:br>
            <a:r>
              <a:rPr lang="en-US" sz="2000" b="1" dirty="0" smtClean="0"/>
              <a:t> </a:t>
            </a:r>
            <a:br>
              <a:rPr lang="en-US" sz="2000" b="1" dirty="0" smtClean="0"/>
            </a:br>
            <a:endParaRPr lang="en-US" sz="2000" dirty="0" smtClean="0"/>
          </a:p>
        </p:txBody>
      </p:sp>
      <p:sp>
        <p:nvSpPr>
          <p:cNvPr id="4100" name="TextBox 12"/>
          <p:cNvSpPr txBox="1">
            <a:spLocks noChangeArrowheads="1"/>
          </p:cNvSpPr>
          <p:nvPr/>
        </p:nvSpPr>
        <p:spPr bwMode="auto">
          <a:xfrm>
            <a:off x="317500" y="5835650"/>
            <a:ext cx="5168900" cy="276999"/>
          </a:xfrm>
          <a:prstGeom prst="rect">
            <a:avLst/>
          </a:prstGeom>
          <a:noFill/>
          <a:ln w="9525">
            <a:noFill/>
            <a:miter lim="800000"/>
            <a:headEnd/>
            <a:tailEnd/>
          </a:ln>
        </p:spPr>
        <p:txBody>
          <a:bodyPr wrap="square">
            <a:spAutoFit/>
          </a:bodyPr>
          <a:lstStyle/>
          <a:p>
            <a:r>
              <a:rPr lang="en-US" sz="1200" dirty="0"/>
              <a:t>*</a:t>
            </a:r>
            <a:r>
              <a:rPr lang="en-US" sz="1000" dirty="0"/>
              <a:t>Excludes NSA New Campus East &amp; Incrementally Funded </a:t>
            </a:r>
            <a:r>
              <a:rPr lang="en-US" sz="1000" dirty="0" smtClean="0"/>
              <a:t>Projects</a:t>
            </a:r>
          </a:p>
        </p:txBody>
      </p:sp>
      <p:sp>
        <p:nvSpPr>
          <p:cNvPr id="4101" name="TextBox 13"/>
          <p:cNvSpPr txBox="1">
            <a:spLocks noChangeArrowheads="1"/>
          </p:cNvSpPr>
          <p:nvPr/>
        </p:nvSpPr>
        <p:spPr bwMode="auto">
          <a:xfrm>
            <a:off x="1176338" y="6345237"/>
            <a:ext cx="2659062" cy="246063"/>
          </a:xfrm>
          <a:prstGeom prst="rect">
            <a:avLst/>
          </a:prstGeom>
          <a:noFill/>
          <a:ln w="9525">
            <a:noFill/>
            <a:miter lim="800000"/>
            <a:headEnd/>
            <a:tailEnd/>
          </a:ln>
        </p:spPr>
        <p:txBody>
          <a:bodyPr>
            <a:spAutoFit/>
          </a:bodyPr>
          <a:lstStyle/>
          <a:p>
            <a:r>
              <a:rPr lang="en-US" sz="1000" dirty="0"/>
              <a:t>Data Date </a:t>
            </a:r>
            <a:r>
              <a:rPr lang="en-US" sz="1000" dirty="0" smtClean="0"/>
              <a:t>23 Oct 13</a:t>
            </a:r>
            <a:endParaRPr lang="en-US" sz="1000" dirty="0"/>
          </a:p>
        </p:txBody>
      </p:sp>
      <p:graphicFrame>
        <p:nvGraphicFramePr>
          <p:cNvPr id="119810" name="Object 2"/>
          <p:cNvGraphicFramePr>
            <a:graphicFrameLocks noChangeAspect="1"/>
          </p:cNvGraphicFramePr>
          <p:nvPr/>
        </p:nvGraphicFramePr>
        <p:xfrm>
          <a:off x="457201" y="1414463"/>
          <a:ext cx="8329612" cy="4279105"/>
        </p:xfrm>
        <a:graphic>
          <a:graphicData uri="http://schemas.openxmlformats.org/presentationml/2006/ole">
            <p:oleObj spid="_x0000_s119810" name="Worksheet" r:id="rId3" imgW="10487101" imgH="5152957" progId="Excel.Sheet.8">
              <p:link updateAutomatic="1"/>
            </p:oleObj>
          </a:graphicData>
        </a:graphic>
      </p:graphicFrame>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Physical Fitness Center, Ft Belvoir </a:t>
            </a:r>
            <a:endParaRPr lang="en-US" sz="3200" b="1" dirty="0"/>
          </a:p>
        </p:txBody>
      </p:sp>
      <p:sp>
        <p:nvSpPr>
          <p:cNvPr id="3" name="Content Placeholder 2"/>
          <p:cNvSpPr>
            <a:spLocks noGrp="1"/>
          </p:cNvSpPr>
          <p:nvPr>
            <p:ph idx="1"/>
          </p:nvPr>
        </p:nvSpPr>
        <p:spPr>
          <a:xfrm>
            <a:off x="381000" y="1600200"/>
            <a:ext cx="8305800" cy="4267200"/>
          </a:xfrm>
        </p:spPr>
        <p:txBody>
          <a:bodyPr/>
          <a:lstStyle/>
          <a:p>
            <a:r>
              <a:rPr lang="en-US" sz="1200" b="1" dirty="0" smtClean="0"/>
              <a:t>PROGRAM YEAR: </a:t>
            </a:r>
            <a:r>
              <a:rPr lang="en-US" sz="1200" dirty="0" smtClean="0"/>
              <a:t>Long Range</a:t>
            </a:r>
          </a:p>
          <a:p>
            <a:pPr>
              <a:buNone/>
            </a:pPr>
            <a:endParaRPr lang="en-US" sz="1200" dirty="0" smtClean="0"/>
          </a:p>
          <a:p>
            <a:r>
              <a:rPr lang="en-US" sz="1200" b="1" dirty="0" smtClean="0"/>
              <a:t>PROJECT NUMBER: </a:t>
            </a:r>
            <a:r>
              <a:rPr lang="en-US" sz="1200" dirty="0" smtClean="0"/>
              <a:t>064230</a:t>
            </a:r>
          </a:p>
          <a:p>
            <a:pPr>
              <a:buNone/>
            </a:pPr>
            <a:endParaRPr lang="en-US" sz="1200" dirty="0" smtClean="0"/>
          </a:p>
          <a:p>
            <a:r>
              <a:rPr lang="en-US" sz="1200" b="1" dirty="0" smtClean="0"/>
              <a:t>PROGRAMMED AMOUNT: </a:t>
            </a:r>
            <a:r>
              <a:rPr lang="en-US" sz="1200" dirty="0" smtClean="0"/>
              <a:t> $34 M</a:t>
            </a:r>
          </a:p>
          <a:p>
            <a:pPr>
              <a:buNone/>
            </a:pPr>
            <a:endParaRPr lang="en-US" sz="1200" dirty="0" smtClean="0"/>
          </a:p>
          <a:p>
            <a:r>
              <a:rPr lang="en-US" sz="1200" b="1" dirty="0" smtClean="0"/>
              <a:t>SCOPE/DESCRIPTION: </a:t>
            </a:r>
            <a:r>
              <a:rPr lang="en-US" sz="1200" dirty="0" smtClean="0">
                <a:solidFill>
                  <a:schemeClr val="tx1"/>
                </a:solidFill>
                <a:latin typeface="+mn-lt"/>
                <a:ea typeface="+mn-ea"/>
                <a:cs typeface="+mn-cs"/>
              </a:rPr>
              <a:t>Construct a medium standard design Physical Fitness Facility. Project includes a fitness module, exercise module, gymnasium, structured activity module, locker rooms, control desk, administrative areas, laundry and storage. This project also includes a natatorium to accommodate a 50 meter pool with 0‘ side entry and hot tub. Work also includes information systems, fire protection and alarm systems, Intrusion Detection System (IDS) installation, and Energy Monitoring Control Systems (EMCS) connection. Sustainable Design and Development (SDD) and Energy Policy Act of 2005 (EPAct05) features will be provided. Supporting facilities include site development, utilities and connections, lighting, paving, parking, walks, curbs and gutters, storm drainage, information systems, landscaping and signage. Heating and air conditioning will be provided by self contained systems. Measures in accordance with the Department of Defense (DoD) Minimum Antiterrorism for Buildings standards will be provided. Comprehensive building and furnishings related interior design services are required. Access for individuals with disabilities will be provided. Demolish 3 buildings (51,970 Total SF). Air Conditioning (Estimated 310 Tons).</a:t>
            </a:r>
            <a:endParaRPr lang="en-US" sz="1200" b="1" dirty="0" smtClean="0"/>
          </a:p>
          <a:p>
            <a:pPr>
              <a:buNone/>
            </a:pPr>
            <a:r>
              <a:rPr lang="en-US" sz="1200" b="1" dirty="0" smtClean="0"/>
              <a:t>   </a:t>
            </a:r>
          </a:p>
          <a:p>
            <a:r>
              <a:rPr lang="en-US" sz="1200" b="1" dirty="0" smtClean="0"/>
              <a:t> PROJECT DELIVERY METHOD: </a:t>
            </a:r>
            <a:r>
              <a:rPr lang="en-US" sz="1200" dirty="0" smtClean="0"/>
              <a:t>Design Build </a:t>
            </a:r>
            <a:endParaRPr lang="en-US" sz="1200"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Access Control Bldg/Entrance Control Point #9 (NIBC Interior Control), Ft Detrick</a:t>
            </a:r>
            <a:endParaRPr lang="en-US" sz="3200" dirty="0"/>
          </a:p>
        </p:txBody>
      </p:sp>
      <p:sp>
        <p:nvSpPr>
          <p:cNvPr id="3" name="Content Placeholder 2"/>
          <p:cNvSpPr>
            <a:spLocks noGrp="1"/>
          </p:cNvSpPr>
          <p:nvPr>
            <p:ph idx="1"/>
          </p:nvPr>
        </p:nvSpPr>
        <p:spPr/>
        <p:txBody>
          <a:bodyPr/>
          <a:lstStyle/>
          <a:p>
            <a:r>
              <a:rPr lang="en-US" sz="1200" b="1" dirty="0" smtClean="0"/>
              <a:t>   PROGRAM YEAR:     </a:t>
            </a:r>
            <a:r>
              <a:rPr lang="en-US" sz="1200" dirty="0" smtClean="0"/>
              <a:t> FY 14</a:t>
            </a:r>
          </a:p>
          <a:p>
            <a:pPr>
              <a:buNone/>
            </a:pPr>
            <a:endParaRPr lang="en-US" sz="1200" dirty="0" smtClean="0"/>
          </a:p>
          <a:p>
            <a:r>
              <a:rPr lang="en-US" sz="1200" dirty="0" smtClean="0"/>
              <a:t>   </a:t>
            </a:r>
            <a:r>
              <a:rPr lang="en-US" sz="1200" b="1" dirty="0" smtClean="0"/>
              <a:t>PROJECT NUMBER:</a:t>
            </a:r>
            <a:r>
              <a:rPr lang="en-US" sz="1200" dirty="0" smtClean="0"/>
              <a:t>	073384</a:t>
            </a:r>
          </a:p>
          <a:p>
            <a:pPr>
              <a:buNone/>
            </a:pPr>
            <a:endParaRPr lang="en-US" sz="1200" dirty="0" smtClean="0"/>
          </a:p>
          <a:p>
            <a:r>
              <a:rPr lang="en-US" sz="1200" dirty="0" smtClean="0"/>
              <a:t>   </a:t>
            </a:r>
            <a:r>
              <a:rPr lang="en-US" sz="1200" b="1" dirty="0" smtClean="0"/>
              <a:t>PROGRAMMED AMOUNT:</a:t>
            </a:r>
            <a:r>
              <a:rPr lang="en-US" sz="1200" dirty="0" smtClean="0"/>
              <a:t> $ 2.550M</a:t>
            </a:r>
          </a:p>
          <a:p>
            <a:pPr>
              <a:buNone/>
            </a:pPr>
            <a:endParaRPr lang="en-US" sz="1200" dirty="0" smtClean="0"/>
          </a:p>
          <a:p>
            <a:r>
              <a:rPr lang="en-US" sz="1200" dirty="0" smtClean="0"/>
              <a:t>   </a:t>
            </a:r>
            <a:r>
              <a:rPr lang="en-US" sz="1200" b="1" dirty="0" smtClean="0"/>
              <a:t>SCOPE/DESCRIPTION: </a:t>
            </a:r>
            <a:r>
              <a:rPr lang="en-US" sz="1200" dirty="0" smtClean="0"/>
              <a:t>Construct an Entry Control Point to support the National Interagency Bio-defense</a:t>
            </a:r>
          </a:p>
          <a:p>
            <a:pPr>
              <a:buNone/>
            </a:pPr>
            <a:r>
              <a:rPr lang="en-US" sz="1200" dirty="0" smtClean="0"/>
              <a:t>           Campus (NIBC). Project will include a security screening area, a queuing area, a waiting area, a search area,      security office, guard room, equipment storage room, visitor center and visitors </a:t>
            </a:r>
            <a:r>
              <a:rPr lang="en-US" sz="1200" dirty="0" err="1" smtClean="0"/>
              <a:t>badging</a:t>
            </a:r>
            <a:r>
              <a:rPr lang="en-US" sz="1200" dirty="0" smtClean="0"/>
              <a:t> counter, an unsecure meeting room, building information systems, Intrusion Detection System (IDS) installation and Energy</a:t>
            </a:r>
          </a:p>
          <a:p>
            <a:pPr>
              <a:buNone/>
            </a:pPr>
            <a:r>
              <a:rPr lang="en-US" sz="1200" dirty="0" smtClean="0"/>
              <a:t>           Monitoring and Control Systems(EMCS)connections. Facilities will be designed to a minimum life of 50 years  and energy efficiencies meeting, on average, ASHRAE 189.1 standards through improved building envelope and integrated building systems performance. Supporting facilities include utilities, fire protection and alarm</a:t>
            </a:r>
          </a:p>
          <a:p>
            <a:pPr>
              <a:buNone/>
            </a:pPr>
            <a:r>
              <a:rPr lang="en-US" sz="1200" dirty="0" smtClean="0"/>
              <a:t>         systems, information systems, site improvement, and walkways. Measures in accordance with DoD Minimum Antiterrorism for Buildings standards will be provided. Accessibility for individuals with disabilities will be provided.</a:t>
            </a:r>
          </a:p>
          <a:p>
            <a:pPr>
              <a:buNone/>
            </a:pPr>
            <a:r>
              <a:rPr lang="en-US" sz="1200" dirty="0" smtClean="0"/>
              <a:t>         Heating and cooling will be provided by self-contained units. Comprehensive building and furnishings related interior design services are required. </a:t>
            </a:r>
            <a:r>
              <a:rPr lang="en-US" sz="1200" b="1" dirty="0" smtClean="0"/>
              <a:t>	</a:t>
            </a:r>
          </a:p>
          <a:p>
            <a:pPr>
              <a:buNone/>
            </a:pPr>
            <a:endParaRPr lang="en-US" sz="1200" b="1" dirty="0" smtClean="0"/>
          </a:p>
          <a:p>
            <a:pPr>
              <a:buNone/>
            </a:pPr>
            <a:endParaRPr lang="en-US" sz="1200" b="1" dirty="0" smtClean="0"/>
          </a:p>
          <a:p>
            <a:r>
              <a:rPr lang="en-US" sz="1200" b="1" dirty="0" smtClean="0"/>
              <a:t>    PROJECT DELIVERY METHOD: </a:t>
            </a:r>
            <a:r>
              <a:rPr lang="en-US" sz="1200" dirty="0" smtClean="0"/>
              <a:t> Design- Bid Build</a:t>
            </a:r>
            <a:endParaRPr lang="en-US" sz="1200"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NIBC Treatment Storage Disposal Facility, Ft Detrick</a:t>
            </a:r>
            <a:endParaRPr lang="en-US" sz="3200" b="1" dirty="0"/>
          </a:p>
        </p:txBody>
      </p:sp>
      <p:sp>
        <p:nvSpPr>
          <p:cNvPr id="3" name="Content Placeholder 2"/>
          <p:cNvSpPr>
            <a:spLocks noGrp="1"/>
          </p:cNvSpPr>
          <p:nvPr>
            <p:ph idx="1"/>
          </p:nvPr>
        </p:nvSpPr>
        <p:spPr/>
        <p:txBody>
          <a:bodyPr/>
          <a:lstStyle/>
          <a:p>
            <a:r>
              <a:rPr lang="en-US" sz="1200" b="1" dirty="0" smtClean="0"/>
              <a:t>   PROGRAM YEAR:	</a:t>
            </a:r>
            <a:r>
              <a:rPr lang="en-US" sz="1200" dirty="0" smtClean="0"/>
              <a:t>      FY 14 </a:t>
            </a:r>
          </a:p>
          <a:p>
            <a:pPr>
              <a:buNone/>
            </a:pPr>
            <a:endParaRPr lang="en-US" sz="1200" dirty="0" smtClean="0"/>
          </a:p>
          <a:p>
            <a:r>
              <a:rPr lang="en-US" sz="1200" dirty="0" smtClean="0"/>
              <a:t>   </a:t>
            </a:r>
            <a:r>
              <a:rPr lang="en-US" sz="1200" b="1" dirty="0" smtClean="0"/>
              <a:t>PROJECT NUMBER:</a:t>
            </a:r>
            <a:r>
              <a:rPr lang="en-US" sz="1200" dirty="0" smtClean="0"/>
              <a:t>	062204</a:t>
            </a:r>
          </a:p>
          <a:p>
            <a:pPr>
              <a:buNone/>
            </a:pPr>
            <a:endParaRPr lang="en-US" sz="1200" dirty="0" smtClean="0"/>
          </a:p>
          <a:p>
            <a:r>
              <a:rPr lang="en-US" sz="1200" dirty="0" smtClean="0"/>
              <a:t>   </a:t>
            </a:r>
            <a:r>
              <a:rPr lang="en-US" sz="1200" b="1" dirty="0" smtClean="0"/>
              <a:t>PROGRAMMED AMOUNT:</a:t>
            </a:r>
            <a:r>
              <a:rPr lang="en-US" sz="1200" dirty="0" smtClean="0"/>
              <a:t> $4.6M</a:t>
            </a:r>
          </a:p>
          <a:p>
            <a:pPr>
              <a:buNone/>
            </a:pPr>
            <a:endParaRPr lang="en-US" sz="1200" dirty="0" smtClean="0"/>
          </a:p>
          <a:p>
            <a:r>
              <a:rPr lang="en-US" sz="1200" dirty="0" smtClean="0"/>
              <a:t>   </a:t>
            </a:r>
            <a:r>
              <a:rPr lang="en-US" sz="1200" b="1" dirty="0" smtClean="0"/>
              <a:t>SCOPE/DESCRIPTION:  </a:t>
            </a:r>
            <a:r>
              <a:rPr lang="en-US" sz="1200" dirty="0" smtClean="0"/>
              <a:t>Construct  a new hazardous waste facility. The project will provide hazardous waste and facility support functions. Supporting facilities include all site work and improvements, utilities, access roads, and parking. The project will be designed in accordance with applicable criteria to include Design: Hazardous Waste Storage  Unified Facility Criteria (UFC) 4-451-01N, DoD Minimum Anti-Terrorism Standards for Buildings UFC 4-010-01, barrier free design in accordance with DoD criteria and the DEPSECDEF Memorandum ,”Access for people with disabilities” dated 10/31/2008, and applicable energy conservation legislation. Operation and Maintenance Manuals, and Commissioning will be provided. Air Conditioning: Approx 5 tons. </a:t>
            </a:r>
          </a:p>
          <a:p>
            <a:pPr>
              <a:buNone/>
            </a:pPr>
            <a:r>
              <a:rPr lang="en-US" sz="1200" b="1" dirty="0" smtClean="0"/>
              <a:t>  </a:t>
            </a:r>
          </a:p>
          <a:p>
            <a:r>
              <a:rPr lang="en-US" sz="1200" b="1" dirty="0" smtClean="0"/>
              <a:t>   PROJECTDELIVERY  METHOD: </a:t>
            </a:r>
            <a:r>
              <a:rPr lang="en-US" sz="1200" dirty="0" smtClean="0"/>
              <a:t>  Design Build</a:t>
            </a:r>
          </a:p>
          <a:p>
            <a:endParaRPr lang="en-US" sz="1200"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Police Station, Forest Glen (Ft. Detrick) </a:t>
            </a:r>
            <a:endParaRPr lang="en-US" sz="3200" b="1" dirty="0"/>
          </a:p>
        </p:txBody>
      </p:sp>
      <p:sp>
        <p:nvSpPr>
          <p:cNvPr id="3" name="Content Placeholder 2"/>
          <p:cNvSpPr>
            <a:spLocks noGrp="1"/>
          </p:cNvSpPr>
          <p:nvPr>
            <p:ph idx="1"/>
          </p:nvPr>
        </p:nvSpPr>
        <p:spPr>
          <a:xfrm>
            <a:off x="368710" y="1511709"/>
            <a:ext cx="8318090" cy="4844846"/>
          </a:xfrm>
        </p:spPr>
        <p:txBody>
          <a:bodyPr/>
          <a:lstStyle/>
          <a:p>
            <a:r>
              <a:rPr lang="en-US" sz="1200" b="1" dirty="0" smtClean="0"/>
              <a:t>   PROGRAM YEAR:    </a:t>
            </a:r>
            <a:r>
              <a:rPr lang="en-US" sz="1200" dirty="0" smtClean="0"/>
              <a:t>Long Range  </a:t>
            </a:r>
          </a:p>
          <a:p>
            <a:pPr>
              <a:buNone/>
            </a:pPr>
            <a:r>
              <a:rPr lang="en-US" sz="1200" dirty="0" smtClean="0"/>
              <a:t>   </a:t>
            </a:r>
          </a:p>
          <a:p>
            <a:r>
              <a:rPr lang="en-US" sz="1200" b="1" dirty="0" smtClean="0"/>
              <a:t>   PROJECT NUMBER:</a:t>
            </a:r>
            <a:r>
              <a:rPr lang="en-US" sz="1200" dirty="0" smtClean="0"/>
              <a:t>	074835</a:t>
            </a:r>
          </a:p>
          <a:p>
            <a:pPr>
              <a:buNone/>
            </a:pPr>
            <a:endParaRPr lang="en-US" sz="1200" dirty="0" smtClean="0"/>
          </a:p>
          <a:p>
            <a:r>
              <a:rPr lang="en-US" sz="1200" dirty="0" smtClean="0"/>
              <a:t>   </a:t>
            </a:r>
            <a:r>
              <a:rPr lang="en-US" sz="1200" b="1" dirty="0" smtClean="0"/>
              <a:t>PROGRAMMED AMOUNT: </a:t>
            </a:r>
            <a:r>
              <a:rPr lang="en-US" sz="1200" dirty="0" smtClean="0"/>
              <a:t> $3.250 M</a:t>
            </a:r>
          </a:p>
          <a:p>
            <a:pPr>
              <a:buNone/>
            </a:pPr>
            <a:endParaRPr lang="en-US" sz="1200" dirty="0" smtClean="0"/>
          </a:p>
          <a:p>
            <a:r>
              <a:rPr lang="en-US" sz="1200" dirty="0" smtClean="0"/>
              <a:t>   </a:t>
            </a:r>
            <a:r>
              <a:rPr lang="en-US" sz="1200" b="1" dirty="0" smtClean="0"/>
              <a:t>SCOPE/DESCRIPTION:  </a:t>
            </a:r>
            <a:r>
              <a:rPr lang="en-US" sz="1200" dirty="0" smtClean="0"/>
              <a:t>Construct Police Station. Primary facilities include antiterrorism measures, building information systems, Energy Monitoring and Control System (EMCS) connection, and Intrusion Detection System IDS) installation. Sustainability/ Energy measures will be provided. Supporting facilities include electric service; water, sewer and gas; paving, walks, curbs and gutters; site improvements, information systems, and antiterrorism measures. Measures in accordance with the Department of Defense (DoD) Minimum  Antiterrorism for Buildings standards will be provided. Comprehensive building and furnishings related interior design services are required. Access for individuals with disabilities will be provided. Air Conditioning (Estimated 175 Tons).</a:t>
            </a:r>
            <a:endParaRPr lang="en-US" sz="1200" b="1" dirty="0" smtClean="0"/>
          </a:p>
          <a:p>
            <a:pPr>
              <a:buNone/>
            </a:pPr>
            <a:r>
              <a:rPr lang="en-US" sz="1200" b="1" dirty="0" smtClean="0"/>
              <a:t>   </a:t>
            </a:r>
          </a:p>
          <a:p>
            <a:r>
              <a:rPr lang="en-US" sz="1200" b="1" dirty="0" smtClean="0"/>
              <a:t>    PROJECT DELIVERY METHOD:</a:t>
            </a:r>
            <a:r>
              <a:rPr lang="en-US" sz="1200" dirty="0" smtClean="0"/>
              <a:t>  TBD</a:t>
            </a:r>
            <a:endParaRPr lang="en-US" sz="1200"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Operations Facility (Research Support Operations Center/ReSOC/SJA), Detrick</a:t>
            </a:r>
            <a:endParaRPr lang="en-US" sz="3200" b="1" dirty="0"/>
          </a:p>
        </p:txBody>
      </p:sp>
      <p:sp>
        <p:nvSpPr>
          <p:cNvPr id="3" name="Content Placeholder 2"/>
          <p:cNvSpPr>
            <a:spLocks noGrp="1"/>
          </p:cNvSpPr>
          <p:nvPr>
            <p:ph idx="1"/>
          </p:nvPr>
        </p:nvSpPr>
        <p:spPr>
          <a:xfrm>
            <a:off x="304800" y="1600200"/>
            <a:ext cx="8382000" cy="4648200"/>
          </a:xfrm>
        </p:spPr>
        <p:txBody>
          <a:bodyPr>
            <a:normAutofit/>
          </a:bodyPr>
          <a:lstStyle/>
          <a:p>
            <a:r>
              <a:rPr lang="en-US" sz="1200" b="1" dirty="0" smtClean="0"/>
              <a:t>  PROGRAM YEAR: </a:t>
            </a:r>
            <a:r>
              <a:rPr lang="en-US" sz="1200" dirty="0" smtClean="0"/>
              <a:t>Long Range</a:t>
            </a:r>
          </a:p>
          <a:p>
            <a:pPr>
              <a:buNone/>
            </a:pPr>
            <a:r>
              <a:rPr lang="en-US" sz="1200" dirty="0" smtClean="0"/>
              <a:t>  </a:t>
            </a:r>
          </a:p>
          <a:p>
            <a:r>
              <a:rPr lang="en-US" sz="1200" dirty="0" smtClean="0"/>
              <a:t>   </a:t>
            </a:r>
            <a:r>
              <a:rPr lang="en-US" sz="1200" b="1" dirty="0" smtClean="0"/>
              <a:t>PROJECT NUMBER:</a:t>
            </a:r>
            <a:r>
              <a:rPr lang="en-US" sz="1200" dirty="0" smtClean="0"/>
              <a:t>	055840</a:t>
            </a:r>
          </a:p>
          <a:p>
            <a:pPr>
              <a:buNone/>
            </a:pPr>
            <a:endParaRPr lang="en-US" sz="1200" dirty="0" smtClean="0"/>
          </a:p>
          <a:p>
            <a:r>
              <a:rPr lang="en-US" sz="1200" dirty="0" smtClean="0"/>
              <a:t>   </a:t>
            </a:r>
            <a:r>
              <a:rPr lang="en-US" sz="1200" b="1" dirty="0" smtClean="0"/>
              <a:t>PA: </a:t>
            </a:r>
            <a:r>
              <a:rPr lang="en-US" sz="1200" dirty="0" smtClean="0"/>
              <a:t> $50 M</a:t>
            </a:r>
          </a:p>
          <a:p>
            <a:pPr>
              <a:buNone/>
            </a:pPr>
            <a:endParaRPr lang="en-US" sz="1200" dirty="0"/>
          </a:p>
          <a:p>
            <a:r>
              <a:rPr lang="en-US" sz="1200" b="1" dirty="0" smtClean="0"/>
              <a:t>   SCOPE/DESCRIPTION:  </a:t>
            </a:r>
            <a:r>
              <a:rPr lang="en-US" sz="1200" dirty="0" smtClean="0"/>
              <a:t>Construct </a:t>
            </a:r>
            <a:r>
              <a:rPr lang="en-US" sz="1200" dirty="0"/>
              <a:t>a consolidated Research Support Operations Center (RESOC) and </a:t>
            </a:r>
            <a:r>
              <a:rPr lang="en-US" sz="1200" dirty="0" smtClean="0"/>
              <a:t>a Staff </a:t>
            </a:r>
            <a:r>
              <a:rPr lang="en-US" sz="1200" dirty="0"/>
              <a:t>Judge Advocate (SJA) facility for Headquarters, U.S. Army </a:t>
            </a:r>
            <a:r>
              <a:rPr lang="en-US" sz="1200" dirty="0" smtClean="0"/>
              <a:t>Medical Research </a:t>
            </a:r>
            <a:r>
              <a:rPr lang="en-US" sz="1200" dirty="0"/>
              <a:t>and Materiel Command (USAMRMC) and Fort Detrick to support </a:t>
            </a:r>
            <a:r>
              <a:rPr lang="en-US" sz="1200" dirty="0" smtClean="0"/>
              <a:t>the medical </a:t>
            </a:r>
            <a:r>
              <a:rPr lang="en-US" sz="1200" dirty="0"/>
              <a:t>research and development, medical logistics and </a:t>
            </a:r>
            <a:r>
              <a:rPr lang="en-US" sz="1200" dirty="0" smtClean="0"/>
              <a:t>acquisition management</a:t>
            </a:r>
            <a:r>
              <a:rPr lang="en-US" sz="1200" dirty="0"/>
              <a:t>, and legal staff activities of the Installation and the </a:t>
            </a:r>
            <a:r>
              <a:rPr lang="en-US" sz="1200" dirty="0" smtClean="0"/>
              <a:t>USAMRMC Commander</a:t>
            </a:r>
            <a:r>
              <a:rPr lang="en-US" sz="1200" dirty="0"/>
              <a:t>. The USAMRMC Research Support Operations Center (RESOC) </a:t>
            </a:r>
            <a:r>
              <a:rPr lang="en-US" sz="1200" dirty="0" smtClean="0"/>
              <a:t>includes administrative </a:t>
            </a:r>
            <a:r>
              <a:rPr lang="en-US" sz="1200" dirty="0"/>
              <a:t>personnel offices and workspaces, conference/VTC rooms, </a:t>
            </a:r>
            <a:r>
              <a:rPr lang="en-US" sz="1200" dirty="0" smtClean="0"/>
              <a:t>file storage </a:t>
            </a:r>
            <a:r>
              <a:rPr lang="en-US" sz="1200" dirty="0"/>
              <a:t>rooms, storage, a small data processing center, and a </a:t>
            </a:r>
            <a:r>
              <a:rPr lang="en-US" sz="1200" dirty="0" smtClean="0"/>
              <a:t>mail distribution </a:t>
            </a:r>
            <a:r>
              <a:rPr lang="en-US" sz="1200" dirty="0"/>
              <a:t>center. The SJA facility includes a courtroom, judge's </a:t>
            </a:r>
            <a:r>
              <a:rPr lang="en-US" sz="1200" dirty="0" smtClean="0"/>
              <a:t>chambers, jury </a:t>
            </a:r>
            <a:r>
              <a:rPr lang="en-US" sz="1200" dirty="0"/>
              <a:t>deliberation/conference room, defense witness waiting area, offices </a:t>
            </a:r>
            <a:r>
              <a:rPr lang="en-US" sz="1200" dirty="0" smtClean="0"/>
              <a:t>for legal </a:t>
            </a:r>
            <a:r>
              <a:rPr lang="en-US" sz="1200" dirty="0"/>
              <a:t>staff and support staff, legal library, waiting/reception, </a:t>
            </a:r>
            <a:r>
              <a:rPr lang="en-US" sz="1200" dirty="0" smtClean="0"/>
              <a:t>conference room</a:t>
            </a:r>
            <a:r>
              <a:rPr lang="en-US" sz="1200" dirty="0"/>
              <a:t>, file and storage </a:t>
            </a:r>
            <a:r>
              <a:rPr lang="en-US" sz="1200" dirty="0" smtClean="0"/>
              <a:t>rooms. All </a:t>
            </a:r>
            <a:r>
              <a:rPr lang="en-US" sz="1200" dirty="0"/>
              <a:t>required electrical, mechanical, fire protection and alarm systems, </a:t>
            </a:r>
            <a:r>
              <a:rPr lang="en-US" sz="1200" dirty="0" smtClean="0"/>
              <a:t>and information </a:t>
            </a:r>
            <a:r>
              <a:rPr lang="en-US" sz="1200" dirty="0"/>
              <a:t>systems are included for each building. Gas-fired </a:t>
            </a:r>
            <a:r>
              <a:rPr lang="en-US" sz="1200" dirty="0" smtClean="0"/>
              <a:t>boilers will </a:t>
            </a:r>
            <a:r>
              <a:rPr lang="en-US" sz="1200" dirty="0"/>
              <a:t>provide heating for each building. Air conditioning will be </a:t>
            </a:r>
            <a:r>
              <a:rPr lang="en-US" sz="1200" dirty="0" smtClean="0"/>
              <a:t>provided by </a:t>
            </a:r>
            <a:r>
              <a:rPr lang="en-US" sz="1200" dirty="0"/>
              <a:t>self-contained units. Access for </a:t>
            </a:r>
            <a:r>
              <a:rPr lang="en-US" sz="1200" dirty="0" smtClean="0"/>
              <a:t>disabled individuals </a:t>
            </a:r>
            <a:r>
              <a:rPr lang="en-US" sz="1200" dirty="0"/>
              <a:t>will be </a:t>
            </a:r>
            <a:r>
              <a:rPr lang="en-US" sz="1200" dirty="0" smtClean="0"/>
              <a:t>provided. Supporting </a:t>
            </a:r>
            <a:r>
              <a:rPr lang="en-US" sz="1200" dirty="0"/>
              <a:t>facilities include all necessary utilities, exterior </a:t>
            </a:r>
            <a:r>
              <a:rPr lang="en-US" sz="1200" dirty="0" smtClean="0"/>
              <a:t>lighting, emergency </a:t>
            </a:r>
            <a:r>
              <a:rPr lang="en-US" sz="1200" dirty="0"/>
              <a:t>generator, driveways, parking facilities, walkways, curbs </a:t>
            </a:r>
            <a:r>
              <a:rPr lang="en-US" sz="1200" dirty="0" smtClean="0"/>
              <a:t>and gutters</a:t>
            </a:r>
            <a:r>
              <a:rPr lang="en-US" sz="1200" dirty="0"/>
              <a:t>, storm drainage, and landscaping. Demolition of buildings 504, </a:t>
            </a:r>
            <a:r>
              <a:rPr lang="en-US" sz="1200" dirty="0" smtClean="0"/>
              <a:t>505,515, 521,525</a:t>
            </a:r>
            <a:r>
              <a:rPr lang="en-US" sz="1200" dirty="0"/>
              <a:t>, and 722 are </a:t>
            </a:r>
            <a:r>
              <a:rPr lang="en-US" sz="1200" dirty="0" smtClean="0"/>
              <a:t>included. Demolish </a:t>
            </a:r>
            <a:r>
              <a:rPr lang="en-US" sz="1200" dirty="0"/>
              <a:t>6 buildings (41,533 Total SF). Air Conditioning (Estimated 350 Tons).</a:t>
            </a:r>
            <a:endParaRPr lang="en-US" sz="1200" b="1" dirty="0" smtClean="0"/>
          </a:p>
          <a:p>
            <a:pPr>
              <a:buNone/>
            </a:pPr>
            <a:r>
              <a:rPr lang="en-US" sz="1200" b="1" dirty="0" smtClean="0"/>
              <a:t>   </a:t>
            </a:r>
          </a:p>
          <a:p>
            <a:r>
              <a:rPr lang="en-US" sz="1200" b="1" dirty="0" smtClean="0"/>
              <a:t>    PROJECT DELIVERY METHOD: </a:t>
            </a:r>
            <a:r>
              <a:rPr lang="en-US" sz="1200" dirty="0" smtClean="0"/>
              <a:t>Design Bid-Build </a:t>
            </a:r>
            <a:endParaRPr lang="en-US" sz="1200"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USATA Vehicle Storage Facility, </a:t>
            </a:r>
            <a:br>
              <a:rPr lang="en-US" sz="3200" b="1" dirty="0" smtClean="0"/>
            </a:br>
            <a:r>
              <a:rPr lang="en-US" sz="3200" b="1" dirty="0" smtClean="0"/>
              <a:t>Ft McNair</a:t>
            </a:r>
            <a:endParaRPr lang="en-US" sz="3200" b="1" dirty="0"/>
          </a:p>
        </p:txBody>
      </p:sp>
      <p:sp>
        <p:nvSpPr>
          <p:cNvPr id="3" name="Content Placeholder 2"/>
          <p:cNvSpPr>
            <a:spLocks noGrp="1"/>
          </p:cNvSpPr>
          <p:nvPr>
            <p:ph idx="1"/>
          </p:nvPr>
        </p:nvSpPr>
        <p:spPr>
          <a:xfrm>
            <a:off x="304800" y="1600200"/>
            <a:ext cx="8382000" cy="4648200"/>
          </a:xfrm>
        </p:spPr>
        <p:txBody>
          <a:bodyPr>
            <a:normAutofit fontScale="92500" lnSpcReduction="20000"/>
          </a:bodyPr>
          <a:lstStyle/>
          <a:p>
            <a:r>
              <a:rPr lang="en-US" sz="1200" b="1" dirty="0" smtClean="0"/>
              <a:t>  PROGRAM YEAR: </a:t>
            </a:r>
            <a:r>
              <a:rPr lang="en-US" sz="1200" dirty="0" smtClean="0"/>
              <a:t>FY13</a:t>
            </a:r>
          </a:p>
          <a:p>
            <a:pPr>
              <a:buNone/>
            </a:pPr>
            <a:r>
              <a:rPr lang="en-US" sz="1200" dirty="0" smtClean="0"/>
              <a:t>  </a:t>
            </a:r>
          </a:p>
          <a:p>
            <a:r>
              <a:rPr lang="en-US" sz="1200" dirty="0" smtClean="0"/>
              <a:t>   </a:t>
            </a:r>
            <a:r>
              <a:rPr lang="en-US" sz="1200" b="1" dirty="0" smtClean="0"/>
              <a:t>PROJECT NUMBER: </a:t>
            </a:r>
            <a:r>
              <a:rPr lang="en-US" sz="1200" dirty="0" smtClean="0"/>
              <a:t>78054</a:t>
            </a:r>
          </a:p>
          <a:p>
            <a:pPr>
              <a:buNone/>
            </a:pPr>
            <a:endParaRPr lang="en-US" sz="1200" dirty="0" smtClean="0"/>
          </a:p>
          <a:p>
            <a:r>
              <a:rPr lang="en-US" sz="1200" dirty="0" smtClean="0"/>
              <a:t>   </a:t>
            </a:r>
            <a:r>
              <a:rPr lang="en-US" sz="1200" b="1" dirty="0" smtClean="0"/>
              <a:t>PA: </a:t>
            </a:r>
            <a:r>
              <a:rPr lang="en-US" sz="1200" dirty="0" smtClean="0"/>
              <a:t> $7.2M</a:t>
            </a:r>
          </a:p>
          <a:p>
            <a:pPr>
              <a:buNone/>
            </a:pPr>
            <a:endParaRPr lang="en-US" sz="1200" dirty="0"/>
          </a:p>
          <a:p>
            <a:r>
              <a:rPr lang="en-US" sz="1200" b="1" dirty="0" smtClean="0"/>
              <a:t>   SCOPE/DESCRIPTION: </a:t>
            </a:r>
            <a:r>
              <a:rPr lang="en-US" sz="1200" dirty="0" smtClean="0"/>
              <a:t>Construct Vehicle Storage Building with the capacity to store 30 vehicles</a:t>
            </a:r>
          </a:p>
          <a:p>
            <a:pPr>
              <a:buNone/>
            </a:pPr>
            <a:r>
              <a:rPr lang="en-US" sz="1200" dirty="0" smtClean="0"/>
              <a:t>          and personnel passageway connection to Building 18. Primary facilities will include special foundations, fire protection and alarm systems, building information systems, Intrusion Detection System (IDS) installation and CCTV system, and Energy Monitoring and Control System (EMCS) connection. Sustainability/Energy measures will be provided. Provide dry pipe fire suppression system; and carbon monoxide, nitrous, and sulfur detection and alarm system. Provide rough-in for potential electric car charging and for potential natural gas vehicle fueling. Provide information systems. Building 18 - Construct a sensitive compartmentalized information facility (SCIF) with secure VTC capability and kitchen complete with cabinets, counter tops and appliances. Relocate information system lines to accommodate SCIF. Remove elevator and renovate elevator space to administrative space. Install IDS and CCTV system. Provide back-up power and uninterruptable power source (UPS). Building 37 - Renovate building 37 to provide enclosed vehicle wash rack, vehicle maintenance bay, and administrative space. Provide hazardous materials abatement. Provide information systems. Provide connection to the Energy Monitoring and Control System (EMCS). Building 33 - Provide Cipher Locks and install IDS and CCTV system at Building 33. Replace overhead garage doors (3) with automatic overhead doors. P Street Gate - Provide guard booth and vehicle gate (exit only) with card reader at P street. Sustainability/Energy measures will be provided. Supporting facilities include utilities (electric, water, and natural gas services), paving, curbs, walks and gutters; storm drainage; oil water separator at Building 37; information systems; special soils removal; site improvements and landscaping. Measures in accordance with the Department of Defense (DoD) Minimum Antiterrorism for Buildings standards will be provided. Heating and air conditioning will be provided by self-contained systems. Facilities will be designed to a minimum life of 50 years and energy</a:t>
            </a:r>
          </a:p>
          <a:p>
            <a:pPr>
              <a:buNone/>
            </a:pPr>
            <a:r>
              <a:rPr lang="en-US" sz="1200" dirty="0" smtClean="0"/>
              <a:t>         efficiencies meeting, on average, American Society of Heating, Refrigerating, and Air-Conditioning Engineers (ASHRAE) 189.1 standards through improved building envelop and integrated building systems performance. Comprehensive building and furnishings related to interior design services are required. Access for individuals with disabilities will be provided. Air Conditioning (Estimated 6 Tons).</a:t>
            </a:r>
          </a:p>
          <a:p>
            <a:endParaRPr lang="en-US" sz="1200" b="1" dirty="0" smtClean="0"/>
          </a:p>
          <a:p>
            <a:pPr>
              <a:buNone/>
            </a:pPr>
            <a:r>
              <a:rPr lang="en-US" sz="1200" b="1" dirty="0" smtClean="0"/>
              <a:t>   </a:t>
            </a:r>
          </a:p>
          <a:p>
            <a:r>
              <a:rPr lang="en-US" sz="1200" b="1" dirty="0" smtClean="0"/>
              <a:t>    PROJECT DELIVERY METHOD: </a:t>
            </a:r>
            <a:r>
              <a:rPr lang="en-US" sz="1200" dirty="0" smtClean="0"/>
              <a:t>Design Bid-Build </a:t>
            </a:r>
            <a:endParaRPr lang="en-US" sz="1200"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Physical Fitness Center, Ft Meade</a:t>
            </a:r>
            <a:endParaRPr lang="en-US" sz="3200" b="1" dirty="0"/>
          </a:p>
        </p:txBody>
      </p:sp>
      <p:sp>
        <p:nvSpPr>
          <p:cNvPr id="3" name="Content Placeholder 2"/>
          <p:cNvSpPr>
            <a:spLocks noGrp="1"/>
          </p:cNvSpPr>
          <p:nvPr>
            <p:ph idx="1"/>
          </p:nvPr>
        </p:nvSpPr>
        <p:spPr/>
        <p:txBody>
          <a:bodyPr/>
          <a:lstStyle/>
          <a:p>
            <a:endParaRPr lang="en-US" b="1" dirty="0" smtClean="0"/>
          </a:p>
          <a:p>
            <a:r>
              <a:rPr lang="en-US" sz="1200" b="1" dirty="0" smtClean="0"/>
              <a:t>PROGRMA YEAR: </a:t>
            </a:r>
            <a:r>
              <a:rPr lang="en-US" sz="1200" dirty="0" smtClean="0"/>
              <a:t>Long Range</a:t>
            </a:r>
          </a:p>
          <a:p>
            <a:pPr>
              <a:buNone/>
            </a:pPr>
            <a:r>
              <a:rPr lang="en-US" sz="1200" dirty="0" smtClean="0"/>
              <a:t>  </a:t>
            </a:r>
          </a:p>
          <a:p>
            <a:r>
              <a:rPr lang="en-US" sz="1200" dirty="0" smtClean="0"/>
              <a:t> </a:t>
            </a:r>
            <a:r>
              <a:rPr lang="en-US" sz="1200" b="1" dirty="0" smtClean="0"/>
              <a:t>PROJECT NUMBER:</a:t>
            </a:r>
            <a:r>
              <a:rPr lang="en-US" sz="1200" dirty="0" smtClean="0"/>
              <a:t> 064942</a:t>
            </a:r>
          </a:p>
          <a:p>
            <a:pPr>
              <a:buNone/>
            </a:pPr>
            <a:endParaRPr lang="en-US" sz="1200" dirty="0" smtClean="0"/>
          </a:p>
          <a:p>
            <a:r>
              <a:rPr lang="en-US" sz="1200" dirty="0" smtClean="0"/>
              <a:t>   </a:t>
            </a:r>
            <a:r>
              <a:rPr lang="en-US" sz="1200" b="1" dirty="0" smtClean="0"/>
              <a:t>PROGRAMMED AMOUNT: </a:t>
            </a:r>
            <a:r>
              <a:rPr lang="en-US" sz="1200" dirty="0" smtClean="0"/>
              <a:t> $19.5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standard design 44,347 square foot physical fitness center. An interior design package is required. Install an anti intrusion detection system. Connect energy monitoring and control systems. Supporting facilities include utilities; electric service; exterior lighting; fire protection and alarm systems; paving, walks, curbs and gutters; parking; sedimentation and erosion control, storm drainage, storm water management structure; picnic area and bicycle racks; dumpster pads and enclosures; information systems; bus stop and site improvements. Access for the handicapped will be provided. Antiterrorist and force protection measures are included. Air conditioning 30 tons. No buildings will be demolished under this project. Air Conditioning (Estimated 30 Tons).</a:t>
            </a:r>
            <a:endParaRPr lang="en-US" sz="1200" b="1" dirty="0" smtClean="0"/>
          </a:p>
          <a:p>
            <a:pPr>
              <a:buNone/>
            </a:pPr>
            <a:r>
              <a:rPr lang="en-US" sz="1200" b="1" dirty="0" smtClean="0"/>
              <a:t>   </a:t>
            </a:r>
          </a:p>
          <a:p>
            <a:r>
              <a:rPr lang="en-US" sz="1200" b="1" dirty="0" smtClean="0"/>
              <a:t>    PROJECT DELIVERY METHOD: </a:t>
            </a:r>
            <a:r>
              <a:rPr lang="en-US" sz="1200" dirty="0" smtClean="0"/>
              <a:t>Design Build </a:t>
            </a:r>
          </a:p>
          <a:p>
            <a:endParaRPr lang="en-US" sz="1200"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902</a:t>
            </a:r>
            <a:r>
              <a:rPr lang="en-US" sz="3600" b="1" baseline="30000" dirty="0" smtClean="0"/>
              <a:t>nd</a:t>
            </a:r>
            <a:r>
              <a:rPr lang="en-US" sz="3600" b="1" dirty="0" smtClean="0"/>
              <a:t> INSCOM Consolidated Warehouse (Admin Bldg GP), Ft Meade</a:t>
            </a:r>
            <a:endParaRPr lang="en-US" sz="3600" b="1" dirty="0"/>
          </a:p>
        </p:txBody>
      </p:sp>
      <p:sp>
        <p:nvSpPr>
          <p:cNvPr id="3" name="Content Placeholder 2"/>
          <p:cNvSpPr>
            <a:spLocks noGrp="1"/>
          </p:cNvSpPr>
          <p:nvPr>
            <p:ph idx="1"/>
          </p:nvPr>
        </p:nvSpPr>
        <p:spPr>
          <a:xfrm>
            <a:off x="339213" y="1600199"/>
            <a:ext cx="8347587" cy="4461387"/>
          </a:xfrm>
        </p:spPr>
        <p:txBody>
          <a:bodyPr/>
          <a:lstStyle/>
          <a:p>
            <a:r>
              <a:rPr lang="en-US" sz="1200" b="1" dirty="0" smtClean="0"/>
              <a:t>   PROGRAM YEAR:     </a:t>
            </a:r>
            <a:r>
              <a:rPr lang="en-US" sz="1200" dirty="0" smtClean="0"/>
              <a:t> FY 16  </a:t>
            </a:r>
          </a:p>
          <a:p>
            <a:pPr>
              <a:buNone/>
            </a:pPr>
            <a:r>
              <a:rPr lang="en-US" sz="1200" dirty="0" smtClean="0"/>
              <a:t>   </a:t>
            </a:r>
          </a:p>
          <a:p>
            <a:r>
              <a:rPr lang="en-US" sz="1200" b="1" dirty="0" smtClean="0"/>
              <a:t>   PROJECT NUMBER:</a:t>
            </a:r>
            <a:r>
              <a:rPr lang="en-US" sz="1200" dirty="0" smtClean="0"/>
              <a:t>	068163</a:t>
            </a:r>
          </a:p>
          <a:p>
            <a:pPr>
              <a:buNone/>
            </a:pPr>
            <a:endParaRPr lang="en-US" sz="1200" dirty="0" smtClean="0"/>
          </a:p>
          <a:p>
            <a:r>
              <a:rPr lang="en-US" sz="1200" dirty="0" smtClean="0"/>
              <a:t>   </a:t>
            </a:r>
            <a:r>
              <a:rPr lang="en-US" sz="1200" b="1" dirty="0" smtClean="0"/>
              <a:t>PROGRAMMED AMOUNT: </a:t>
            </a:r>
            <a:r>
              <a:rPr lang="en-US" sz="1200" dirty="0" smtClean="0"/>
              <a:t> $52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Renovate the interior of three existing permanent buildings. Buildings will be reconfigured to obtain maximum efficiency of space, enable flow and passage throughout, modernize utility systems to serve the current use and improve the health and safety environment for personnel and equipment. Construct sensitive compartmented information facility (SCIF) space in 50,000 square feet of the existing space. Work includes major revitalization of the heating, ventilation and air conditioning (HVAC) systems, hazardous material (HAZMAT) abatement, installation of fire protection, and upgrades to building information, electrical and plumbing systems. Heating will be provided by gas-fueled self-contained units. Air conditioning (400 tons) will use mechanical ventilation (18,900 CFM). Repair roofs and exterior surfaces of the buildings to restore the brickwork and windows. Access for the handicapped will be provided. Supporting facilities include information systems and antiterrorism force protection barriers to protect against vehicular intrusion. Work will be done in phases so as to impact only one of the three buildings at one time. The scope of the project includes relocation of property in the space as such space goes under renovation. Return of property to the renovated space is included. Provide comprehensive building and furnishings related interior design services.</a:t>
            </a:r>
            <a:endParaRPr lang="en-US" sz="1200" b="1" dirty="0" smtClean="0"/>
          </a:p>
          <a:p>
            <a:pPr>
              <a:buNone/>
            </a:pPr>
            <a:r>
              <a:rPr lang="en-US" sz="1200" b="1" dirty="0" smtClean="0"/>
              <a:t>   </a:t>
            </a:r>
          </a:p>
          <a:p>
            <a:r>
              <a:rPr lang="en-US" sz="1200" b="1" dirty="0" smtClean="0"/>
              <a:t>    PROJECT DELIVERY METHOD: </a:t>
            </a:r>
            <a:r>
              <a:rPr lang="en-US" sz="1200" dirty="0" smtClean="0"/>
              <a:t>  TBD </a:t>
            </a:r>
          </a:p>
          <a:p>
            <a:endParaRPr lang="en-US" sz="1200"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Brigade HQTR’s (INSCOM), Ft Meade</a:t>
            </a:r>
            <a:endParaRPr lang="en-US" sz="3200" b="1" dirty="0"/>
          </a:p>
        </p:txBody>
      </p:sp>
      <p:sp>
        <p:nvSpPr>
          <p:cNvPr id="3" name="Content Placeholder 2"/>
          <p:cNvSpPr>
            <a:spLocks noGrp="1"/>
          </p:cNvSpPr>
          <p:nvPr>
            <p:ph idx="1"/>
          </p:nvPr>
        </p:nvSpPr>
        <p:spPr>
          <a:xfrm>
            <a:off x="398206" y="1600200"/>
            <a:ext cx="8288594" cy="4579374"/>
          </a:xfrm>
        </p:spPr>
        <p:txBody>
          <a:bodyPr/>
          <a:lstStyle/>
          <a:p>
            <a:r>
              <a:rPr lang="en-US" sz="1200" b="1" dirty="0" smtClean="0"/>
              <a:t>   PROGRAM YEAR:     </a:t>
            </a:r>
            <a:r>
              <a:rPr lang="en-US" sz="1200" dirty="0" smtClean="0"/>
              <a:t> FY 16 </a:t>
            </a:r>
          </a:p>
          <a:p>
            <a:pPr>
              <a:buNone/>
            </a:pPr>
            <a:r>
              <a:rPr lang="en-US" sz="1200" dirty="0" smtClean="0"/>
              <a:t>   </a:t>
            </a:r>
          </a:p>
          <a:p>
            <a:r>
              <a:rPr lang="en-US" sz="1200" b="1" dirty="0" smtClean="0"/>
              <a:t>   PROJECT NUMBER:</a:t>
            </a:r>
            <a:r>
              <a:rPr lang="en-US" sz="1200" dirty="0" smtClean="0"/>
              <a:t>	075754</a:t>
            </a:r>
          </a:p>
          <a:p>
            <a:pPr>
              <a:buNone/>
            </a:pPr>
            <a:endParaRPr lang="en-US" sz="1200" dirty="0" smtClean="0"/>
          </a:p>
          <a:p>
            <a:r>
              <a:rPr lang="en-US" sz="1200" dirty="0" smtClean="0"/>
              <a:t>   </a:t>
            </a:r>
            <a:r>
              <a:rPr lang="en-US" sz="1200" b="1" dirty="0" smtClean="0"/>
              <a:t>PROGRAMMED AMOUNT: </a:t>
            </a:r>
            <a:r>
              <a:rPr lang="en-US" sz="1200" dirty="0" smtClean="0"/>
              <a:t> $85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standard design Brigade Headquarters. Primary facilities include administrative/operations areas with a Sensitive Compartmented Information Facility (SCIF) with multiple Special Access Programs (SAPs), Operations Center (OC), and Network Center. Construction includes redundant mechanical and electrical systems with installation of backup power, secure organizational vehicle parking, and loading/service areas, building information systems, fire protection and alarm systems, Intrusion Detection System (IDS) installation, and Energy Monitoring Control Systems (EMCS) connection. Sustainable Design and Development (SDD) and Energy Policy Act of 2005 (EPAct05) features will be provided. Supporting facilities include site development, utilities and connections, lighting, paving, parking, walks, curbs and gutters, storm drainage, information systems, landscaping and signage. Heating and air conditioning will be provided by self contained system. Uninterruptible Power Supply (UPS) will be funded with other appropriations. Measures in accordance with the Department of Defense (DoD) Minimum Antiterrorism for Buildings standards will be provided. Comprehensive building and furnishings related interior design services are required. Access for individuals with disabilities will be provided. (Air Conditioning: Estimated 1750 tons)</a:t>
            </a:r>
            <a:endParaRPr lang="en-US" sz="1200" b="1" dirty="0" smtClean="0"/>
          </a:p>
          <a:p>
            <a:pPr>
              <a:buNone/>
            </a:pPr>
            <a:r>
              <a:rPr lang="en-US" sz="1200" b="1" dirty="0" smtClean="0"/>
              <a:t>   </a:t>
            </a:r>
          </a:p>
          <a:p>
            <a:r>
              <a:rPr lang="en-US" sz="1200" b="1" dirty="0" smtClean="0"/>
              <a:t>    PROJECT DELIVERY METHOD: </a:t>
            </a:r>
            <a:r>
              <a:rPr lang="en-US" sz="1200" dirty="0" smtClean="0"/>
              <a:t>  TBD</a:t>
            </a:r>
          </a:p>
          <a:p>
            <a:endParaRPr lang="en-US" sz="1200" dirty="0"/>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Army Operations Activity Facility (INSCOM), Ft Meade</a:t>
            </a:r>
            <a:endParaRPr lang="en-US" sz="3600" b="1" dirty="0"/>
          </a:p>
        </p:txBody>
      </p:sp>
      <p:sp>
        <p:nvSpPr>
          <p:cNvPr id="3" name="Content Placeholder 2"/>
          <p:cNvSpPr>
            <a:spLocks noGrp="1"/>
          </p:cNvSpPr>
          <p:nvPr>
            <p:ph idx="1"/>
          </p:nvPr>
        </p:nvSpPr>
        <p:spPr/>
        <p:txBody>
          <a:bodyPr/>
          <a:lstStyle/>
          <a:p>
            <a:r>
              <a:rPr lang="en-US" sz="1200" b="1" dirty="0" smtClean="0"/>
              <a:t>   PROGRAM YEAR:      </a:t>
            </a:r>
            <a:r>
              <a:rPr lang="en-US" sz="1200" dirty="0" smtClean="0"/>
              <a:t>FY 16  </a:t>
            </a:r>
          </a:p>
          <a:p>
            <a:pPr>
              <a:buNone/>
            </a:pPr>
            <a:r>
              <a:rPr lang="en-US" sz="1200" dirty="0" smtClean="0"/>
              <a:t>  </a:t>
            </a:r>
          </a:p>
          <a:p>
            <a:r>
              <a:rPr lang="en-US" sz="1200" dirty="0" smtClean="0"/>
              <a:t>   </a:t>
            </a:r>
            <a:r>
              <a:rPr lang="en-US" sz="1200" b="1" dirty="0" smtClean="0"/>
              <a:t>PROJECT NUMBER:</a:t>
            </a:r>
            <a:r>
              <a:rPr lang="en-US" sz="1200" dirty="0" smtClean="0"/>
              <a:t>	075755</a:t>
            </a:r>
          </a:p>
          <a:p>
            <a:pPr>
              <a:buNone/>
            </a:pPr>
            <a:endParaRPr lang="en-US" sz="1200" dirty="0" smtClean="0"/>
          </a:p>
          <a:p>
            <a:r>
              <a:rPr lang="en-US" sz="1200" dirty="0" smtClean="0"/>
              <a:t>   </a:t>
            </a:r>
            <a:r>
              <a:rPr lang="en-US" sz="1200" b="1" dirty="0" smtClean="0"/>
              <a:t>PROGRAMMED AMOUNT: </a:t>
            </a:r>
            <a:r>
              <a:rPr lang="en-US" sz="1200" dirty="0" smtClean="0"/>
              <a:t> $22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This project will construct an administrative and Sensitive Compartmented Information Facility (SCIF) for Army Operations Activity (AOA). The primary facilities include administrative space, SCIF space, multi-use classrooms, secure conference/VTC rooms, storage rooms, and small break areas. Construction includes building information systems, fire protection and alarm systems, Intrusion Detection System (IDS) installation, and Energy Monitoring Control Systems (EMCS) connection. Supporting facilities include site development, utilities and connections, lighting, paving, parking, walks, curbs and gutters, storm drainage, information systems, landscaping and signage. Heating and air conditioning will be provided by a self contained system. The SCIF will need to comply with ICS 705.1. Measures in accordance with the Department of Defense (DoD) Minimum Antiterrorism for Buildings standards will be provided. Comprehensive building and furnishings related interior design services are required. Access for individuals with disabilities will be provided. Sustainable Design and Development (SDD) an Energy Policy Act of 2005 (EPAct05) features will be provided.</a:t>
            </a:r>
            <a:endParaRPr lang="en-US" sz="1200" b="1" dirty="0" smtClean="0"/>
          </a:p>
          <a:p>
            <a:pPr>
              <a:buNone/>
            </a:pPr>
            <a:r>
              <a:rPr lang="en-US" sz="1200" b="1" dirty="0" smtClean="0"/>
              <a:t>   </a:t>
            </a:r>
          </a:p>
          <a:p>
            <a:r>
              <a:rPr lang="en-US" sz="1200" b="1" dirty="0" smtClean="0"/>
              <a:t>    PROJECT DELIVERY  METHOD:  </a:t>
            </a:r>
            <a:r>
              <a:rPr lang="en-US" sz="1200" dirty="0" smtClean="0"/>
              <a:t>TBD</a:t>
            </a:r>
          </a:p>
          <a:p>
            <a:endParaRPr lang="en-US" sz="12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4000" dirty="0" smtClean="0"/>
              <a:t>PROGRAM SUMMARY*</a:t>
            </a:r>
          </a:p>
        </p:txBody>
      </p:sp>
      <p:sp>
        <p:nvSpPr>
          <p:cNvPr id="24611" name="TextBox 3"/>
          <p:cNvSpPr txBox="1">
            <a:spLocks noChangeArrowheads="1"/>
          </p:cNvSpPr>
          <p:nvPr/>
        </p:nvSpPr>
        <p:spPr bwMode="auto">
          <a:xfrm>
            <a:off x="1347107" y="6432550"/>
            <a:ext cx="2404156" cy="246063"/>
          </a:xfrm>
          <a:prstGeom prst="rect">
            <a:avLst/>
          </a:prstGeom>
          <a:noFill/>
          <a:ln w="9525">
            <a:noFill/>
            <a:miter lim="800000"/>
            <a:headEnd/>
            <a:tailEnd/>
          </a:ln>
        </p:spPr>
        <p:txBody>
          <a:bodyPr wrap="square">
            <a:spAutoFit/>
          </a:bodyPr>
          <a:lstStyle/>
          <a:p>
            <a:r>
              <a:rPr lang="en-US" sz="1000" dirty="0"/>
              <a:t>Data Date </a:t>
            </a:r>
            <a:r>
              <a:rPr lang="en-US" sz="1000" dirty="0" smtClean="0"/>
              <a:t>25 Oct 13</a:t>
            </a:r>
            <a:endParaRPr lang="en-US" sz="1000" dirty="0"/>
          </a:p>
        </p:txBody>
      </p:sp>
      <p:sp>
        <p:nvSpPr>
          <p:cNvPr id="8" name="TextBox 7"/>
          <p:cNvSpPr txBox="1"/>
          <p:nvPr/>
        </p:nvSpPr>
        <p:spPr>
          <a:xfrm>
            <a:off x="522514" y="5796643"/>
            <a:ext cx="4313805" cy="246221"/>
          </a:xfrm>
          <a:prstGeom prst="rect">
            <a:avLst/>
          </a:prstGeom>
          <a:noFill/>
        </p:spPr>
        <p:txBody>
          <a:bodyPr wrap="square" rtlCol="0">
            <a:spAutoFit/>
          </a:bodyPr>
          <a:lstStyle/>
          <a:p>
            <a:r>
              <a:rPr lang="en-US" sz="1000" dirty="0" smtClean="0"/>
              <a:t>*Excludes NSA New Campus East &amp; Incrementally funded projects</a:t>
            </a:r>
            <a:endParaRPr lang="en-US" sz="1000" dirty="0"/>
          </a:p>
        </p:txBody>
      </p:sp>
      <p:graphicFrame>
        <p:nvGraphicFramePr>
          <p:cNvPr id="6150" name="Object 6"/>
          <p:cNvGraphicFramePr>
            <a:graphicFrameLocks noChangeAspect="1"/>
          </p:cNvGraphicFramePr>
          <p:nvPr/>
        </p:nvGraphicFramePr>
        <p:xfrm>
          <a:off x="407195" y="1278730"/>
          <a:ext cx="8101012" cy="4214813"/>
        </p:xfrm>
        <a:graphic>
          <a:graphicData uri="http://schemas.openxmlformats.org/presentationml/2006/ole">
            <p:oleObj spid="_x0000_s6150" name="Worksheet" r:id="rId3" imgW="6429434" imgH="3410085" progId="Excel.Sheet.8">
              <p:link updateAutomatic="1"/>
            </p:oleObj>
          </a:graphicData>
        </a:graphic>
      </p:graphicFrame>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371600"/>
          </a:xfrm>
        </p:spPr>
        <p:txBody>
          <a:bodyPr/>
          <a:lstStyle/>
          <a:p>
            <a:r>
              <a:rPr lang="en-US" sz="3200" b="1" dirty="0" smtClean="0"/>
              <a:t>Advance Individual Training (AIT) Barracks PH 1 (IMCOM), </a:t>
            </a:r>
            <a:br>
              <a:rPr lang="en-US" sz="3200" b="1" dirty="0" smtClean="0"/>
            </a:br>
            <a:r>
              <a:rPr lang="en-US" sz="3200" b="1" dirty="0" smtClean="0"/>
              <a:t>Ft Meade</a:t>
            </a:r>
            <a:endParaRPr lang="en-US" sz="3200" b="1" dirty="0"/>
          </a:p>
        </p:txBody>
      </p:sp>
      <p:sp>
        <p:nvSpPr>
          <p:cNvPr id="3" name="Content Placeholder 2"/>
          <p:cNvSpPr>
            <a:spLocks noGrp="1"/>
          </p:cNvSpPr>
          <p:nvPr>
            <p:ph idx="1"/>
          </p:nvPr>
        </p:nvSpPr>
        <p:spPr>
          <a:xfrm>
            <a:off x="381000" y="1828800"/>
            <a:ext cx="8229600" cy="3886200"/>
          </a:xfrm>
        </p:spPr>
        <p:txBody>
          <a:bodyPr/>
          <a:lstStyle/>
          <a:p>
            <a:r>
              <a:rPr lang="en-US" sz="1200" b="1" dirty="0" smtClean="0"/>
              <a:t>   PROGRAM YEAR:     </a:t>
            </a:r>
            <a:r>
              <a:rPr lang="en-US" sz="1200" dirty="0" smtClean="0"/>
              <a:t>FY 16  </a:t>
            </a:r>
          </a:p>
          <a:p>
            <a:pPr>
              <a:buNone/>
            </a:pPr>
            <a:r>
              <a:rPr lang="en-US" sz="1200" dirty="0" smtClean="0"/>
              <a:t>  </a:t>
            </a:r>
          </a:p>
          <a:p>
            <a:r>
              <a:rPr lang="en-US" sz="1200" dirty="0" smtClean="0"/>
              <a:t>   </a:t>
            </a:r>
            <a:r>
              <a:rPr lang="en-US" sz="1200" b="1" dirty="0" smtClean="0"/>
              <a:t>PROJECT NUMBER:</a:t>
            </a:r>
            <a:r>
              <a:rPr lang="en-US" sz="1200" dirty="0" smtClean="0"/>
              <a:t>	052287</a:t>
            </a:r>
          </a:p>
          <a:p>
            <a:pPr>
              <a:buNone/>
            </a:pPr>
            <a:endParaRPr lang="en-US" sz="1200" dirty="0" smtClean="0"/>
          </a:p>
          <a:p>
            <a:r>
              <a:rPr lang="en-US" sz="1200" dirty="0" smtClean="0"/>
              <a:t>   </a:t>
            </a:r>
            <a:r>
              <a:rPr lang="en-US" sz="1200" b="1" dirty="0" smtClean="0"/>
              <a:t>PROGRAMMED AMOUNT: </a:t>
            </a:r>
            <a:r>
              <a:rPr lang="en-US" sz="1200" dirty="0" smtClean="0"/>
              <a:t> $39.138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This project is Phase 1 of a 2 phase project. Phase 2 is PN 52288 which is not yet programmed. Construct a standard design Advanced Individual Training Complex. Primary facility includes barracks/company operations, lawn equipment building, information systems, and video surveillance system installation. Install an Intrusion Detection System and connect to an Energy Monitoring and Control System. Renovate 20,000 SF feet of existing space. Supporting facilities include site improvements; utilities; paving, walks, curbs and gutters; and information systems. Comprehensive building and furnishings related interior design services are required. Demolish 1 Building (93,000 Total SF). Air conditioning (450 tons).</a:t>
            </a:r>
            <a:endParaRPr lang="en-US" sz="1200" b="1" dirty="0" smtClean="0"/>
          </a:p>
          <a:p>
            <a:pPr>
              <a:buNone/>
            </a:pPr>
            <a:r>
              <a:rPr lang="en-US" sz="1200" b="1" dirty="0" smtClean="0"/>
              <a:t>   </a:t>
            </a:r>
          </a:p>
          <a:p>
            <a:r>
              <a:rPr lang="en-US" sz="1200" b="1" dirty="0" smtClean="0"/>
              <a:t>    PROJECT DELIVERY METHOD: </a:t>
            </a:r>
            <a:r>
              <a:rPr lang="en-US" sz="1200" dirty="0" smtClean="0"/>
              <a:t>  TBD </a:t>
            </a:r>
          </a:p>
          <a:p>
            <a:endParaRPr lang="en-US" sz="1200" dirty="0"/>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52" y="186147"/>
            <a:ext cx="8229600" cy="1143000"/>
          </a:xfrm>
        </p:spPr>
        <p:txBody>
          <a:bodyPr/>
          <a:lstStyle/>
          <a:p>
            <a:r>
              <a:rPr lang="en-US" sz="3200" b="1" dirty="0" smtClean="0"/>
              <a:t>Advanced Individual Training (AIT) Barracks PH 2 (IMCOM), Ft Meade</a:t>
            </a:r>
            <a:endParaRPr lang="en-US" sz="3200" b="1" dirty="0"/>
          </a:p>
        </p:txBody>
      </p:sp>
      <p:sp>
        <p:nvSpPr>
          <p:cNvPr id="3" name="Content Placeholder 2"/>
          <p:cNvSpPr>
            <a:spLocks noGrp="1"/>
          </p:cNvSpPr>
          <p:nvPr>
            <p:ph idx="1"/>
          </p:nvPr>
        </p:nvSpPr>
        <p:spPr>
          <a:xfrm>
            <a:off x="412954" y="1364225"/>
            <a:ext cx="8244349" cy="5007078"/>
          </a:xfrm>
        </p:spPr>
        <p:txBody>
          <a:bodyPr/>
          <a:lstStyle/>
          <a:p>
            <a:r>
              <a:rPr lang="en-US" sz="1200" b="1" dirty="0" smtClean="0"/>
              <a:t>   PROGRAM YEAR:     </a:t>
            </a:r>
            <a:r>
              <a:rPr lang="en-US" sz="1200" dirty="0" smtClean="0"/>
              <a:t> FY 16 </a:t>
            </a:r>
          </a:p>
          <a:p>
            <a:pPr>
              <a:buNone/>
            </a:pPr>
            <a:r>
              <a:rPr lang="en-US" sz="1200" dirty="0" smtClean="0"/>
              <a:t>  </a:t>
            </a:r>
          </a:p>
          <a:p>
            <a:r>
              <a:rPr lang="en-US" sz="1200" dirty="0" smtClean="0"/>
              <a:t>   </a:t>
            </a:r>
            <a:r>
              <a:rPr lang="en-US" sz="1200" b="1" dirty="0" smtClean="0"/>
              <a:t>PROJECT NUMBER:</a:t>
            </a:r>
            <a:r>
              <a:rPr lang="en-US" sz="1200" dirty="0" smtClean="0"/>
              <a:t>      052288</a:t>
            </a:r>
          </a:p>
          <a:p>
            <a:pPr>
              <a:buNone/>
            </a:pPr>
            <a:endParaRPr lang="en-US" sz="1200" dirty="0" smtClean="0"/>
          </a:p>
          <a:p>
            <a:r>
              <a:rPr lang="en-US" sz="1200" dirty="0" smtClean="0"/>
              <a:t>   </a:t>
            </a:r>
            <a:r>
              <a:rPr lang="en-US" sz="1200" b="1" dirty="0" smtClean="0"/>
              <a:t>PROGRAMMED AMOUNT: </a:t>
            </a:r>
            <a:r>
              <a:rPr lang="en-US" sz="1200" dirty="0" smtClean="0"/>
              <a:t> $29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standard design Advanced Individual Training (AIT) Complex, to include barracks/company operations(B/COF), lawn equipment building(LEB), existing dining(DFAC), existing company storage, existing organizational vehicle parking, information systems, fire protection and alarm systems, video surveillance system installation, Intrusion Detection System (IDS) installation, and Energy Monitoring Control Systems (EMCS) connection. This site is near a running track, physical training pits, vehicular and service access drives and parking areas. These facilities, with outdoor training areas, and any additional support facilities, are arranged on the site as a unit to allow the students to live, eat, train and work together. A typical AIT complex provides a training campus for 1200 soldiers. This training complex consists of 4 B/COFs, 1 DFAC (1300PN), 1 LEB. Sustainable Design and Development (SDD) and Energy Policy Act of 2005 (EPAct05) features will be provided. Supporting facilities include site development, utilities and connections, lighting, paving, parking, walks, curbs and gutters, storm drainage, information systems, landscaping and signage. Heating and air conditioning will be provided by (self contained system/connection to the existing energy plant/etc.). Measures in accordance with the Department of Defense (DoD) Minimum Antiterrorism for Buildings standards will be provided. Comprehensive building and furnishings related interior design services are required. Access for individuals with disabilities will be provided. Demolish buildings (93,000 SF) with asbestos and lead paint removal. Air conditioning: 450 tons. Demolish 1 building (93,000 Total SF).</a:t>
            </a:r>
            <a:endParaRPr lang="en-US" sz="1200" b="1" dirty="0" smtClean="0"/>
          </a:p>
          <a:p>
            <a:pPr>
              <a:buNone/>
            </a:pPr>
            <a:r>
              <a:rPr lang="en-US" sz="1200" b="1" dirty="0" smtClean="0"/>
              <a:t>   </a:t>
            </a:r>
          </a:p>
          <a:p>
            <a:r>
              <a:rPr lang="en-US" sz="1200" b="1" dirty="0" smtClean="0"/>
              <a:t>    PROJECT DELIVERY METHOD:</a:t>
            </a:r>
            <a:r>
              <a:rPr lang="en-US" sz="1200" dirty="0" smtClean="0"/>
              <a:t>  TBD</a:t>
            </a:r>
          </a:p>
          <a:p>
            <a:endParaRPr lang="en-US" sz="1400" dirty="0"/>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Warrior in Transition Unit Complex, </a:t>
            </a:r>
            <a:br>
              <a:rPr lang="en-US" sz="3200" b="1" dirty="0" smtClean="0"/>
            </a:br>
            <a:r>
              <a:rPr lang="en-US" sz="3200" b="1" dirty="0" smtClean="0"/>
              <a:t>Ft Meade</a:t>
            </a:r>
            <a:endParaRPr lang="en-US" sz="3200" b="1" dirty="0"/>
          </a:p>
        </p:txBody>
      </p:sp>
      <p:sp>
        <p:nvSpPr>
          <p:cNvPr id="3" name="Content Placeholder 2"/>
          <p:cNvSpPr>
            <a:spLocks noGrp="1"/>
          </p:cNvSpPr>
          <p:nvPr>
            <p:ph idx="1"/>
          </p:nvPr>
        </p:nvSpPr>
        <p:spPr>
          <a:xfrm>
            <a:off x="304800" y="1600200"/>
            <a:ext cx="8382000" cy="4572000"/>
          </a:xfrm>
        </p:spPr>
        <p:txBody>
          <a:bodyPr/>
          <a:lstStyle/>
          <a:p>
            <a:r>
              <a:rPr lang="en-US" sz="1200" b="1" dirty="0" smtClean="0"/>
              <a:t> PROGRAM YEAR</a:t>
            </a:r>
            <a:r>
              <a:rPr lang="en-US" sz="1200" dirty="0" smtClean="0"/>
              <a:t>: Long Range</a:t>
            </a:r>
          </a:p>
          <a:p>
            <a:pPr>
              <a:buNone/>
            </a:pPr>
            <a:r>
              <a:rPr lang="en-US" sz="1200" dirty="0" smtClean="0"/>
              <a:t>  </a:t>
            </a:r>
          </a:p>
          <a:p>
            <a:r>
              <a:rPr lang="en-US" sz="1200" dirty="0" smtClean="0"/>
              <a:t>   </a:t>
            </a:r>
            <a:r>
              <a:rPr lang="en-US" sz="1200" b="1" dirty="0" smtClean="0"/>
              <a:t>PROJECT NUMBER:</a:t>
            </a:r>
            <a:r>
              <a:rPr lang="en-US" sz="1200" dirty="0" smtClean="0"/>
              <a:t> 070265</a:t>
            </a:r>
          </a:p>
          <a:p>
            <a:pPr>
              <a:buNone/>
            </a:pPr>
            <a:endParaRPr lang="en-US" sz="1200" dirty="0" smtClean="0"/>
          </a:p>
          <a:p>
            <a:r>
              <a:rPr lang="en-US" sz="1200" dirty="0" smtClean="0"/>
              <a:t>   </a:t>
            </a:r>
            <a:r>
              <a:rPr lang="en-US" sz="1200" b="1" dirty="0" smtClean="0"/>
              <a:t>PROGRAMMED AMOUNT: </a:t>
            </a:r>
            <a:r>
              <a:rPr lang="en-US" sz="1200" dirty="0" smtClean="0"/>
              <a:t> $42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standard design Warrior in Transition (WT)Complex. Primary facilities include a WT Barracks, WT Unit Administrative and Operations Facility and a Soldier and Family Assistance Center (SFAC). Project includes connections to Energy Management Control System (EMCS), installation of Intrusion Detection System (IDS), building information systems, and Fire/Smoke Detection/Enunciation/Suppression Systems and connections to the installation central systems. Provide Anti-terrorism/Force Protection Measures. Sustainable Design and Development (SDD) and energy policy act of 2005 features will be included. Supporting facilities include site work, all necessary utilities, </a:t>
            </a:r>
            <a:r>
              <a:rPr lang="en-US" sz="1200" dirty="0" smtClean="0"/>
              <a:t>l</a:t>
            </a:r>
            <a:r>
              <a:rPr lang="en-US" sz="1200" dirty="0" smtClean="0">
                <a:solidFill>
                  <a:schemeClr val="tx1"/>
                </a:solidFill>
                <a:latin typeface="+mn-lt"/>
                <a:ea typeface="+mn-ea"/>
                <a:cs typeface="+mn-cs"/>
              </a:rPr>
              <a:t>ighting, information systems, parking, sidewalks, roads, curbs and gutters, storm drainage, site accessories, landscaping, and other site improvements. Force protection measures include building access control, surveillance and mass notification systems, minimum standoff distances, bollards, area lighting and barrier landscaping. Access for individuals with disabilities will be provided. Comprehensive building and furnishings related interior design services are required. Air Conditioning (Estimated 180 Tons).</a:t>
            </a:r>
            <a:endParaRPr lang="en-US" sz="1200" b="1" dirty="0" smtClean="0"/>
          </a:p>
          <a:p>
            <a:pPr>
              <a:buNone/>
            </a:pPr>
            <a:r>
              <a:rPr lang="en-US" sz="1200" b="1" dirty="0" smtClean="0"/>
              <a:t>   </a:t>
            </a:r>
          </a:p>
          <a:p>
            <a:r>
              <a:rPr lang="en-US" sz="1200" b="1" dirty="0" smtClean="0"/>
              <a:t>    PROJECT DELIVERY METHOD: </a:t>
            </a:r>
            <a:r>
              <a:rPr lang="en-US" sz="1200" dirty="0" smtClean="0"/>
              <a:t>Design Build </a:t>
            </a:r>
          </a:p>
          <a:p>
            <a:endParaRPr lang="en-US" sz="1200" dirty="0"/>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772400" cy="838200"/>
          </a:xfrm>
        </p:spPr>
        <p:txBody>
          <a:bodyPr/>
          <a:lstStyle/>
          <a:p>
            <a:r>
              <a:rPr lang="en-US" sz="2000" b="1" dirty="0" smtClean="0"/>
              <a:t>Construct Taxiway to North of Aerospace Control Alert Facility Bldg 2489</a:t>
            </a:r>
            <a:br>
              <a:rPr lang="en-US" sz="2000" b="1" dirty="0" smtClean="0"/>
            </a:br>
            <a:r>
              <a:rPr lang="en-US" sz="2000" b="1" dirty="0" smtClean="0"/>
              <a:t>Joint Base Andrews-Naval Air Facility, MD</a:t>
            </a:r>
          </a:p>
        </p:txBody>
      </p:sp>
      <p:sp>
        <p:nvSpPr>
          <p:cNvPr id="3" name="Content Placeholder 2"/>
          <p:cNvSpPr>
            <a:spLocks noGrp="1"/>
          </p:cNvSpPr>
          <p:nvPr>
            <p:ph idx="1"/>
          </p:nvPr>
        </p:nvSpPr>
        <p:spPr>
          <a:xfrm>
            <a:off x="685800" y="2057400"/>
            <a:ext cx="8077200" cy="3581400"/>
          </a:xfrm>
        </p:spPr>
        <p:txBody>
          <a:bodyPr/>
          <a:lstStyle/>
          <a:p>
            <a:r>
              <a:rPr lang="en-US" sz="1200" b="1" dirty="0" smtClean="0"/>
              <a:t> PROGRAM YEAR:     </a:t>
            </a:r>
            <a:r>
              <a:rPr lang="en-US" sz="1200" dirty="0" smtClean="0"/>
              <a:t> FY 13 </a:t>
            </a:r>
          </a:p>
          <a:p>
            <a:pPr>
              <a:buNone/>
            </a:pPr>
            <a:r>
              <a:rPr lang="en-US" sz="1200" b="1" dirty="0" smtClean="0"/>
              <a:t>   </a:t>
            </a:r>
          </a:p>
          <a:p>
            <a:r>
              <a:rPr lang="en-US" sz="1200" b="1" dirty="0" smtClean="0"/>
              <a:t> PROJECT NUMBER:</a:t>
            </a:r>
            <a:r>
              <a:rPr lang="en-US" sz="1200" dirty="0" smtClean="0"/>
              <a:t> 1377/AJXF106000</a:t>
            </a:r>
          </a:p>
          <a:p>
            <a:pPr>
              <a:buNone/>
            </a:pPr>
            <a:endParaRPr lang="en-US" sz="1200" dirty="0" smtClean="0"/>
          </a:p>
          <a:p>
            <a:r>
              <a:rPr lang="en-US" sz="1200" b="1" dirty="0" smtClean="0"/>
              <a:t> POGRAMMED AMOUNT: </a:t>
            </a:r>
            <a:r>
              <a:rPr lang="en-US" sz="1200" dirty="0" smtClean="0"/>
              <a:t> $ 1.85M</a:t>
            </a:r>
          </a:p>
          <a:p>
            <a:pPr>
              <a:buNone/>
            </a:pPr>
            <a:endParaRPr lang="en-US" sz="1200" dirty="0" smtClean="0"/>
          </a:p>
          <a:p>
            <a:r>
              <a:rPr lang="en-US" sz="1200" b="1" dirty="0" smtClean="0"/>
              <a:t> SCOPE/DESCRIPTION:   </a:t>
            </a:r>
            <a:r>
              <a:rPr lang="en-US" sz="1200" dirty="0" smtClean="0"/>
              <a:t>Description of Proposed Construction: Construct a reinforced concrete taxiway with asphalt shoulders to provide a second egress from the ACA facility, building 2489, to the runway. Work includes: site preparations, storm water   management plan &amp; permits, site drainage, seeding &amp; ground cover, foreign object debris (FOD) cleanup, taxiway edge lights, electrical conduits &amp; transformer/switchgear, taxiway paint striping, berm construction and other necessary support to make the project complete and usable	</a:t>
            </a:r>
          </a:p>
          <a:p>
            <a:endParaRPr lang="en-US" sz="1200" dirty="0" smtClean="0"/>
          </a:p>
          <a:p>
            <a:endParaRPr lang="en-US" sz="1200" dirty="0" smtClean="0"/>
          </a:p>
          <a:p>
            <a:r>
              <a:rPr lang="en-US" sz="1200" b="1" dirty="0" smtClean="0"/>
              <a:t> PROJECT DELIVERY METHOD</a:t>
            </a:r>
            <a:r>
              <a:rPr lang="en-US" sz="1200" dirty="0" smtClean="0"/>
              <a:t>: Design-Bid-build </a:t>
            </a:r>
          </a:p>
          <a:p>
            <a:pPr>
              <a:buNone/>
            </a:pPr>
            <a:endParaRPr lang="en-US" sz="1100" dirty="0" smtClean="0"/>
          </a:p>
          <a:p>
            <a:pPr>
              <a:buNone/>
            </a:pPr>
            <a:endParaRPr lang="en-US" sz="1100" dirty="0" smtClean="0"/>
          </a:p>
          <a:p>
            <a:endParaRPr lang="en-US" sz="1100" dirty="0" smtClean="0"/>
          </a:p>
          <a:p>
            <a:endParaRPr lang="en-US" sz="1200"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494" y="116681"/>
            <a:ext cx="7772400" cy="838200"/>
          </a:xfrm>
        </p:spPr>
        <p:txBody>
          <a:bodyPr/>
          <a:lstStyle/>
          <a:p>
            <a:r>
              <a:rPr lang="en-US" sz="2000" b="1" dirty="0" smtClean="0"/>
              <a:t>Battalion HQ w/Classrooms</a:t>
            </a:r>
            <a:br>
              <a:rPr lang="en-US" sz="2000" b="1" dirty="0" smtClean="0"/>
            </a:br>
            <a:r>
              <a:rPr lang="en-US" sz="2000" b="1" dirty="0" smtClean="0"/>
              <a:t>Joint Base Andrews-Naval Air Facility, MD</a:t>
            </a:r>
          </a:p>
        </p:txBody>
      </p:sp>
      <p:sp>
        <p:nvSpPr>
          <p:cNvPr id="3" name="Content Placeholder 2"/>
          <p:cNvSpPr>
            <a:spLocks noGrp="1"/>
          </p:cNvSpPr>
          <p:nvPr>
            <p:ph idx="1"/>
          </p:nvPr>
        </p:nvSpPr>
        <p:spPr>
          <a:xfrm>
            <a:off x="459016" y="1449696"/>
            <a:ext cx="8198643" cy="4507707"/>
          </a:xfrm>
        </p:spPr>
        <p:txBody>
          <a:bodyPr/>
          <a:lstStyle/>
          <a:p>
            <a:r>
              <a:rPr lang="en-US" sz="1200" b="1" dirty="0" smtClean="0"/>
              <a:t> PROGRAM YEAR:     </a:t>
            </a:r>
            <a:r>
              <a:rPr lang="en-US" sz="1200" dirty="0" smtClean="0"/>
              <a:t> FY 17</a:t>
            </a:r>
          </a:p>
          <a:p>
            <a:pPr>
              <a:buNone/>
            </a:pPr>
            <a:r>
              <a:rPr lang="en-US" sz="1200" b="1" dirty="0" smtClean="0"/>
              <a:t>   </a:t>
            </a:r>
          </a:p>
          <a:p>
            <a:r>
              <a:rPr lang="en-US" sz="1200" b="1" dirty="0" smtClean="0"/>
              <a:t> PROJECT NUMBER:</a:t>
            </a:r>
            <a:r>
              <a:rPr lang="en-US" sz="1200" dirty="0" smtClean="0"/>
              <a:t> 79979</a:t>
            </a:r>
          </a:p>
          <a:p>
            <a:pPr>
              <a:buNone/>
            </a:pPr>
            <a:endParaRPr lang="en-US" sz="1200" dirty="0" smtClean="0"/>
          </a:p>
          <a:p>
            <a:r>
              <a:rPr lang="en-US" sz="1200" b="1" dirty="0" smtClean="0"/>
              <a:t> POGRAMMED AMOUNT: </a:t>
            </a:r>
            <a:r>
              <a:rPr lang="en-US" sz="1200" dirty="0" smtClean="0"/>
              <a:t> $ 7.7M</a:t>
            </a:r>
          </a:p>
          <a:p>
            <a:pPr>
              <a:buNone/>
            </a:pPr>
            <a:endParaRPr lang="en-US" sz="1200" dirty="0" smtClean="0"/>
          </a:p>
          <a:p>
            <a:r>
              <a:rPr lang="en-US" sz="1200" b="1" dirty="0" smtClean="0"/>
              <a:t> SCOPE/DESCRIPTION: </a:t>
            </a:r>
            <a:r>
              <a:rPr lang="en-US" sz="1200" dirty="0" smtClean="0"/>
              <a:t>Construct a modified, standard-design, small-battalion headquaters facility with classrooms that also provide provisions for conference and training space, industrial kitchen and associated cold and dry storage mission special use. Project also includes connection to Energy Monitoring Control Systems (EMCS), intrusion detection systems, fire alarm and suppression, and building information systems. Supporting facilities include electric services, water  and gas distribution and wastewater collection lines, access roads, pavements and walkways, curbs and gutters, storm water management systems, site preparation and information systems. Antiterrorism/force protection measures include laminated glass windows in reinforced frames, reinforced exterior doors, security lighting, fencing, barriers, and visual screening. Access for individuals with disabilities will be provided. Sustainable Design and Development (SDD) and Energy Policy Act of 2005 (EPAct05) features will be included. Comprehensive interior design services are required. Parking will be</a:t>
            </a:r>
          </a:p>
          <a:p>
            <a:pPr>
              <a:buNone/>
            </a:pPr>
            <a:r>
              <a:rPr lang="en-US" sz="1200" dirty="0" smtClean="0"/>
              <a:t>         provided to accommodate the estimated 70 staff personnel. Heating and air-conditioning (estimated 50 tons) will be provided by self-contained units. Demolition of build 1778 is required (approximately 7,000 SF.</a:t>
            </a:r>
          </a:p>
          <a:p>
            <a:pPr>
              <a:buNone/>
            </a:pPr>
            <a:endParaRPr lang="en-US" sz="1200" dirty="0" smtClean="0"/>
          </a:p>
          <a:p>
            <a:r>
              <a:rPr lang="en-US" sz="1200" b="1" dirty="0" smtClean="0"/>
              <a:t>PROJECTDELIVERY METHOD</a:t>
            </a:r>
            <a:r>
              <a:rPr lang="en-US" sz="1200" dirty="0" smtClean="0"/>
              <a:t>: TBD</a:t>
            </a:r>
          </a:p>
          <a:p>
            <a:endParaRPr lang="en-US" sz="1100" dirty="0" smtClean="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Shipping &amp; Receiving Facility (Inland Port Staging Facility), Letterkenny Army Depot </a:t>
            </a:r>
            <a:endParaRPr lang="en-US" sz="3200" b="1" dirty="0"/>
          </a:p>
        </p:txBody>
      </p:sp>
      <p:sp>
        <p:nvSpPr>
          <p:cNvPr id="3" name="Content Placeholder 2"/>
          <p:cNvSpPr>
            <a:spLocks noGrp="1"/>
          </p:cNvSpPr>
          <p:nvPr>
            <p:ph idx="1"/>
          </p:nvPr>
        </p:nvSpPr>
        <p:spPr/>
        <p:txBody>
          <a:bodyPr/>
          <a:lstStyle/>
          <a:p>
            <a:r>
              <a:rPr lang="en-US" sz="1200" b="1" dirty="0" smtClean="0"/>
              <a:t>    PROGRAM YEAR:     </a:t>
            </a:r>
            <a:r>
              <a:rPr lang="en-US" sz="1200" dirty="0" smtClean="0"/>
              <a:t>Long Range</a:t>
            </a:r>
          </a:p>
          <a:p>
            <a:pPr>
              <a:buNone/>
            </a:pPr>
            <a:endParaRPr lang="en-US" sz="1200" dirty="0" smtClean="0"/>
          </a:p>
          <a:p>
            <a:r>
              <a:rPr lang="en-US" sz="1200" b="1" dirty="0" smtClean="0"/>
              <a:t>    PROJECT NUMBER:</a:t>
            </a:r>
            <a:r>
              <a:rPr lang="en-US" sz="1200" dirty="0" smtClean="0"/>
              <a:t>	059700</a:t>
            </a:r>
          </a:p>
          <a:p>
            <a:pPr>
              <a:buNone/>
            </a:pPr>
            <a:endParaRPr lang="en-US" sz="1200" dirty="0" smtClean="0"/>
          </a:p>
          <a:p>
            <a:r>
              <a:rPr lang="en-US" sz="1200" dirty="0" smtClean="0"/>
              <a:t>    </a:t>
            </a:r>
            <a:r>
              <a:rPr lang="en-US" sz="1200" b="1" dirty="0" smtClean="0"/>
              <a:t>PROGRAMMED AMOUNT: </a:t>
            </a:r>
            <a:r>
              <a:rPr lang="en-US" sz="1200" dirty="0" smtClean="0"/>
              <a:t> $6.6 M</a:t>
            </a:r>
          </a:p>
          <a:p>
            <a:pPr>
              <a:buNone/>
            </a:pPr>
            <a:endParaRPr lang="en-US" sz="1200" dirty="0" smtClean="0"/>
          </a:p>
          <a:p>
            <a:r>
              <a:rPr lang="en-US" sz="1200" dirty="0" smtClean="0"/>
              <a:t>    </a:t>
            </a:r>
            <a:r>
              <a:rPr lang="en-US" sz="1200" b="1" dirty="0" smtClean="0"/>
              <a:t>SCOPE/DESCRIPTION:  </a:t>
            </a:r>
            <a:r>
              <a:rPr lang="en-US" sz="1200" dirty="0" smtClean="0">
                <a:solidFill>
                  <a:schemeClr val="tx1"/>
                </a:solidFill>
                <a:latin typeface="+mn-lt"/>
                <a:ea typeface="+mn-ea"/>
                <a:cs typeface="+mn-cs"/>
              </a:rPr>
              <a:t>Construct a maintenance support facility consisting of processing bays, general purpose storage space, secure storage bays, truck load/unload docks, wash bay, overhead cranes, hazardous material storage, fire protection sprinklers and alarms, antiterrorism/force protection, administrative support space, rest rooms, and intrusion detection. Supporting facilities include site improvements, water, electric, sewer, storm drainage, curbs and gutters, sidewalks, roads and parking pavement, and information processing connections. Access for the handicap will be provided. Oil heating is required; air conditioning requirement is estimated at 12 tons. Air Conditioning (Estimated 12 Tons).</a:t>
            </a:r>
            <a:endParaRPr lang="en-US" sz="1200" b="1" dirty="0" smtClean="0"/>
          </a:p>
          <a:p>
            <a:pPr>
              <a:buNone/>
            </a:pPr>
            <a:r>
              <a:rPr lang="en-US" sz="1200" b="1" dirty="0" smtClean="0"/>
              <a:t>   </a:t>
            </a:r>
          </a:p>
          <a:p>
            <a:r>
              <a:rPr lang="en-US" sz="1200" b="1" dirty="0" smtClean="0"/>
              <a:t>   PROJECT DELIVERY METHOD: </a:t>
            </a:r>
            <a:r>
              <a:rPr lang="en-US" sz="1200" dirty="0" smtClean="0"/>
              <a:t>Design Bid-Build </a:t>
            </a:r>
          </a:p>
          <a:p>
            <a:endParaRPr lang="en-US" sz="1200" dirty="0"/>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Component Rebuild Facility, Depot, Letterkenny Army Depot, PA</a:t>
            </a:r>
            <a:endParaRPr lang="en-US" sz="3200" b="1" dirty="0"/>
          </a:p>
        </p:txBody>
      </p:sp>
      <p:sp>
        <p:nvSpPr>
          <p:cNvPr id="3" name="Content Placeholder 2"/>
          <p:cNvSpPr>
            <a:spLocks noGrp="1"/>
          </p:cNvSpPr>
          <p:nvPr>
            <p:ph idx="1"/>
          </p:nvPr>
        </p:nvSpPr>
        <p:spPr>
          <a:xfrm>
            <a:off x="339213" y="1600199"/>
            <a:ext cx="8347587" cy="4461387"/>
          </a:xfrm>
        </p:spPr>
        <p:txBody>
          <a:bodyPr/>
          <a:lstStyle/>
          <a:p>
            <a:r>
              <a:rPr lang="en-US" sz="1200" b="1" dirty="0" smtClean="0"/>
              <a:t>   PROGRAM YEAR:     </a:t>
            </a:r>
            <a:r>
              <a:rPr lang="en-US" sz="1200" dirty="0" smtClean="0"/>
              <a:t> FY 16 </a:t>
            </a:r>
          </a:p>
          <a:p>
            <a:pPr>
              <a:buNone/>
            </a:pPr>
            <a:r>
              <a:rPr lang="en-US" sz="1200" dirty="0" smtClean="0"/>
              <a:t>   </a:t>
            </a:r>
          </a:p>
          <a:p>
            <a:r>
              <a:rPr lang="en-US" sz="1200" b="1" dirty="0" smtClean="0"/>
              <a:t>   PROJECT NUMBER:</a:t>
            </a:r>
            <a:r>
              <a:rPr lang="en-US" sz="1200" dirty="0" smtClean="0"/>
              <a:t>	069649</a:t>
            </a:r>
          </a:p>
          <a:p>
            <a:pPr>
              <a:buNone/>
            </a:pPr>
            <a:endParaRPr lang="en-US" sz="1200" dirty="0" smtClean="0"/>
          </a:p>
          <a:p>
            <a:r>
              <a:rPr lang="en-US" sz="1200" dirty="0" smtClean="0"/>
              <a:t>   </a:t>
            </a:r>
            <a:r>
              <a:rPr lang="en-US" sz="1200" b="1" dirty="0" smtClean="0"/>
              <a:t>PROGRAMMED AMOUNT: </a:t>
            </a:r>
            <a:r>
              <a:rPr lang="en-US" sz="1200" dirty="0" smtClean="0"/>
              <a:t> $11.2 M</a:t>
            </a:r>
          </a:p>
          <a:p>
            <a:pPr>
              <a:buNone/>
            </a:pPr>
            <a:endParaRPr lang="en-US" sz="1200" dirty="0" smtClean="0"/>
          </a:p>
          <a:p>
            <a:r>
              <a:rPr lang="en-US" sz="1200" b="1" dirty="0" smtClean="0"/>
              <a:t>   SCOPE/DESCRIPTION:  </a:t>
            </a:r>
            <a:r>
              <a:rPr lang="en-US" sz="1200" dirty="0" smtClean="0"/>
              <a:t>Construct a high bay metal treatment and surface preparation facility addition with overhead cranes, a metal treatment area for dip tanks and spill containment, steam cleaning room, metal sandblasting room, paint and drying booths, office area, rest rooms, and emergency shower. Supporting facilities include ventilation and exhaust systems, air quality control, waste minimization and containment, compressed air, heating system, electrical power, lighting, water, sanitary and industrial drains, storm drains, fire protection and alarm system, and information systems.</a:t>
            </a:r>
            <a:endParaRPr lang="en-US" sz="1200" b="1" dirty="0" smtClean="0"/>
          </a:p>
          <a:p>
            <a:pPr>
              <a:buNone/>
            </a:pPr>
            <a:r>
              <a:rPr lang="en-US" sz="1200" b="1" dirty="0" smtClean="0"/>
              <a:t>   </a:t>
            </a:r>
          </a:p>
          <a:p>
            <a:r>
              <a:rPr lang="en-US" sz="1200" b="1" dirty="0" smtClean="0"/>
              <a:t>    PROJECT DELIVERY METHOD: </a:t>
            </a:r>
            <a:r>
              <a:rPr lang="en-US" sz="1200" dirty="0" smtClean="0"/>
              <a:t> Design-Bid-Build </a:t>
            </a:r>
          </a:p>
          <a:p>
            <a:endParaRPr lang="en-US" sz="1200"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368300" y="158750"/>
            <a:ext cx="8266113" cy="960438"/>
          </a:xfrm>
        </p:spPr>
        <p:txBody>
          <a:bodyPr/>
          <a:lstStyle/>
          <a:p>
            <a:pPr eaLnBrk="1" hangingPunct="1"/>
            <a:r>
              <a:rPr lang="en-US" sz="2000" b="1" dirty="0" smtClean="0"/>
              <a:t>Baltimore District  MILCON PROGRAM Opportunities </a:t>
            </a:r>
            <a:br>
              <a:rPr lang="en-US" sz="2000" b="1" dirty="0" smtClean="0"/>
            </a:br>
            <a:r>
              <a:rPr lang="en-US" sz="2000" b="1" dirty="0" smtClean="0"/>
              <a:t>01 Oct 13 thru 30 Apr 15*</a:t>
            </a:r>
            <a:endParaRPr lang="en-US" sz="2000" dirty="0" smtClean="0"/>
          </a:p>
        </p:txBody>
      </p:sp>
      <p:sp>
        <p:nvSpPr>
          <p:cNvPr id="5124" name="TextBox 12"/>
          <p:cNvSpPr txBox="1">
            <a:spLocks noChangeArrowheads="1"/>
          </p:cNvSpPr>
          <p:nvPr/>
        </p:nvSpPr>
        <p:spPr bwMode="auto">
          <a:xfrm>
            <a:off x="317500" y="5835650"/>
            <a:ext cx="4168775" cy="246221"/>
          </a:xfrm>
          <a:prstGeom prst="rect">
            <a:avLst/>
          </a:prstGeom>
          <a:noFill/>
          <a:ln w="9525">
            <a:noFill/>
            <a:miter lim="800000"/>
            <a:headEnd/>
            <a:tailEnd/>
          </a:ln>
        </p:spPr>
        <p:txBody>
          <a:bodyPr>
            <a:spAutoFit/>
          </a:bodyPr>
          <a:lstStyle/>
          <a:p>
            <a:r>
              <a:rPr lang="en-US" sz="1000" dirty="0" smtClean="0"/>
              <a:t>  *Excludes </a:t>
            </a:r>
            <a:r>
              <a:rPr lang="en-US" sz="1000" dirty="0"/>
              <a:t>NSA New Campus East &amp; Incrementally Funded Projects </a:t>
            </a:r>
          </a:p>
        </p:txBody>
      </p:sp>
      <p:sp>
        <p:nvSpPr>
          <p:cNvPr id="5125" name="TextBox 13"/>
          <p:cNvSpPr txBox="1">
            <a:spLocks noChangeArrowheads="1"/>
          </p:cNvSpPr>
          <p:nvPr/>
        </p:nvSpPr>
        <p:spPr bwMode="auto">
          <a:xfrm>
            <a:off x="1097757" y="6373813"/>
            <a:ext cx="2659062" cy="246063"/>
          </a:xfrm>
          <a:prstGeom prst="rect">
            <a:avLst/>
          </a:prstGeom>
          <a:noFill/>
          <a:ln w="9525">
            <a:noFill/>
            <a:miter lim="800000"/>
            <a:headEnd/>
            <a:tailEnd/>
          </a:ln>
        </p:spPr>
        <p:txBody>
          <a:bodyPr>
            <a:spAutoFit/>
          </a:bodyPr>
          <a:lstStyle/>
          <a:p>
            <a:r>
              <a:rPr lang="en-US" sz="1000" dirty="0"/>
              <a:t>Data Date </a:t>
            </a:r>
            <a:r>
              <a:rPr lang="en-US" sz="1000" dirty="0" smtClean="0"/>
              <a:t>23 Oct 13</a:t>
            </a:r>
            <a:endParaRPr lang="en-US" sz="1000" dirty="0"/>
          </a:p>
        </p:txBody>
      </p:sp>
      <p:sp>
        <p:nvSpPr>
          <p:cNvPr id="7" name="TextBox 6"/>
          <p:cNvSpPr txBox="1"/>
          <p:nvPr/>
        </p:nvSpPr>
        <p:spPr>
          <a:xfrm>
            <a:off x="421480" y="6065044"/>
            <a:ext cx="5736433" cy="246221"/>
          </a:xfrm>
          <a:prstGeom prst="rect">
            <a:avLst/>
          </a:prstGeom>
          <a:noFill/>
        </p:spPr>
        <p:txBody>
          <a:bodyPr wrap="square" rtlCol="0">
            <a:spAutoFit/>
          </a:bodyPr>
          <a:lstStyle/>
          <a:p>
            <a:r>
              <a:rPr lang="en-US" sz="1000" dirty="0" smtClean="0"/>
              <a:t>Projects listed are authorized for design; Program Year 13 &amp; Prior authorized for construction  </a:t>
            </a:r>
            <a:endParaRPr lang="en-US" sz="1000" dirty="0"/>
          </a:p>
        </p:txBody>
      </p:sp>
      <p:graphicFrame>
        <p:nvGraphicFramePr>
          <p:cNvPr id="3" name="Object 4"/>
          <p:cNvGraphicFramePr>
            <a:graphicFrameLocks noChangeAspect="1"/>
          </p:cNvGraphicFramePr>
          <p:nvPr/>
        </p:nvGraphicFramePr>
        <p:xfrm>
          <a:off x="395207" y="1263112"/>
          <a:ext cx="8291593" cy="4277531"/>
        </p:xfrm>
        <a:graphic>
          <a:graphicData uri="http://schemas.openxmlformats.org/presentationml/2006/ole">
            <p:oleObj spid="_x0000_s5124" name="Worksheet" r:id="rId3" imgW="16487834" imgH="5124585" progId="Excel.Sheet.8">
              <p:link updateAutomatic="1"/>
            </p:oleObj>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368300" y="158750"/>
            <a:ext cx="8266113" cy="960438"/>
          </a:xfrm>
        </p:spPr>
        <p:txBody>
          <a:bodyPr/>
          <a:lstStyle/>
          <a:p>
            <a:pPr eaLnBrk="1" hangingPunct="1"/>
            <a:r>
              <a:rPr lang="en-US" sz="2000" b="1" dirty="0" smtClean="0"/>
              <a:t>Baltimore District  MILCON PROGRAM Opportunities </a:t>
            </a:r>
            <a:br>
              <a:rPr lang="en-US" sz="2000" b="1" dirty="0" smtClean="0"/>
            </a:br>
            <a:r>
              <a:rPr lang="en-US" sz="2000" b="1" dirty="0" smtClean="0"/>
              <a:t>01 Oct 13 thru 30 Apr 15*</a:t>
            </a:r>
            <a:endParaRPr lang="en-US" sz="2000" dirty="0" smtClean="0"/>
          </a:p>
        </p:txBody>
      </p:sp>
      <p:sp>
        <p:nvSpPr>
          <p:cNvPr id="5124" name="TextBox 12"/>
          <p:cNvSpPr txBox="1">
            <a:spLocks noChangeArrowheads="1"/>
          </p:cNvSpPr>
          <p:nvPr/>
        </p:nvSpPr>
        <p:spPr bwMode="auto">
          <a:xfrm>
            <a:off x="317500" y="5835650"/>
            <a:ext cx="4168775" cy="276999"/>
          </a:xfrm>
          <a:prstGeom prst="rect">
            <a:avLst/>
          </a:prstGeom>
          <a:noFill/>
          <a:ln w="9525">
            <a:noFill/>
            <a:miter lim="800000"/>
            <a:headEnd/>
            <a:tailEnd/>
          </a:ln>
        </p:spPr>
        <p:txBody>
          <a:bodyPr>
            <a:spAutoFit/>
          </a:bodyPr>
          <a:lstStyle/>
          <a:p>
            <a:r>
              <a:rPr lang="en-US" sz="1200" dirty="0" smtClean="0"/>
              <a:t>* </a:t>
            </a:r>
            <a:r>
              <a:rPr lang="en-US" sz="1000" dirty="0" smtClean="0"/>
              <a:t>Excludes </a:t>
            </a:r>
            <a:r>
              <a:rPr lang="en-US" sz="1000" dirty="0"/>
              <a:t>NSA New Campus East &amp; Incrementally Funded Projects </a:t>
            </a:r>
          </a:p>
        </p:txBody>
      </p:sp>
      <p:sp>
        <p:nvSpPr>
          <p:cNvPr id="5125" name="TextBox 13"/>
          <p:cNvSpPr txBox="1">
            <a:spLocks noChangeArrowheads="1"/>
          </p:cNvSpPr>
          <p:nvPr/>
        </p:nvSpPr>
        <p:spPr bwMode="auto">
          <a:xfrm>
            <a:off x="1040607" y="6388100"/>
            <a:ext cx="2659062" cy="246063"/>
          </a:xfrm>
          <a:prstGeom prst="rect">
            <a:avLst/>
          </a:prstGeom>
          <a:noFill/>
          <a:ln w="9525">
            <a:noFill/>
            <a:miter lim="800000"/>
            <a:headEnd/>
            <a:tailEnd/>
          </a:ln>
        </p:spPr>
        <p:txBody>
          <a:bodyPr>
            <a:spAutoFit/>
          </a:bodyPr>
          <a:lstStyle/>
          <a:p>
            <a:r>
              <a:rPr lang="en-US" sz="1000" dirty="0"/>
              <a:t>Data Date </a:t>
            </a:r>
            <a:r>
              <a:rPr lang="en-US" sz="1000" dirty="0" smtClean="0"/>
              <a:t>23 Oct 13</a:t>
            </a:r>
            <a:endParaRPr lang="en-US" sz="1000" dirty="0"/>
          </a:p>
        </p:txBody>
      </p:sp>
      <p:sp>
        <p:nvSpPr>
          <p:cNvPr id="7" name="TextBox 6"/>
          <p:cNvSpPr txBox="1"/>
          <p:nvPr/>
        </p:nvSpPr>
        <p:spPr>
          <a:xfrm>
            <a:off x="407193" y="6065044"/>
            <a:ext cx="5636419" cy="246221"/>
          </a:xfrm>
          <a:prstGeom prst="rect">
            <a:avLst/>
          </a:prstGeom>
          <a:noFill/>
        </p:spPr>
        <p:txBody>
          <a:bodyPr wrap="square" rtlCol="0">
            <a:spAutoFit/>
          </a:bodyPr>
          <a:lstStyle/>
          <a:p>
            <a:r>
              <a:rPr lang="en-US" sz="1000" dirty="0" smtClean="0"/>
              <a:t>Projects listed are authorized for design; Program Year 13 &amp; Prior authorized for construction  </a:t>
            </a:r>
            <a:endParaRPr lang="en-US" sz="1000" dirty="0"/>
          </a:p>
        </p:txBody>
      </p:sp>
      <p:graphicFrame>
        <p:nvGraphicFramePr>
          <p:cNvPr id="117764" name="Object 4"/>
          <p:cNvGraphicFramePr>
            <a:graphicFrameLocks noChangeAspect="1"/>
          </p:cNvGraphicFramePr>
          <p:nvPr/>
        </p:nvGraphicFramePr>
        <p:xfrm>
          <a:off x="402956" y="1425844"/>
          <a:ext cx="8190854" cy="4114800"/>
        </p:xfrm>
        <a:graphic>
          <a:graphicData uri="http://schemas.openxmlformats.org/presentationml/2006/ole">
            <p:oleObj spid="_x0000_s117764" name="Worksheet" r:id="rId3" imgW="16487834" imgH="5619885" progId="Excel.Sheet.8">
              <p:link updateAutomatic="1"/>
            </p:oleObj>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514350" y="381000"/>
            <a:ext cx="8178800" cy="381000"/>
          </a:xfrm>
        </p:spPr>
        <p:txBody>
          <a:bodyPr/>
          <a:lstStyle/>
          <a:p>
            <a:pPr algn="ctr">
              <a:buFont typeface="Wingdings" pitchFamily="2" charset="2"/>
              <a:buNone/>
            </a:pPr>
            <a:r>
              <a:rPr lang="en-US" sz="2800" b="1" smtClean="0"/>
              <a:t>Baltimore District Program Office Contacts </a:t>
            </a:r>
          </a:p>
        </p:txBody>
      </p:sp>
      <p:graphicFrame>
        <p:nvGraphicFramePr>
          <p:cNvPr id="1045507" name="Group 3"/>
          <p:cNvGraphicFramePr>
            <a:graphicFrameLocks noGrp="1"/>
          </p:cNvGraphicFramePr>
          <p:nvPr/>
        </p:nvGraphicFramePr>
        <p:xfrm>
          <a:off x="731838" y="1309688"/>
          <a:ext cx="7904480" cy="4621818"/>
        </p:xfrm>
        <a:graphic>
          <a:graphicData uri="http://schemas.openxmlformats.org/drawingml/2006/table">
            <a:tbl>
              <a:tblPr/>
              <a:tblGrid>
                <a:gridCol w="3971898"/>
                <a:gridCol w="3932582"/>
              </a:tblGrid>
              <a:tr h="989934">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Frank Benvenga, PMP, DBIA</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Chief, Military Projects Branch &amp;</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Program Manager for Adelphi Laboratory &amp; Ft Meade, MD; Carlisle Barracks, DDSP, Ft. Indiantown Gap &amp; Letterkenny Army Depot, PA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410.962.6785</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Frank.C.Benvenga@usace.army.mil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9934">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William Tully, PE, PMP</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Program Manager, Ft Belvoir IPO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202.345.7573</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William.J.Tully@usace.army.mil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9934">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Scott Drumheller, DBIA</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Program Manager, Ft Detrick IPO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301.619.1925</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Scott.Drumheller@usace.army.mil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9934">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Gary Schilling, DBIA</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Program Manager, APG IPO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410.436.8716</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Gary.T.Schilling@usace.army.mil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p:nvPr>
        </p:nvSpPr>
        <p:spPr>
          <a:xfrm>
            <a:off x="565688" y="2255004"/>
            <a:ext cx="7915759" cy="1880729"/>
          </a:xfrm>
        </p:spPr>
        <p:txBody>
          <a:bodyPr>
            <a:normAutofit fontScale="90000"/>
          </a:bodyPr>
          <a:lstStyle/>
          <a:p>
            <a:r>
              <a:rPr lang="en-US" sz="3200" b="1" dirty="0" smtClean="0"/>
              <a:t>MILCON PROGRAM</a:t>
            </a:r>
            <a:br>
              <a:rPr lang="en-US" sz="3200" b="1" dirty="0" smtClean="0"/>
            </a:br>
            <a:r>
              <a:rPr lang="en-US" sz="3200" b="1" dirty="0" smtClean="0"/>
              <a:t> </a:t>
            </a:r>
            <a:br>
              <a:rPr lang="en-US" sz="3200" b="1" dirty="0" smtClean="0"/>
            </a:br>
            <a:r>
              <a:rPr lang="en-US" sz="3200" b="1" dirty="0" smtClean="0"/>
              <a:t>PROJECT DESCRIPTIONS</a:t>
            </a:r>
            <a:br>
              <a:rPr lang="en-US" sz="3200" b="1" dirty="0" smtClean="0"/>
            </a:br>
            <a:endParaRPr lang="en-US" sz="3200" b="1"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p:nvPr>
        </p:nvSpPr>
        <p:spPr>
          <a:xfrm>
            <a:off x="685800" y="0"/>
            <a:ext cx="7772400" cy="1470025"/>
          </a:xfrm>
        </p:spPr>
        <p:txBody>
          <a:bodyPr>
            <a:normAutofit/>
          </a:bodyPr>
          <a:lstStyle/>
          <a:p>
            <a:r>
              <a:rPr lang="en-US" sz="3200" b="1" dirty="0" smtClean="0"/>
              <a:t>Replace Oil Water Separators, APG</a:t>
            </a:r>
          </a:p>
        </p:txBody>
      </p:sp>
      <p:sp>
        <p:nvSpPr>
          <p:cNvPr id="38915" name="Subtitle 2"/>
          <p:cNvSpPr>
            <a:spLocks noGrp="1"/>
          </p:cNvSpPr>
          <p:nvPr>
            <p:ph type="subTitle" idx="1"/>
          </p:nvPr>
        </p:nvSpPr>
        <p:spPr>
          <a:xfrm>
            <a:off x="381000" y="1371600"/>
            <a:ext cx="8305800" cy="4800600"/>
          </a:xfrm>
        </p:spPr>
        <p:txBody>
          <a:bodyPr/>
          <a:lstStyle/>
          <a:p>
            <a:pPr algn="l"/>
            <a:endParaRPr lang="en-US" sz="1200" dirty="0" smtClean="0">
              <a:solidFill>
                <a:schemeClr val="tx1"/>
              </a:solidFill>
            </a:endParaRPr>
          </a:p>
          <a:p>
            <a:pPr algn="l">
              <a:buFont typeface="Wingdings" pitchFamily="2" charset="2"/>
              <a:buChar char="§"/>
            </a:pPr>
            <a:r>
              <a:rPr lang="en-US" sz="1200" b="1" dirty="0" smtClean="0">
                <a:solidFill>
                  <a:schemeClr val="tx1"/>
                </a:solidFill>
              </a:rPr>
              <a:t>        PROGRAM YEAR:  </a:t>
            </a:r>
            <a:r>
              <a:rPr lang="en-US" sz="1200" dirty="0" smtClean="0">
                <a:solidFill>
                  <a:schemeClr val="tx1"/>
                </a:solidFill>
              </a:rPr>
              <a:t>FY12</a:t>
            </a:r>
          </a:p>
          <a:p>
            <a:pPr algn="l"/>
            <a:endParaRPr lang="en-US" sz="1200" dirty="0" smtClean="0"/>
          </a:p>
          <a:p>
            <a:pPr algn="l">
              <a:buFont typeface="Wingdings" pitchFamily="2" charset="2"/>
              <a:buChar char="§"/>
            </a:pPr>
            <a:r>
              <a:rPr lang="en-US" sz="1200" dirty="0" smtClean="0"/>
              <a:t>       </a:t>
            </a:r>
            <a:r>
              <a:rPr lang="en-US" sz="1200" dirty="0" smtClean="0">
                <a:solidFill>
                  <a:schemeClr val="tx1"/>
                </a:solidFill>
              </a:rPr>
              <a:t> </a:t>
            </a:r>
            <a:r>
              <a:rPr lang="en-US" sz="1200" b="1" dirty="0" smtClean="0">
                <a:solidFill>
                  <a:schemeClr val="tx1"/>
                </a:solidFill>
              </a:rPr>
              <a:t>PROJECT NUMBER:</a:t>
            </a:r>
            <a:r>
              <a:rPr lang="en-US" sz="1200" dirty="0" smtClean="0">
                <a:solidFill>
                  <a:schemeClr val="tx1"/>
                </a:solidFill>
              </a:rPr>
              <a:t>	080231</a:t>
            </a:r>
          </a:p>
          <a:p>
            <a:pPr algn="l"/>
            <a:endParaRPr lang="en-US" sz="1200" dirty="0" smtClean="0">
              <a:solidFill>
                <a:schemeClr val="tx1"/>
              </a:solidFill>
            </a:endParaRPr>
          </a:p>
          <a:p>
            <a:pPr algn="l">
              <a:buFont typeface="Wingdings" pitchFamily="2" charset="2"/>
              <a:buChar char="§"/>
            </a:pPr>
            <a:r>
              <a:rPr lang="en-US" sz="1200" dirty="0" smtClean="0"/>
              <a:t>        </a:t>
            </a:r>
            <a:r>
              <a:rPr lang="en-US" sz="1200" b="1" dirty="0" smtClean="0">
                <a:solidFill>
                  <a:schemeClr val="tx1"/>
                </a:solidFill>
              </a:rPr>
              <a:t>PROGRAMMED AMOUNT: </a:t>
            </a:r>
            <a:r>
              <a:rPr lang="en-US" sz="1200" dirty="0" smtClean="0">
                <a:solidFill>
                  <a:schemeClr val="tx1"/>
                </a:solidFill>
              </a:rPr>
              <a:t>$2.5M </a:t>
            </a:r>
          </a:p>
          <a:p>
            <a:pPr algn="l"/>
            <a:endParaRPr lang="en-US" sz="1200" b="1" dirty="0" smtClean="0">
              <a:solidFill>
                <a:schemeClr val="tx1"/>
              </a:solidFill>
            </a:endParaRPr>
          </a:p>
          <a:p>
            <a:pPr algn="l">
              <a:buFont typeface="Wingdings" pitchFamily="2" charset="2"/>
              <a:buChar char="§"/>
            </a:pPr>
            <a:r>
              <a:rPr lang="en-US" sz="1200" b="1" dirty="0" smtClean="0">
                <a:solidFill>
                  <a:schemeClr val="tx1"/>
                </a:solidFill>
              </a:rPr>
              <a:t>        SCOPE/DESCRIPTION:   </a:t>
            </a:r>
            <a:r>
              <a:rPr lang="en-US" sz="1200" dirty="0" smtClean="0">
                <a:solidFill>
                  <a:schemeClr val="tx1"/>
                </a:solidFill>
              </a:rPr>
              <a:t>Replace 3 existing Oil Water Separators (OWS). Install 3 new state-of-the-art Oil Water   	Separators to meet current local, state, and Federal regulations. Each OWS is to have a 20,000 gallon 	water tank, and a 10,000 gallon oil water separator.</a:t>
            </a:r>
          </a:p>
          <a:p>
            <a:pPr algn="l"/>
            <a:endParaRPr lang="en-US" sz="1200" b="1" dirty="0" smtClean="0">
              <a:solidFill>
                <a:schemeClr val="tx1"/>
              </a:solidFill>
            </a:endParaRPr>
          </a:p>
          <a:p>
            <a:pPr algn="l"/>
            <a:endParaRPr lang="en-US" sz="1200" b="1" dirty="0" smtClean="0">
              <a:solidFill>
                <a:schemeClr val="tx1"/>
              </a:solidFill>
            </a:endParaRPr>
          </a:p>
          <a:p>
            <a:pPr algn="l">
              <a:buFont typeface="Wingdings" pitchFamily="2" charset="2"/>
              <a:buChar char="§"/>
            </a:pPr>
            <a:r>
              <a:rPr lang="en-US" sz="1200" b="1" dirty="0" smtClean="0">
                <a:solidFill>
                  <a:schemeClr val="tx1"/>
                </a:solidFill>
              </a:rPr>
              <a:t>    </a:t>
            </a:r>
            <a:r>
              <a:rPr lang="en-US" sz="1200" b="1" dirty="0" smtClean="0"/>
              <a:t>PROJECT DELIVERY</a:t>
            </a:r>
            <a:r>
              <a:rPr lang="en-US" sz="1200" b="1" dirty="0" smtClean="0">
                <a:solidFill>
                  <a:schemeClr val="tx1"/>
                </a:solidFill>
              </a:rPr>
              <a:t> METHOD:</a:t>
            </a:r>
            <a:r>
              <a:rPr lang="en-US" sz="1200" dirty="0" smtClean="0">
                <a:solidFill>
                  <a:schemeClr val="tx1"/>
                </a:solidFill>
              </a:rPr>
              <a:t>  Design Bid-Build </a:t>
            </a:r>
          </a:p>
          <a:p>
            <a:pPr algn="l"/>
            <a:endParaRPr lang="en-US" sz="1200" dirty="0" smtClean="0"/>
          </a:p>
          <a:p>
            <a:pPr algn="l"/>
            <a:endParaRPr lang="en-US" sz="1200"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lide Master">
  <a:themeElements>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 typeface="Wingdings" pitchFamily="2" charset="2"/>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 typeface="Wingdings" pitchFamily="2" charset="2"/>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 typeface="Wingdings" pitchFamily="2" charset="2"/>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 typeface="Wingdings" pitchFamily="2" charset="2"/>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lide Master">
  <a:themeElements>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0" tIns="45720" rIns="0" bIns="45720" numCol="1" anchor="ctr"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0" tIns="45720" rIns="0" bIns="45720" numCol="1" anchor="ctr"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latin typeface="Arial" charset="0"/>
          </a:defRPr>
        </a:defPPr>
      </a:lstStyle>
    </a:lnDef>
  </a:objectDefaults>
  <a:extraClrSchemeLst>
    <a:extraClrScheme>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13507</TotalTime>
  <Words>3394</Words>
  <Application>Microsoft Office PowerPoint</Application>
  <PresentationFormat>On-screen Show (4:3)</PresentationFormat>
  <Paragraphs>480</Paragraphs>
  <Slides>46</Slides>
  <Notes>2</Notes>
  <HiddenSlides>0</HiddenSlides>
  <MMClips>0</MMClips>
  <ScaleCrop>false</ScaleCrop>
  <HeadingPairs>
    <vt:vector size="6" baseType="variant">
      <vt:variant>
        <vt:lpstr>Theme</vt:lpstr>
      </vt:variant>
      <vt:variant>
        <vt:i4>3</vt:i4>
      </vt:variant>
      <vt:variant>
        <vt:lpstr>Links</vt:lpstr>
      </vt:variant>
      <vt:variant>
        <vt:i4>5</vt:i4>
      </vt:variant>
      <vt:variant>
        <vt:lpstr>Slide Titles</vt:lpstr>
      </vt:variant>
      <vt:variant>
        <vt:i4>46</vt:i4>
      </vt:variant>
    </vt:vector>
  </HeadingPairs>
  <TitlesOfParts>
    <vt:vector size="54" baseType="lpstr">
      <vt:lpstr>Slide Master</vt:lpstr>
      <vt:lpstr>Custom Design</vt:lpstr>
      <vt:lpstr>1_Slide Master</vt:lpstr>
      <vt:lpstr>C:\Users\e1ppxfcb.CENAD\Documents\IndustryDay 5 Nov 13\23 Oct 13  MIL Program Overview for FY 14   .xlsx!Chart FY Sum FY14 23OCt !R4C1:R11C9</vt:lpstr>
      <vt:lpstr>C:\Users\e1ppxfcb.CENAD\Documents\IndustryDay 5 Nov 13\23 Oct 13  MIL Program Overview for FY 14   .xlsx!Chart FY Sum FY14 23OCt !R14C1:R22C9</vt:lpstr>
      <vt:lpstr>C:\Users\e1ppxfcb.CENAD\Documents\IndustryDay 5 Nov 13\23 Oct 13  MIL Program Overview for FY 14   .xlsx!Proj Delivery Summary 25 OCt 13!R4C18:R8C22</vt:lpstr>
      <vt:lpstr>C:\Users\e1ppxfcb.CENAD\Documents\IndustryDay 5 Nov 13\MIL PROGRAM FY14 Thru 19 &amp; Long Range Industry Day 5 Nov 13 .xlsx!Sort by Advertise 31 OCt 13!R2C1:R38C15</vt:lpstr>
      <vt:lpstr>C:\Users\e1ppxfcb.CENAD\Documents\IndustryDay 5 Nov 13\MIL PROGRAM FY14 Thru 19 &amp; Long Range Industry Day 5 Nov 13 .xlsx!Sort by Advertise 31 OCt 13!R40C1:R77C15</vt:lpstr>
      <vt:lpstr>Slide 1</vt:lpstr>
      <vt:lpstr>   Baltimore District  MILCON PROGRAM Summary  by Installation &amp; Fiscal year            </vt:lpstr>
      <vt:lpstr> Baltimore District  MILCON PROGRAM Summary  by Installation &amp; Fiscal year con’t    </vt:lpstr>
      <vt:lpstr>PROGRAM SUMMARY*</vt:lpstr>
      <vt:lpstr>Baltimore District  MILCON PROGRAM Opportunities  01 Oct 13 thru 30 Apr 15*</vt:lpstr>
      <vt:lpstr>Baltimore District  MILCON PROGRAM Opportunities  01 Oct 13 thru 30 Apr 15*</vt:lpstr>
      <vt:lpstr>Slide 7</vt:lpstr>
      <vt:lpstr>MILCON PROGRAM   PROJECT DESCRIPTIONS </vt:lpstr>
      <vt:lpstr>Replace Oil Water Separators, APG</vt:lpstr>
      <vt:lpstr>Battalion HQTRS (FORSCOM), APG</vt:lpstr>
      <vt:lpstr>Medical Research Lab  (Public Health Facility), APG</vt:lpstr>
      <vt:lpstr>Operations &amp; Maintenance Facility Supporting Aerostats (JLENS) APG</vt:lpstr>
      <vt:lpstr>Command Headquarters Building for USAPH, APG</vt:lpstr>
      <vt:lpstr>Signal Support Complex (Single DOIM Admin/Information Processing Node PH II)(NETCOM), APG</vt:lpstr>
      <vt:lpstr>Consolidated Fire, Safety, and Security Center, Carlisle </vt:lpstr>
      <vt:lpstr>Replace Sewage Treatment Plant, Carlisle</vt:lpstr>
      <vt:lpstr>Replace Sewage Treatment Plant, Carlisle</vt:lpstr>
      <vt:lpstr>Museum Operations Support Facility, Carlisle </vt:lpstr>
      <vt:lpstr>USAWC Educational Facility, Carlisle</vt:lpstr>
      <vt:lpstr>DPW Replacement Facility, Carlisle</vt:lpstr>
      <vt:lpstr>Upgrade Entry Control Points, Post # 1   DDSP</vt:lpstr>
      <vt:lpstr>Upgrade Hazardous Material Warehouse, DDSP </vt:lpstr>
      <vt:lpstr>Reserve Reservoir w/ Elevated Storage Tank, DDSP</vt:lpstr>
      <vt:lpstr>Replace Communications Building, DDSP</vt:lpstr>
      <vt:lpstr>Expand Public Safety Facility (Formerly Fire/Police/Security Expansion FY13), DDSP</vt:lpstr>
      <vt:lpstr>Access Control Points, Ft. Belvoir</vt:lpstr>
      <vt:lpstr>SCIF PH 1, 2, 3, 4 Ft Belvoir</vt:lpstr>
      <vt:lpstr>Replace Ground Fueling Facility,  Ft Belvoir</vt:lpstr>
      <vt:lpstr> Visitor Control Center, Ft. Belvoir </vt:lpstr>
      <vt:lpstr>Physical Fitness Center, Ft Belvoir </vt:lpstr>
      <vt:lpstr>Access Control Bldg/Entrance Control Point #9 (NIBC Interior Control), Ft Detrick</vt:lpstr>
      <vt:lpstr>NIBC Treatment Storage Disposal Facility, Ft Detrick</vt:lpstr>
      <vt:lpstr>Police Station, Forest Glen (Ft. Detrick) </vt:lpstr>
      <vt:lpstr>Operations Facility (Research Support Operations Center/ReSOC/SJA), Detrick</vt:lpstr>
      <vt:lpstr>USATA Vehicle Storage Facility,  Ft McNair</vt:lpstr>
      <vt:lpstr>Physical Fitness Center, Ft Meade</vt:lpstr>
      <vt:lpstr>902nd INSCOM Consolidated Warehouse (Admin Bldg GP), Ft Meade</vt:lpstr>
      <vt:lpstr>Brigade HQTR’s (INSCOM), Ft Meade</vt:lpstr>
      <vt:lpstr>Army Operations Activity Facility (INSCOM), Ft Meade</vt:lpstr>
      <vt:lpstr>Advance Individual Training (AIT) Barracks PH 1 (IMCOM),  Ft Meade</vt:lpstr>
      <vt:lpstr>Advanced Individual Training (AIT) Barracks PH 2 (IMCOM), Ft Meade</vt:lpstr>
      <vt:lpstr>Warrior in Transition Unit Complex,  Ft Meade</vt:lpstr>
      <vt:lpstr>Construct Taxiway to North of Aerospace Control Alert Facility Bldg 2489 Joint Base Andrews-Naval Air Facility, MD</vt:lpstr>
      <vt:lpstr>Battalion HQ w/Classrooms Joint Base Andrews-Naval Air Facility, MD</vt:lpstr>
      <vt:lpstr>Shipping &amp; Receiving Facility (Inland Port Staging Facility), Letterkenny Army Depot </vt:lpstr>
      <vt:lpstr>Component Rebuild Facility, Depot, Letterkenny Army Depot, PA</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b6imemb6</dc:creator>
  <cp:lastModifiedBy>e1ppxfcb</cp:lastModifiedBy>
  <cp:revision>483</cp:revision>
  <dcterms:created xsi:type="dcterms:W3CDTF">2009-05-21T17:19:18Z</dcterms:created>
  <dcterms:modified xsi:type="dcterms:W3CDTF">2013-11-01T13:02:03Z</dcterms:modified>
</cp:coreProperties>
</file>