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4"/>
  </p:sldMasterIdLst>
  <p:notesMasterIdLst>
    <p:notesMasterId r:id="rId17"/>
  </p:notesMasterIdLst>
  <p:handoutMasterIdLst>
    <p:handoutMasterId r:id="rId18"/>
  </p:handoutMasterIdLst>
  <p:sldIdLst>
    <p:sldId id="420" r:id="rId5"/>
    <p:sldId id="678" r:id="rId6"/>
    <p:sldId id="669" r:id="rId7"/>
    <p:sldId id="681" r:id="rId8"/>
    <p:sldId id="422" r:id="rId9"/>
    <p:sldId id="682" r:id="rId10"/>
    <p:sldId id="674" r:id="rId11"/>
    <p:sldId id="675" r:id="rId12"/>
    <p:sldId id="683" r:id="rId13"/>
    <p:sldId id="687" r:id="rId14"/>
    <p:sldId id="672" r:id="rId15"/>
    <p:sldId id="679" r:id="rId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00">
          <p15:clr>
            <a:srgbClr val="A4A3A4"/>
          </p15:clr>
        </p15:guide>
        <p15:guide id="2" orient="horz" pos="1200" userDrawn="1">
          <p15:clr>
            <a:srgbClr val="A4A3A4"/>
          </p15:clr>
        </p15:guide>
        <p15:guide id="3" orient="horz" pos="3984" userDrawn="1">
          <p15:clr>
            <a:srgbClr val="A4A3A4"/>
          </p15:clr>
        </p15:guide>
        <p15:guide id="4" orient="horz" pos="2736" userDrawn="1">
          <p15:clr>
            <a:srgbClr val="A4A3A4"/>
          </p15:clr>
        </p15:guide>
        <p15:guide id="6" orient="horz" pos="864">
          <p15:clr>
            <a:srgbClr val="A4A3A4"/>
          </p15:clr>
        </p15:guide>
        <p15:guide id="7" orient="horz" pos="768" userDrawn="1">
          <p15:clr>
            <a:srgbClr val="A4A3A4"/>
          </p15:clr>
        </p15:guide>
        <p15:guide id="8" orient="horz" pos="1536">
          <p15:clr>
            <a:srgbClr val="A4A3A4"/>
          </p15:clr>
        </p15:guide>
        <p15:guide id="9" orient="horz" pos="384" userDrawn="1">
          <p15:clr>
            <a:srgbClr val="A4A3A4"/>
          </p15:clr>
        </p15:guide>
        <p15:guide id="10" orient="horz" pos="2448" userDrawn="1">
          <p15:clr>
            <a:srgbClr val="A4A3A4"/>
          </p15:clr>
        </p15:guide>
        <p15:guide id="11" orient="horz" pos="3141">
          <p15:clr>
            <a:srgbClr val="A4A3A4"/>
          </p15:clr>
        </p15:guide>
        <p15:guide id="12" orient="horz" pos="3024" userDrawn="1">
          <p15:clr>
            <a:srgbClr val="A4A3A4"/>
          </p15:clr>
        </p15:guide>
        <p15:guide id="14" pos="288">
          <p15:clr>
            <a:srgbClr val="A4A3A4"/>
          </p15:clr>
        </p15:guide>
        <p15:guide id="15" pos="5472">
          <p15:clr>
            <a:srgbClr val="A4A3A4"/>
          </p15:clr>
        </p15:guide>
        <p15:guide id="16" pos="1417">
          <p15:clr>
            <a:srgbClr val="A4A3A4"/>
          </p15:clr>
        </p15:guide>
        <p15:guide id="17" pos="1642">
          <p15:clr>
            <a:srgbClr val="A4A3A4"/>
          </p15:clr>
        </p15:guide>
        <p15:guide id="18" pos="2882">
          <p15:clr>
            <a:srgbClr val="A4A3A4"/>
          </p15:clr>
        </p15:guide>
        <p15:guide id="19" pos="4592">
          <p15:clr>
            <a:srgbClr val="A4A3A4"/>
          </p15:clr>
        </p15:guide>
        <p15:guide id="20" pos="4117">
          <p15:clr>
            <a:srgbClr val="A4A3A4"/>
          </p15:clr>
        </p15:guide>
        <p15:guide id="21" pos="4341">
          <p15:clr>
            <a:srgbClr val="A4A3A4"/>
          </p15:clr>
        </p15:guide>
        <p15:guide id="22" pos="5712" userDrawn="1">
          <p15:clr>
            <a:srgbClr val="A4A3A4"/>
          </p15:clr>
        </p15:guide>
        <p15:guide id="23" pos="3056"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pperman, Crystal" initials="CRU" lastIdx="9" clrIdx="0"/>
  <p:cmAuthor id="1" name="Warf, Jennifer" initials="WJ" lastIdx="0" clrIdx="1"/>
  <p:cmAuthor id="2" name="Boose, Brian" initials="BB" lastIdx="6" clrIdx="2"/>
  <p:cmAuthor id="3" name="Busam, Michael" initials="BM" lastIdx="3" clrIdx="3">
    <p:extLst>
      <p:ext uri="{19B8F6BF-5375-455C-9EA6-DF929625EA0E}">
        <p15:presenceInfo xmlns:p15="http://schemas.microsoft.com/office/powerpoint/2012/main" userId="S::Michael.Busam@aecom.com::0ccc3990-68e3-4566-aad7-f2f0f080e3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969"/>
    <a:srgbClr val="D9F0FF"/>
    <a:srgbClr val="035783"/>
    <a:srgbClr val="005E9E"/>
    <a:srgbClr val="333333"/>
    <a:srgbClr val="DCA722"/>
    <a:srgbClr val="080808"/>
    <a:srgbClr val="EACA76"/>
    <a:srgbClr val="012C41"/>
    <a:srgbClr val="004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32" autoAdjust="0"/>
  </p:normalViewPr>
  <p:slideViewPr>
    <p:cSldViewPr snapToObjects="1" showGuides="1">
      <p:cViewPr varScale="1">
        <p:scale>
          <a:sx n="74" d="100"/>
          <a:sy n="74" d="100"/>
        </p:scale>
        <p:origin x="384" y="67"/>
      </p:cViewPr>
      <p:guideLst>
        <p:guide orient="horz" pos="3800"/>
        <p:guide orient="horz" pos="1200"/>
        <p:guide orient="horz" pos="3984"/>
        <p:guide orient="horz" pos="2736"/>
        <p:guide orient="horz" pos="864"/>
        <p:guide orient="horz" pos="768"/>
        <p:guide orient="horz" pos="1536"/>
        <p:guide orient="horz" pos="384"/>
        <p:guide orient="horz" pos="2448"/>
        <p:guide orient="horz" pos="3141"/>
        <p:guide orient="horz" pos="3024"/>
        <p:guide pos="288"/>
        <p:guide pos="5472"/>
        <p:guide pos="1417"/>
        <p:guide pos="1642"/>
        <p:guide pos="2882"/>
        <p:guide pos="4592"/>
        <p:guide pos="4117"/>
        <p:guide pos="4341"/>
        <p:guide pos="5712"/>
        <p:guide pos="3056"/>
      </p:guideLst>
    </p:cSldViewPr>
  </p:slideViewPr>
  <p:outlineViewPr>
    <p:cViewPr>
      <p:scale>
        <a:sx n="33" d="100"/>
        <a:sy n="33" d="100"/>
      </p:scale>
      <p:origin x="0" y="0"/>
    </p:cViewPr>
  </p:outlineViewPr>
  <p:notesTextViewPr>
    <p:cViewPr>
      <p:scale>
        <a:sx n="3" d="2"/>
        <a:sy n="3" d="2"/>
      </p:scale>
      <p:origin x="0" y="0"/>
    </p:cViewPr>
  </p:notesTextViewPr>
  <p:sorterViewPr>
    <p:cViewPr>
      <p:scale>
        <a:sx n="143" d="100"/>
        <a:sy n="143" d="100"/>
      </p:scale>
      <p:origin x="0" y="-3156"/>
    </p:cViewPr>
  </p:sorterViewPr>
  <p:notesViewPr>
    <p:cSldViewPr snapToObjects="1">
      <p:cViewPr varScale="1">
        <p:scale>
          <a:sx n="64" d="100"/>
          <a:sy n="64" d="100"/>
        </p:scale>
        <p:origin x="3158"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4091349F-1E22-4C39-B9C2-4C463131E038}" type="datetimeFigureOut">
              <a:rPr lang="en-US" smtClean="0"/>
              <a:t>12/1/2020</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1D2274A5-2EBD-400E-8290-D25707300C82}" type="slidenum">
              <a:rPr lang="en-US" smtClean="0"/>
              <a:t>‹#›</a:t>
            </a:fld>
            <a:endParaRPr lang="en-US" dirty="0"/>
          </a:p>
        </p:txBody>
      </p:sp>
    </p:spTree>
    <p:extLst>
      <p:ext uri="{BB962C8B-B14F-4D97-AF65-F5344CB8AC3E}">
        <p14:creationId xmlns:p14="http://schemas.microsoft.com/office/powerpoint/2010/main" val="452335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Arial" panose="020B0604020202020204" pitchFamily="34" charset="0"/>
              </a:defRPr>
            </a:lvl1pPr>
          </a:lstStyle>
          <a:p>
            <a:fld id="{FE9CEB45-0962-4FE3-BF2A-53CDF9A60254}" type="datetimeFigureOut">
              <a:rPr lang="en-US" smtClean="0"/>
              <a:pPr/>
              <a:t>12/1/2020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atin typeface="Arial" panose="020B0604020202020204" pitchFamily="34" charset="0"/>
              </a:defRPr>
            </a:lvl1pPr>
          </a:lstStyle>
          <a:p>
            <a:fld id="{560B52A1-CCB2-4AAD-86EF-43FEE5A3BB26}" type="slidenum">
              <a:rPr lang="en-US" smtClean="0"/>
              <a:pPr/>
              <a:t>‹#›</a:t>
            </a:fld>
            <a:endParaRPr lang="en-US" dirty="0"/>
          </a:p>
        </p:txBody>
      </p:sp>
    </p:spTree>
    <p:extLst>
      <p:ext uri="{BB962C8B-B14F-4D97-AF65-F5344CB8AC3E}">
        <p14:creationId xmlns:p14="http://schemas.microsoft.com/office/powerpoint/2010/main" val="3450348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1</a:t>
            </a:fld>
            <a:endParaRPr lang="en-US" dirty="0"/>
          </a:p>
        </p:txBody>
      </p:sp>
    </p:spTree>
    <p:extLst>
      <p:ext uri="{BB962C8B-B14F-4D97-AF65-F5344CB8AC3E}">
        <p14:creationId xmlns:p14="http://schemas.microsoft.com/office/powerpoint/2010/main" val="178488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B52A1-CCB2-4AAD-86EF-43FEE5A3BB26}" type="slidenum">
              <a:rPr lang="en-US" smtClean="0"/>
              <a:pPr/>
              <a:t>5</a:t>
            </a:fld>
            <a:endParaRPr lang="en-US" dirty="0"/>
          </a:p>
        </p:txBody>
      </p:sp>
    </p:spTree>
    <p:extLst>
      <p:ext uri="{BB962C8B-B14F-4D97-AF65-F5344CB8AC3E}">
        <p14:creationId xmlns:p14="http://schemas.microsoft.com/office/powerpoint/2010/main" val="9065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0B52A1-CCB2-4AAD-86EF-43FEE5A3BB26}" type="slidenum">
              <a:rPr lang="en-US" smtClean="0"/>
              <a:pPr/>
              <a:t>7</a:t>
            </a:fld>
            <a:endParaRPr lang="en-US" dirty="0"/>
          </a:p>
        </p:txBody>
      </p:sp>
    </p:spTree>
    <p:extLst>
      <p:ext uri="{BB962C8B-B14F-4D97-AF65-F5344CB8AC3E}">
        <p14:creationId xmlns:p14="http://schemas.microsoft.com/office/powerpoint/2010/main" val="3023911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BLUE Title Slide">
    <p:bg>
      <p:bgPr>
        <a:solidFill>
          <a:schemeClr val="bg2"/>
        </a:solid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457200" y="1356482"/>
            <a:ext cx="7906215" cy="2072518"/>
          </a:xfrm>
        </p:spPr>
        <p:txBody>
          <a:bodyPr/>
          <a:lstStyle>
            <a:lvl1pPr>
              <a:lnSpc>
                <a:spcPts val="4000"/>
              </a:lnSpc>
              <a:defRPr sz="3600" b="1">
                <a:solidFill>
                  <a:srgbClr val="035783"/>
                </a:solidFill>
                <a:latin typeface="+mj-lt"/>
                <a:cs typeface="Calibri" panose="020F0502020204030204" pitchFamily="34" charset="0"/>
              </a:defRPr>
            </a:lvl1pPr>
          </a:lstStyle>
          <a:p>
            <a:r>
              <a:rPr lang="en-US" dirty="0"/>
              <a:t>Click to edit Master title style</a:t>
            </a:r>
          </a:p>
        </p:txBody>
      </p:sp>
      <p:sp>
        <p:nvSpPr>
          <p:cNvPr id="13" name="Subtitle 2"/>
          <p:cNvSpPr>
            <a:spLocks noGrp="1"/>
          </p:cNvSpPr>
          <p:nvPr>
            <p:ph type="subTitle" idx="1"/>
          </p:nvPr>
        </p:nvSpPr>
        <p:spPr>
          <a:xfrm>
            <a:off x="457199" y="3612822"/>
            <a:ext cx="6059489" cy="857860"/>
          </a:xfrm>
          <a:prstGeom prst="rect">
            <a:avLst/>
          </a:prstGeom>
        </p:spPr>
        <p:txBody>
          <a:bodyPr/>
          <a:lstStyle>
            <a:lvl1pPr marL="0" indent="0" algn="l">
              <a:buNone/>
              <a:defRPr sz="2200">
                <a:solidFill>
                  <a:srgbClr val="4D4D4D"/>
                </a:solidFill>
                <a:latin typeface="+mj-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8">
            <a:extLst>
              <a:ext uri="{FF2B5EF4-FFF2-40B4-BE49-F238E27FC236}">
                <a16:creationId xmlns:a16="http://schemas.microsoft.com/office/drawing/2014/main" id="{BC287AE3-D138-4799-9DA6-74D83A8C6762}"/>
              </a:ext>
            </a:extLst>
          </p:cNvPr>
          <p:cNvSpPr/>
          <p:nvPr userDrawn="1"/>
        </p:nvSpPr>
        <p:spPr>
          <a:xfrm>
            <a:off x="0" y="6026344"/>
            <a:ext cx="9144000" cy="857859"/>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5B4D7EE-7F75-4204-A850-9C6AE8EDE099}"/>
              </a:ext>
            </a:extLst>
          </p:cNvPr>
          <p:cNvSpPr/>
          <p:nvPr userDrawn="1"/>
        </p:nvSpPr>
        <p:spPr>
          <a:xfrm>
            <a:off x="0" y="5726724"/>
            <a:ext cx="9144000" cy="299620"/>
          </a:xfrm>
          <a:prstGeom prst="rect">
            <a:avLst/>
          </a:prstGeom>
          <a:solidFill>
            <a:srgbClr val="E5F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5">
            <a:extLst>
              <a:ext uri="{FF2B5EF4-FFF2-40B4-BE49-F238E27FC236}">
                <a16:creationId xmlns:a16="http://schemas.microsoft.com/office/drawing/2014/main" id="{BEF1C258-4AC4-4473-8EF2-433B423B85BD}"/>
              </a:ext>
            </a:extLst>
          </p:cNvPr>
          <p:cNvSpPr/>
          <p:nvPr userDrawn="1"/>
        </p:nvSpPr>
        <p:spPr>
          <a:xfrm>
            <a:off x="-9236" y="1"/>
            <a:ext cx="9211940" cy="2189018"/>
          </a:xfrm>
          <a:custGeom>
            <a:avLst/>
            <a:gdLst>
              <a:gd name="connsiteX0" fmla="*/ 0 w 9144000"/>
              <a:gd name="connsiteY0" fmla="*/ 0 h 1511086"/>
              <a:gd name="connsiteX1" fmla="*/ 9144000 w 9144000"/>
              <a:gd name="connsiteY1" fmla="*/ 0 h 1511086"/>
              <a:gd name="connsiteX2" fmla="*/ 9144000 w 9144000"/>
              <a:gd name="connsiteY2" fmla="*/ 1511086 h 1511086"/>
              <a:gd name="connsiteX3" fmla="*/ 0 w 9144000"/>
              <a:gd name="connsiteY3" fmla="*/ 1511086 h 1511086"/>
              <a:gd name="connsiteX4" fmla="*/ 0 w 9144000"/>
              <a:gd name="connsiteY4" fmla="*/ 0 h 1511086"/>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217959"/>
              <a:gd name="connsiteY0" fmla="*/ 0 h 1511086"/>
              <a:gd name="connsiteX1" fmla="*/ 9144000 w 9217959"/>
              <a:gd name="connsiteY1" fmla="*/ 0 h 1511086"/>
              <a:gd name="connsiteX2" fmla="*/ 9180945 w 9217959"/>
              <a:gd name="connsiteY2" fmla="*/ 698286 h 1511086"/>
              <a:gd name="connsiteX3" fmla="*/ 4405745 w 9217959"/>
              <a:gd name="connsiteY3" fmla="*/ 129309 h 1511086"/>
              <a:gd name="connsiteX4" fmla="*/ 0 w 9217959"/>
              <a:gd name="connsiteY4" fmla="*/ 1511086 h 1511086"/>
              <a:gd name="connsiteX5" fmla="*/ 0 w 9217959"/>
              <a:gd name="connsiteY5" fmla="*/ 0 h 1511086"/>
              <a:gd name="connsiteX0" fmla="*/ 0 w 9209015"/>
              <a:gd name="connsiteY0" fmla="*/ 0 h 1511086"/>
              <a:gd name="connsiteX1" fmla="*/ 9144000 w 9209015"/>
              <a:gd name="connsiteY1" fmla="*/ 0 h 1511086"/>
              <a:gd name="connsiteX2" fmla="*/ 9171708 w 9209015"/>
              <a:gd name="connsiteY2" fmla="*/ 707523 h 1511086"/>
              <a:gd name="connsiteX3" fmla="*/ 4405745 w 9209015"/>
              <a:gd name="connsiteY3" fmla="*/ 129309 h 1511086"/>
              <a:gd name="connsiteX4" fmla="*/ 0 w 9209015"/>
              <a:gd name="connsiteY4" fmla="*/ 1511086 h 1511086"/>
              <a:gd name="connsiteX5" fmla="*/ 0 w 9209015"/>
              <a:gd name="connsiteY5" fmla="*/ 0 h 1511086"/>
              <a:gd name="connsiteX0" fmla="*/ 0 w 9193545"/>
              <a:gd name="connsiteY0" fmla="*/ 0 h 1511086"/>
              <a:gd name="connsiteX1" fmla="*/ 9144000 w 9193545"/>
              <a:gd name="connsiteY1" fmla="*/ 0 h 1511086"/>
              <a:gd name="connsiteX2" fmla="*/ 9171708 w 9193545"/>
              <a:gd name="connsiteY2" fmla="*/ 707523 h 1511086"/>
              <a:gd name="connsiteX3" fmla="*/ 4405745 w 9193545"/>
              <a:gd name="connsiteY3" fmla="*/ 129309 h 1511086"/>
              <a:gd name="connsiteX4" fmla="*/ 0 w 9193545"/>
              <a:gd name="connsiteY4" fmla="*/ 1511086 h 1511086"/>
              <a:gd name="connsiteX5" fmla="*/ 0 w 9193545"/>
              <a:gd name="connsiteY5" fmla="*/ 0 h 1511086"/>
              <a:gd name="connsiteX0" fmla="*/ 0 w 9175487"/>
              <a:gd name="connsiteY0" fmla="*/ 0 h 1511086"/>
              <a:gd name="connsiteX1" fmla="*/ 9144000 w 9175487"/>
              <a:gd name="connsiteY1" fmla="*/ 0 h 1511086"/>
              <a:gd name="connsiteX2" fmla="*/ 9153236 w 9175487"/>
              <a:gd name="connsiteY2" fmla="*/ 485851 h 1511086"/>
              <a:gd name="connsiteX3" fmla="*/ 4405745 w 9175487"/>
              <a:gd name="connsiteY3" fmla="*/ 129309 h 1511086"/>
              <a:gd name="connsiteX4" fmla="*/ 0 w 9175487"/>
              <a:gd name="connsiteY4" fmla="*/ 1511086 h 1511086"/>
              <a:gd name="connsiteX5" fmla="*/ 0 w 9175487"/>
              <a:gd name="connsiteY5" fmla="*/ 0 h 1511086"/>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3330"/>
              <a:gd name="connsiteY0" fmla="*/ 0 h 1732759"/>
              <a:gd name="connsiteX1" fmla="*/ 9153236 w 9183330"/>
              <a:gd name="connsiteY1" fmla="*/ 0 h 1732759"/>
              <a:gd name="connsiteX2" fmla="*/ 9162472 w 9183330"/>
              <a:gd name="connsiteY2" fmla="*/ 485851 h 1732759"/>
              <a:gd name="connsiteX3" fmla="*/ 4350327 w 9183330"/>
              <a:gd name="connsiteY3" fmla="*/ 443303 h 1732759"/>
              <a:gd name="connsiteX4" fmla="*/ 0 w 9183330"/>
              <a:gd name="connsiteY4" fmla="*/ 1732759 h 1732759"/>
              <a:gd name="connsiteX5" fmla="*/ 9236 w 9183330"/>
              <a:gd name="connsiteY5" fmla="*/ 0 h 1732759"/>
              <a:gd name="connsiteX0" fmla="*/ 9236 w 9240462"/>
              <a:gd name="connsiteY0" fmla="*/ 0 h 1732759"/>
              <a:gd name="connsiteX1" fmla="*/ 9153236 w 9240462"/>
              <a:gd name="connsiteY1" fmla="*/ 0 h 1732759"/>
              <a:gd name="connsiteX2" fmla="*/ 9162472 w 9240462"/>
              <a:gd name="connsiteY2" fmla="*/ 485851 h 1732759"/>
              <a:gd name="connsiteX3" fmla="*/ 4350327 w 9240462"/>
              <a:gd name="connsiteY3" fmla="*/ 443303 h 1732759"/>
              <a:gd name="connsiteX4" fmla="*/ 0 w 9240462"/>
              <a:gd name="connsiteY4" fmla="*/ 1732759 h 1732759"/>
              <a:gd name="connsiteX5" fmla="*/ 9236 w 9240462"/>
              <a:gd name="connsiteY5" fmla="*/ 0 h 1732759"/>
              <a:gd name="connsiteX0" fmla="*/ 9236 w 9211940"/>
              <a:gd name="connsiteY0" fmla="*/ 0 h 1732759"/>
              <a:gd name="connsiteX1" fmla="*/ 9153236 w 9211940"/>
              <a:gd name="connsiteY1" fmla="*/ 0 h 1732759"/>
              <a:gd name="connsiteX2" fmla="*/ 9162472 w 9211940"/>
              <a:gd name="connsiteY2" fmla="*/ 485851 h 1732759"/>
              <a:gd name="connsiteX3" fmla="*/ 4036290 w 9211940"/>
              <a:gd name="connsiteY3" fmla="*/ 460731 h 1732759"/>
              <a:gd name="connsiteX4" fmla="*/ 0 w 9211940"/>
              <a:gd name="connsiteY4" fmla="*/ 1732759 h 1732759"/>
              <a:gd name="connsiteX5" fmla="*/ 9236 w 9211940"/>
              <a:gd name="connsiteY5" fmla="*/ 0 h 1732759"/>
              <a:gd name="connsiteX0" fmla="*/ 9236 w 9211940"/>
              <a:gd name="connsiteY0" fmla="*/ 0 h 1732759"/>
              <a:gd name="connsiteX1" fmla="*/ 9153236 w 9211940"/>
              <a:gd name="connsiteY1" fmla="*/ 0 h 1732759"/>
              <a:gd name="connsiteX2" fmla="*/ 9162472 w 9211940"/>
              <a:gd name="connsiteY2" fmla="*/ 485851 h 1732759"/>
              <a:gd name="connsiteX3" fmla="*/ 4036290 w 9211940"/>
              <a:gd name="connsiteY3" fmla="*/ 460731 h 1732759"/>
              <a:gd name="connsiteX4" fmla="*/ 0 w 9211940"/>
              <a:gd name="connsiteY4" fmla="*/ 1732759 h 1732759"/>
              <a:gd name="connsiteX5" fmla="*/ 9236 w 9211940"/>
              <a:gd name="connsiteY5" fmla="*/ 0 h 173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1940" h="1732759">
                <a:moveTo>
                  <a:pt x="9236" y="0"/>
                </a:moveTo>
                <a:lnTo>
                  <a:pt x="9153236" y="0"/>
                </a:lnTo>
                <a:lnTo>
                  <a:pt x="9162472" y="485851"/>
                </a:lnTo>
                <a:cubicBezTo>
                  <a:pt x="9319491" y="773404"/>
                  <a:pt x="9430325" y="-77793"/>
                  <a:pt x="4036290" y="460731"/>
                </a:cubicBezTo>
                <a:cubicBezTo>
                  <a:pt x="2595416" y="657314"/>
                  <a:pt x="1339272" y="931173"/>
                  <a:pt x="0" y="1732759"/>
                </a:cubicBezTo>
                <a:cubicBezTo>
                  <a:pt x="3079" y="1155173"/>
                  <a:pt x="6157" y="577586"/>
                  <a:pt x="9236" y="0"/>
                </a:cubicBezTo>
                <a:close/>
              </a:path>
            </a:pathLst>
          </a:custGeom>
          <a:solidFill>
            <a:srgbClr val="E5F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78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u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6251"/>
            <a:ext cx="8229600" cy="4296638"/>
          </a:xfrm>
          <a:prstGeom prst="rect">
            <a:avLst/>
          </a:prstGeom>
        </p:spPr>
        <p:txBody>
          <a:bodyPr vert="horz" lIns="0" tIns="45720" rIns="91440" bIns="45720" rtlCol="0">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6"/>
          <p:cNvSpPr>
            <a:spLocks noGrp="1"/>
          </p:cNvSpPr>
          <p:nvPr>
            <p:ph type="dt" sz="half" idx="2"/>
          </p:nvPr>
        </p:nvSpPr>
        <p:spPr>
          <a:xfrm>
            <a:off x="347122" y="6435954"/>
            <a:ext cx="1854422" cy="365125"/>
          </a:xfrm>
          <a:prstGeom prst="rect">
            <a:avLst/>
          </a:prstGeom>
        </p:spPr>
        <p:txBody>
          <a:bodyPr vert="horz" lIns="91440" tIns="45720" rIns="91440" bIns="45720" rtlCol="0" anchor="ctr"/>
          <a:lstStyle>
            <a:lvl1pPr algn="l">
              <a:defRPr sz="800">
                <a:solidFill>
                  <a:schemeClr val="bg2"/>
                </a:solidFill>
              </a:defRPr>
            </a:lvl1pPr>
          </a:lstStyle>
          <a:p>
            <a:r>
              <a:rPr lang="en-US" dirty="0"/>
              <a:t>December 3, 2019</a:t>
            </a:r>
          </a:p>
        </p:txBody>
      </p:sp>
      <p:sp>
        <p:nvSpPr>
          <p:cNvPr id="2" name="Title 1"/>
          <p:cNvSpPr>
            <a:spLocks noGrp="1"/>
          </p:cNvSpPr>
          <p:nvPr>
            <p:ph type="title"/>
          </p:nvPr>
        </p:nvSpPr>
        <p:spPr>
          <a:xfrm>
            <a:off x="457200" y="258619"/>
            <a:ext cx="8686800" cy="985982"/>
          </a:xfrm>
        </p:spPr>
        <p:txBody>
          <a:bodyPr/>
          <a:lstStyle>
            <a:lvl1pPr>
              <a:defRPr sz="2600"/>
            </a:lvl1pPr>
          </a:lstStyle>
          <a:p>
            <a:r>
              <a:rPr lang="en-US" dirty="0"/>
              <a:t>Click to edit Master title style</a:t>
            </a:r>
          </a:p>
        </p:txBody>
      </p:sp>
    </p:spTree>
    <p:extLst>
      <p:ext uri="{BB962C8B-B14F-4D97-AF65-F5344CB8AC3E}">
        <p14:creationId xmlns:p14="http://schemas.microsoft.com/office/powerpoint/2010/main" val="266416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Date Placeholder 36"/>
          <p:cNvSpPr>
            <a:spLocks noGrp="1"/>
          </p:cNvSpPr>
          <p:nvPr>
            <p:ph type="dt" sz="half" idx="2"/>
          </p:nvPr>
        </p:nvSpPr>
        <p:spPr>
          <a:xfrm>
            <a:off x="347122" y="6435954"/>
            <a:ext cx="1854422" cy="365125"/>
          </a:xfrm>
          <a:prstGeom prst="rect">
            <a:avLst/>
          </a:prstGeom>
        </p:spPr>
        <p:txBody>
          <a:bodyPr vert="horz" lIns="91440" tIns="45720" rIns="91440" bIns="45720" rtlCol="0" anchor="ctr"/>
          <a:lstStyle>
            <a:lvl1pPr algn="l">
              <a:defRPr sz="800">
                <a:solidFill>
                  <a:schemeClr val="bg2"/>
                </a:solidFill>
              </a:defRPr>
            </a:lvl1pPr>
          </a:lstStyle>
          <a:p>
            <a:r>
              <a:rPr lang="en-US" dirty="0"/>
              <a:t>December 3, 2019</a:t>
            </a:r>
          </a:p>
        </p:txBody>
      </p:sp>
      <p:sp>
        <p:nvSpPr>
          <p:cNvPr id="2" name="Title 1"/>
          <p:cNvSpPr>
            <a:spLocks noGrp="1"/>
          </p:cNvSpPr>
          <p:nvPr>
            <p:ph type="title"/>
          </p:nvPr>
        </p:nvSpPr>
        <p:spPr>
          <a:xfrm>
            <a:off x="457200" y="258619"/>
            <a:ext cx="8686800" cy="985982"/>
          </a:xfrm>
        </p:spPr>
        <p:txBody>
          <a:bodyPr/>
          <a:lstStyle>
            <a:lvl1pPr>
              <a:defRPr sz="2600"/>
            </a:lvl1pPr>
          </a:lstStyle>
          <a:p>
            <a:r>
              <a:rPr lang="en-US" dirty="0"/>
              <a:t>Click to edit Master title style</a:t>
            </a:r>
          </a:p>
        </p:txBody>
      </p:sp>
    </p:spTree>
    <p:extLst>
      <p:ext uri="{BB962C8B-B14F-4D97-AF65-F5344CB8AC3E}">
        <p14:creationId xmlns:p14="http://schemas.microsoft.com/office/powerpoint/2010/main" val="357592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Blu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1086"/>
            <a:ext cx="3994879" cy="4309552"/>
          </a:xfrm>
          <a:prstGeom prst="rect">
            <a:avLst/>
          </a:prstGeom>
        </p:spPr>
        <p:txBody>
          <a:bodyPr lIns="0">
            <a:normAutofit/>
          </a:bodyPr>
          <a:lstStyle>
            <a:lvl1pPr marL="166688" indent="-166688">
              <a:lnSpc>
                <a:spcPct val="110000"/>
              </a:lnSpc>
              <a:spcBef>
                <a:spcPts val="1400"/>
              </a:spcBef>
              <a:buClr>
                <a:srgbClr val="035783"/>
              </a:buClr>
              <a:buFont typeface="Arial" panose="020B0604020202020204" pitchFamily="34" charset="0"/>
              <a:buChar char="•"/>
              <a:defRPr sz="1800">
                <a:solidFill>
                  <a:srgbClr val="333333"/>
                </a:solidFill>
                <a:latin typeface="+mn-lt"/>
              </a:defRPr>
            </a:lvl1pPr>
            <a:lvl2pPr marL="512763" indent="-230188">
              <a:lnSpc>
                <a:spcPct val="110000"/>
              </a:lnSpc>
              <a:spcBef>
                <a:spcPts val="600"/>
              </a:spcBef>
              <a:buFont typeface="Arial" panose="020B0604020202020204" pitchFamily="34" charset="0"/>
              <a:buChar char="‒"/>
              <a:defRPr sz="1800">
                <a:solidFill>
                  <a:srgbClr val="333333"/>
                </a:solidFill>
                <a:latin typeface="+mn-lt"/>
              </a:defRPr>
            </a:lvl2pPr>
            <a:lvl3pPr marL="685800" indent="-173038">
              <a:lnSpc>
                <a:spcPct val="110000"/>
              </a:lnSpc>
              <a:buFont typeface="Arial" panose="020B0604020202020204" pitchFamily="34" charset="0"/>
              <a:buChar char="–"/>
              <a:defRPr sz="1800">
                <a:solidFill>
                  <a:srgbClr val="333333"/>
                </a:solidFill>
                <a:latin typeface="+mn-lt"/>
              </a:defRPr>
            </a:lvl3pPr>
            <a:lvl4pPr>
              <a:lnSpc>
                <a:spcPct val="110000"/>
              </a:lnSpc>
              <a:defRPr sz="1800">
                <a:solidFill>
                  <a:srgbClr val="333333"/>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6"/>
          <p:cNvSpPr>
            <a:spLocks noGrp="1"/>
          </p:cNvSpPr>
          <p:nvPr>
            <p:ph type="dt" sz="half" idx="2"/>
          </p:nvPr>
        </p:nvSpPr>
        <p:spPr>
          <a:xfrm>
            <a:off x="347122" y="6435954"/>
            <a:ext cx="1854422" cy="365125"/>
          </a:xfrm>
          <a:prstGeom prst="rect">
            <a:avLst/>
          </a:prstGeom>
        </p:spPr>
        <p:txBody>
          <a:bodyPr vert="horz" lIns="91440" tIns="45720" rIns="91440" bIns="45720" rtlCol="0" anchor="ctr"/>
          <a:lstStyle>
            <a:lvl1pPr algn="l">
              <a:defRPr sz="800">
                <a:solidFill>
                  <a:schemeClr val="bg2"/>
                </a:solidFill>
              </a:defRPr>
            </a:lvl1pPr>
          </a:lstStyle>
          <a:p>
            <a:r>
              <a:rPr lang="en-US" dirty="0"/>
              <a:t>December 3, 2019</a:t>
            </a:r>
          </a:p>
        </p:txBody>
      </p:sp>
      <p:sp>
        <p:nvSpPr>
          <p:cNvPr id="2" name="Title 1"/>
          <p:cNvSpPr>
            <a:spLocks noGrp="1"/>
          </p:cNvSpPr>
          <p:nvPr>
            <p:ph type="title"/>
          </p:nvPr>
        </p:nvSpPr>
        <p:spPr>
          <a:xfrm>
            <a:off x="457200" y="258619"/>
            <a:ext cx="8686800" cy="985982"/>
          </a:xfrm>
        </p:spPr>
        <p:txBody>
          <a:bodyPr/>
          <a:lstStyle>
            <a:lvl1pPr>
              <a:defRPr sz="2600"/>
            </a:lvl1pPr>
          </a:lstStyle>
          <a:p>
            <a:r>
              <a:rPr lang="en-US" dirty="0"/>
              <a:t>Click to edit Master title style</a:t>
            </a:r>
          </a:p>
        </p:txBody>
      </p:sp>
      <p:sp>
        <p:nvSpPr>
          <p:cNvPr id="6" name="Content Placeholder 2">
            <a:extLst>
              <a:ext uri="{FF2B5EF4-FFF2-40B4-BE49-F238E27FC236}">
                <a16:creationId xmlns:a16="http://schemas.microsoft.com/office/drawing/2014/main" id="{86A48DF8-F5CC-4B64-9703-DF5F0BC41631}"/>
              </a:ext>
            </a:extLst>
          </p:cNvPr>
          <p:cNvSpPr>
            <a:spLocks noGrp="1"/>
          </p:cNvSpPr>
          <p:nvPr>
            <p:ph idx="10"/>
          </p:nvPr>
        </p:nvSpPr>
        <p:spPr>
          <a:xfrm>
            <a:off x="4733145" y="1511086"/>
            <a:ext cx="3994879" cy="4309552"/>
          </a:xfrm>
          <a:prstGeom prst="rect">
            <a:avLst/>
          </a:prstGeom>
        </p:spPr>
        <p:txBody>
          <a:bodyPr lIns="0">
            <a:normAutofit/>
          </a:bodyPr>
          <a:lstStyle>
            <a:lvl1pPr marL="166688" indent="-166688">
              <a:lnSpc>
                <a:spcPct val="110000"/>
              </a:lnSpc>
              <a:spcBef>
                <a:spcPts val="1400"/>
              </a:spcBef>
              <a:buClr>
                <a:srgbClr val="035783"/>
              </a:buClr>
              <a:buFont typeface="Arial" panose="020B0604020202020204" pitchFamily="34" charset="0"/>
              <a:buChar char="•"/>
              <a:defRPr sz="1800">
                <a:solidFill>
                  <a:srgbClr val="333333"/>
                </a:solidFill>
                <a:latin typeface="+mn-lt"/>
              </a:defRPr>
            </a:lvl1pPr>
            <a:lvl2pPr marL="512763" indent="-230188">
              <a:lnSpc>
                <a:spcPct val="110000"/>
              </a:lnSpc>
              <a:spcBef>
                <a:spcPts val="600"/>
              </a:spcBef>
              <a:buFont typeface="Arial" panose="020B0604020202020204" pitchFamily="34" charset="0"/>
              <a:buChar char="‒"/>
              <a:defRPr sz="1800">
                <a:solidFill>
                  <a:srgbClr val="333333"/>
                </a:solidFill>
                <a:latin typeface="+mn-lt"/>
              </a:defRPr>
            </a:lvl2pPr>
            <a:lvl3pPr marL="685800" indent="-173038">
              <a:lnSpc>
                <a:spcPct val="110000"/>
              </a:lnSpc>
              <a:buFont typeface="Arial" panose="020B0604020202020204" pitchFamily="34" charset="0"/>
              <a:buChar char="–"/>
              <a:defRPr sz="1800">
                <a:solidFill>
                  <a:srgbClr val="333333"/>
                </a:solidFill>
                <a:latin typeface="+mn-lt"/>
              </a:defRPr>
            </a:lvl3pPr>
            <a:lvl4pPr>
              <a:lnSpc>
                <a:spcPct val="110000"/>
              </a:lnSpc>
              <a:defRPr sz="1800">
                <a:solidFill>
                  <a:srgbClr val="333333"/>
                </a:solidFill>
                <a:latin typeface="+mn-l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9480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Rectangle 5">
            <a:extLst>
              <a:ext uri="{FF2B5EF4-FFF2-40B4-BE49-F238E27FC236}">
                <a16:creationId xmlns:a16="http://schemas.microsoft.com/office/drawing/2014/main" id="{765214F8-36CC-4258-9AFC-30019B6BD132}"/>
              </a:ext>
            </a:extLst>
          </p:cNvPr>
          <p:cNvSpPr/>
          <p:nvPr userDrawn="1"/>
        </p:nvSpPr>
        <p:spPr>
          <a:xfrm>
            <a:off x="-13750" y="-3836"/>
            <a:ext cx="9216453" cy="1583245"/>
          </a:xfrm>
          <a:custGeom>
            <a:avLst/>
            <a:gdLst>
              <a:gd name="connsiteX0" fmla="*/ 0 w 9144000"/>
              <a:gd name="connsiteY0" fmla="*/ 0 h 1511086"/>
              <a:gd name="connsiteX1" fmla="*/ 9144000 w 9144000"/>
              <a:gd name="connsiteY1" fmla="*/ 0 h 1511086"/>
              <a:gd name="connsiteX2" fmla="*/ 9144000 w 9144000"/>
              <a:gd name="connsiteY2" fmla="*/ 1511086 h 1511086"/>
              <a:gd name="connsiteX3" fmla="*/ 0 w 9144000"/>
              <a:gd name="connsiteY3" fmla="*/ 1511086 h 1511086"/>
              <a:gd name="connsiteX4" fmla="*/ 0 w 9144000"/>
              <a:gd name="connsiteY4" fmla="*/ 0 h 1511086"/>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217959"/>
              <a:gd name="connsiteY0" fmla="*/ 0 h 1511086"/>
              <a:gd name="connsiteX1" fmla="*/ 9144000 w 9217959"/>
              <a:gd name="connsiteY1" fmla="*/ 0 h 1511086"/>
              <a:gd name="connsiteX2" fmla="*/ 9180945 w 9217959"/>
              <a:gd name="connsiteY2" fmla="*/ 698286 h 1511086"/>
              <a:gd name="connsiteX3" fmla="*/ 4405745 w 9217959"/>
              <a:gd name="connsiteY3" fmla="*/ 129309 h 1511086"/>
              <a:gd name="connsiteX4" fmla="*/ 0 w 9217959"/>
              <a:gd name="connsiteY4" fmla="*/ 1511086 h 1511086"/>
              <a:gd name="connsiteX5" fmla="*/ 0 w 9217959"/>
              <a:gd name="connsiteY5" fmla="*/ 0 h 1511086"/>
              <a:gd name="connsiteX0" fmla="*/ 0 w 9209015"/>
              <a:gd name="connsiteY0" fmla="*/ 0 h 1511086"/>
              <a:gd name="connsiteX1" fmla="*/ 9144000 w 9209015"/>
              <a:gd name="connsiteY1" fmla="*/ 0 h 1511086"/>
              <a:gd name="connsiteX2" fmla="*/ 9171708 w 9209015"/>
              <a:gd name="connsiteY2" fmla="*/ 707523 h 1511086"/>
              <a:gd name="connsiteX3" fmla="*/ 4405745 w 9209015"/>
              <a:gd name="connsiteY3" fmla="*/ 129309 h 1511086"/>
              <a:gd name="connsiteX4" fmla="*/ 0 w 9209015"/>
              <a:gd name="connsiteY4" fmla="*/ 1511086 h 1511086"/>
              <a:gd name="connsiteX5" fmla="*/ 0 w 9209015"/>
              <a:gd name="connsiteY5" fmla="*/ 0 h 1511086"/>
              <a:gd name="connsiteX0" fmla="*/ 0 w 9193545"/>
              <a:gd name="connsiteY0" fmla="*/ 0 h 1511086"/>
              <a:gd name="connsiteX1" fmla="*/ 9144000 w 9193545"/>
              <a:gd name="connsiteY1" fmla="*/ 0 h 1511086"/>
              <a:gd name="connsiteX2" fmla="*/ 9171708 w 9193545"/>
              <a:gd name="connsiteY2" fmla="*/ 707523 h 1511086"/>
              <a:gd name="connsiteX3" fmla="*/ 4405745 w 9193545"/>
              <a:gd name="connsiteY3" fmla="*/ 129309 h 1511086"/>
              <a:gd name="connsiteX4" fmla="*/ 0 w 9193545"/>
              <a:gd name="connsiteY4" fmla="*/ 1511086 h 1511086"/>
              <a:gd name="connsiteX5" fmla="*/ 0 w 9193545"/>
              <a:gd name="connsiteY5" fmla="*/ 0 h 1511086"/>
              <a:gd name="connsiteX0" fmla="*/ 0 w 9175487"/>
              <a:gd name="connsiteY0" fmla="*/ 0 h 1511086"/>
              <a:gd name="connsiteX1" fmla="*/ 9144000 w 9175487"/>
              <a:gd name="connsiteY1" fmla="*/ 0 h 1511086"/>
              <a:gd name="connsiteX2" fmla="*/ 9153236 w 9175487"/>
              <a:gd name="connsiteY2" fmla="*/ 485851 h 1511086"/>
              <a:gd name="connsiteX3" fmla="*/ 4405745 w 9175487"/>
              <a:gd name="connsiteY3" fmla="*/ 129309 h 1511086"/>
              <a:gd name="connsiteX4" fmla="*/ 0 w 9175487"/>
              <a:gd name="connsiteY4" fmla="*/ 1511086 h 1511086"/>
              <a:gd name="connsiteX5" fmla="*/ 0 w 9175487"/>
              <a:gd name="connsiteY5" fmla="*/ 0 h 1511086"/>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3330"/>
              <a:gd name="connsiteY0" fmla="*/ 0 h 1732759"/>
              <a:gd name="connsiteX1" fmla="*/ 9153236 w 9183330"/>
              <a:gd name="connsiteY1" fmla="*/ 0 h 1732759"/>
              <a:gd name="connsiteX2" fmla="*/ 9162472 w 9183330"/>
              <a:gd name="connsiteY2" fmla="*/ 485851 h 1732759"/>
              <a:gd name="connsiteX3" fmla="*/ 4350327 w 9183330"/>
              <a:gd name="connsiteY3" fmla="*/ 443303 h 1732759"/>
              <a:gd name="connsiteX4" fmla="*/ 0 w 9183330"/>
              <a:gd name="connsiteY4" fmla="*/ 1732759 h 1732759"/>
              <a:gd name="connsiteX5" fmla="*/ 9236 w 9183330"/>
              <a:gd name="connsiteY5" fmla="*/ 0 h 1732759"/>
              <a:gd name="connsiteX0" fmla="*/ 9236 w 9240462"/>
              <a:gd name="connsiteY0" fmla="*/ 0 h 1732759"/>
              <a:gd name="connsiteX1" fmla="*/ 9153236 w 9240462"/>
              <a:gd name="connsiteY1" fmla="*/ 0 h 1732759"/>
              <a:gd name="connsiteX2" fmla="*/ 9162472 w 9240462"/>
              <a:gd name="connsiteY2" fmla="*/ 485851 h 1732759"/>
              <a:gd name="connsiteX3" fmla="*/ 4350327 w 9240462"/>
              <a:gd name="connsiteY3" fmla="*/ 443303 h 1732759"/>
              <a:gd name="connsiteX4" fmla="*/ 0 w 9240462"/>
              <a:gd name="connsiteY4" fmla="*/ 1732759 h 1732759"/>
              <a:gd name="connsiteX5" fmla="*/ 9236 w 9240462"/>
              <a:gd name="connsiteY5" fmla="*/ 0 h 1732759"/>
              <a:gd name="connsiteX0" fmla="*/ 9236 w 9211940"/>
              <a:gd name="connsiteY0" fmla="*/ 0 h 1732759"/>
              <a:gd name="connsiteX1" fmla="*/ 9153236 w 9211940"/>
              <a:gd name="connsiteY1" fmla="*/ 0 h 1732759"/>
              <a:gd name="connsiteX2" fmla="*/ 9162472 w 9211940"/>
              <a:gd name="connsiteY2" fmla="*/ 485851 h 1732759"/>
              <a:gd name="connsiteX3" fmla="*/ 4036290 w 9211940"/>
              <a:gd name="connsiteY3" fmla="*/ 460731 h 1732759"/>
              <a:gd name="connsiteX4" fmla="*/ 0 w 9211940"/>
              <a:gd name="connsiteY4" fmla="*/ 1732759 h 1732759"/>
              <a:gd name="connsiteX5" fmla="*/ 9236 w 9211940"/>
              <a:gd name="connsiteY5" fmla="*/ 0 h 1732759"/>
              <a:gd name="connsiteX0" fmla="*/ 9236 w 9211940"/>
              <a:gd name="connsiteY0" fmla="*/ 0 h 1732759"/>
              <a:gd name="connsiteX1" fmla="*/ 9153236 w 9211940"/>
              <a:gd name="connsiteY1" fmla="*/ 0 h 1732759"/>
              <a:gd name="connsiteX2" fmla="*/ 9162472 w 9211940"/>
              <a:gd name="connsiteY2" fmla="*/ 485851 h 1732759"/>
              <a:gd name="connsiteX3" fmla="*/ 4036290 w 9211940"/>
              <a:gd name="connsiteY3" fmla="*/ 460731 h 1732759"/>
              <a:gd name="connsiteX4" fmla="*/ 0 w 9211940"/>
              <a:gd name="connsiteY4" fmla="*/ 1732759 h 1732759"/>
              <a:gd name="connsiteX5" fmla="*/ 9236 w 9211940"/>
              <a:gd name="connsiteY5" fmla="*/ 0 h 1732759"/>
              <a:gd name="connsiteX0" fmla="*/ 592 w 9216453"/>
              <a:gd name="connsiteY0" fmla="*/ 0 h 1732759"/>
              <a:gd name="connsiteX1" fmla="*/ 9157749 w 9216453"/>
              <a:gd name="connsiteY1" fmla="*/ 0 h 1732759"/>
              <a:gd name="connsiteX2" fmla="*/ 9166985 w 9216453"/>
              <a:gd name="connsiteY2" fmla="*/ 485851 h 1732759"/>
              <a:gd name="connsiteX3" fmla="*/ 4040803 w 9216453"/>
              <a:gd name="connsiteY3" fmla="*/ 460731 h 1732759"/>
              <a:gd name="connsiteX4" fmla="*/ 4513 w 9216453"/>
              <a:gd name="connsiteY4" fmla="*/ 1732759 h 1732759"/>
              <a:gd name="connsiteX5" fmla="*/ 592 w 9216453"/>
              <a:gd name="connsiteY5" fmla="*/ 0 h 173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6453" h="1732759">
                <a:moveTo>
                  <a:pt x="592" y="0"/>
                </a:moveTo>
                <a:lnTo>
                  <a:pt x="9157749" y="0"/>
                </a:lnTo>
                <a:lnTo>
                  <a:pt x="9166985" y="485851"/>
                </a:lnTo>
                <a:cubicBezTo>
                  <a:pt x="9324004" y="773404"/>
                  <a:pt x="9434838" y="-77793"/>
                  <a:pt x="4040803" y="460731"/>
                </a:cubicBezTo>
                <a:cubicBezTo>
                  <a:pt x="2599929" y="657314"/>
                  <a:pt x="1343785" y="931173"/>
                  <a:pt x="4513" y="1732759"/>
                </a:cubicBezTo>
                <a:cubicBezTo>
                  <a:pt x="7592" y="1155173"/>
                  <a:pt x="-2487" y="577586"/>
                  <a:pt x="592" y="0"/>
                </a:cubicBezTo>
                <a:close/>
              </a:path>
            </a:pathLst>
          </a:custGeom>
          <a:solidFill>
            <a:srgbClr val="E5F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90A20A-E8EA-4749-9611-CC9B004AC44B}"/>
              </a:ext>
            </a:extLst>
          </p:cNvPr>
          <p:cNvSpPr/>
          <p:nvPr userDrawn="1"/>
        </p:nvSpPr>
        <p:spPr>
          <a:xfrm>
            <a:off x="0" y="6327581"/>
            <a:ext cx="9144000" cy="556622"/>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605563" y="625769"/>
            <a:ext cx="520785" cy="5927070"/>
            <a:chOff x="-605563" y="625769"/>
            <a:chExt cx="520785" cy="5927070"/>
          </a:xfrm>
        </p:grpSpPr>
        <p:cxnSp>
          <p:nvCxnSpPr>
            <p:cNvPr id="8" name="Straight Connector 7"/>
            <p:cNvCxnSpPr/>
            <p:nvPr userDrawn="1"/>
          </p:nvCxnSpPr>
          <p:spPr>
            <a:xfrm flipH="1">
              <a:off x="-605563" y="62576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5563" y="1371600"/>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05563" y="1922757"/>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H="1">
              <a:off x="-605563" y="433734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H="1">
              <a:off x="-605563" y="6027958"/>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605563" y="6552839"/>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57201" y="-593457"/>
            <a:ext cx="8225603" cy="520785"/>
            <a:chOff x="457201" y="-593457"/>
            <a:chExt cx="8225603" cy="520785"/>
          </a:xfrm>
        </p:grpSpPr>
        <p:cxnSp>
          <p:nvCxnSpPr>
            <p:cNvPr id="16" name="Straight Connector 15"/>
            <p:cNvCxnSpPr/>
            <p:nvPr userDrawn="1"/>
          </p:nvCxnSpPr>
          <p:spPr>
            <a:xfrm rot="16200000" flipH="1">
              <a:off x="19680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16200000" flipH="1">
              <a:off x="198909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16200000" flipH="1">
              <a:off x="23370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16200000" flipH="1">
              <a:off x="4129046"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rot="16200000" flipH="1">
              <a:off x="4494170"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6200000" flipH="1">
              <a:off x="6266842"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16200000" flipH="1">
              <a:off x="6627728"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16200000" flipH="1">
              <a:off x="8422411" y="-333064"/>
              <a:ext cx="520785" cy="0"/>
            </a:xfrm>
            <a:prstGeom prst="line">
              <a:avLst/>
            </a:prstGeom>
            <a:ln w="12700">
              <a:solidFill>
                <a:schemeClr val="accent4">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userDrawn="1"/>
        </p:nvPicPr>
        <p:blipFill>
          <a:blip r:embed="rId6"/>
          <a:srcRect/>
          <a:stretch/>
        </p:blipFill>
        <p:spPr>
          <a:xfrm>
            <a:off x="443478" y="6430340"/>
            <a:ext cx="485832" cy="332443"/>
          </a:xfrm>
          <a:prstGeom prst="rect">
            <a:avLst/>
          </a:prstGeom>
        </p:spPr>
      </p:pic>
      <p:sp>
        <p:nvSpPr>
          <p:cNvPr id="30" name="TextBox 29"/>
          <p:cNvSpPr txBox="1"/>
          <p:nvPr userDrawn="1"/>
        </p:nvSpPr>
        <p:spPr>
          <a:xfrm>
            <a:off x="8038738" y="6513437"/>
            <a:ext cx="648062" cy="123111"/>
          </a:xfrm>
          <a:prstGeom prst="rect">
            <a:avLst/>
          </a:prstGeom>
          <a:noFill/>
        </p:spPr>
        <p:txBody>
          <a:bodyPr wrap="square" lIns="0" tIns="0" rIns="0" bIns="0" rtlCol="0">
            <a:spAutoFit/>
          </a:bodyPr>
          <a:lstStyle/>
          <a:p>
            <a:pPr algn="r"/>
            <a:fld id="{2D4AB855-CECC-48DA-B4FB-C449FA882C71}" type="slidenum">
              <a:rPr lang="en-US" sz="800" smtClean="0">
                <a:solidFill>
                  <a:schemeClr val="bg1"/>
                </a:solidFill>
              </a:rPr>
              <a:pPr algn="r"/>
              <a:t>‹#›</a:t>
            </a:fld>
            <a:endParaRPr lang="en-US" sz="800" dirty="0">
              <a:solidFill>
                <a:schemeClr val="bg1"/>
              </a:solidFill>
            </a:endParaRPr>
          </a:p>
        </p:txBody>
      </p:sp>
      <p:sp>
        <p:nvSpPr>
          <p:cNvPr id="4" name="TextBox 3">
            <a:extLst>
              <a:ext uri="{FF2B5EF4-FFF2-40B4-BE49-F238E27FC236}">
                <a16:creationId xmlns:a16="http://schemas.microsoft.com/office/drawing/2014/main" id="{164C8DA2-0DB5-470C-B9E7-FC0C8B290288}"/>
              </a:ext>
            </a:extLst>
          </p:cNvPr>
          <p:cNvSpPr txBox="1"/>
          <p:nvPr userDrawn="1"/>
        </p:nvSpPr>
        <p:spPr>
          <a:xfrm>
            <a:off x="1014088" y="6543641"/>
            <a:ext cx="4240060" cy="173638"/>
          </a:xfrm>
          <a:prstGeom prst="rect">
            <a:avLst/>
          </a:prstGeom>
          <a:noFill/>
        </p:spPr>
        <p:txBody>
          <a:bodyPr wrap="none" lIns="0" tIns="0" rIns="0" bIns="0" rtlCol="0">
            <a:noAutofit/>
          </a:bodyPr>
          <a:lstStyle/>
          <a:p>
            <a:pPr algn="l"/>
            <a:r>
              <a:rPr lang="en-US" sz="900" b="0" dirty="0" err="1">
                <a:solidFill>
                  <a:schemeClr val="bg1"/>
                </a:solidFill>
                <a:latin typeface="+mj-lt"/>
                <a:cs typeface="Calibri" panose="020F0502020204030204" pitchFamily="34" charset="0"/>
              </a:rPr>
              <a:t>BEP</a:t>
            </a:r>
            <a:r>
              <a:rPr lang="en-US" sz="900" b="0" dirty="0">
                <a:solidFill>
                  <a:schemeClr val="bg1"/>
                </a:solidFill>
                <a:latin typeface="+mj-lt"/>
                <a:cs typeface="Calibri" panose="020F0502020204030204" pitchFamily="34" charset="0"/>
              </a:rPr>
              <a:t> Replacement Currency Production Facility Environmental Impact Statement</a:t>
            </a:r>
          </a:p>
        </p:txBody>
      </p: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42574" y="77466"/>
            <a:ext cx="492468" cy="492468"/>
          </a:xfrm>
          <a:prstGeom prst="rect">
            <a:avLst/>
          </a:prstGeom>
        </p:spPr>
      </p:pic>
      <p:sp>
        <p:nvSpPr>
          <p:cNvPr id="2" name="Title Placeholder 1"/>
          <p:cNvSpPr>
            <a:spLocks noGrp="1"/>
          </p:cNvSpPr>
          <p:nvPr>
            <p:ph type="title"/>
          </p:nvPr>
        </p:nvSpPr>
        <p:spPr>
          <a:xfrm>
            <a:off x="457200" y="249383"/>
            <a:ext cx="8686800" cy="995218"/>
          </a:xfrm>
          <a:prstGeom prst="rect">
            <a:avLst/>
          </a:prstGeom>
        </p:spPr>
        <p:txBody>
          <a:bodyPr vert="horz" lIns="0" tIns="0" rIns="0" bIns="0" rtlCol="0" anchor="b" anchorCtr="0">
            <a:noAutofit/>
          </a:bodyPr>
          <a:lstStyle/>
          <a:p>
            <a:r>
              <a:rPr lang="en-US" dirty="0"/>
              <a:t>Click to edit Master title style</a:t>
            </a:r>
          </a:p>
        </p:txBody>
      </p:sp>
      <p:sp>
        <p:nvSpPr>
          <p:cNvPr id="6" name="Text Placeholder 5">
            <a:extLst>
              <a:ext uri="{FF2B5EF4-FFF2-40B4-BE49-F238E27FC236}">
                <a16:creationId xmlns:a16="http://schemas.microsoft.com/office/drawing/2014/main" id="{1EAC4F1F-9DC5-451C-AF05-A6CD601EFA3E}"/>
              </a:ext>
            </a:extLst>
          </p:cNvPr>
          <p:cNvSpPr>
            <a:spLocks noGrp="1"/>
          </p:cNvSpPr>
          <p:nvPr>
            <p:ph type="body" idx="1"/>
          </p:nvPr>
        </p:nvSpPr>
        <p:spPr>
          <a:xfrm>
            <a:off x="457201" y="1516251"/>
            <a:ext cx="8058149" cy="4597554"/>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9687270"/>
      </p:ext>
    </p:extLst>
  </p:cSld>
  <p:clrMap bg1="lt1" tx1="dk1" bg2="lt2" tx2="dk2" accent1="accent1" accent2="accent2" accent3="accent3" accent4="accent4" accent5="accent5" accent6="accent6" hlink="hlink" folHlink="folHlink"/>
  <p:sldLayoutIdLst>
    <p:sldLayoutId id="2147483829" r:id="rId1"/>
    <p:sldLayoutId id="2147483735" r:id="rId2"/>
    <p:sldLayoutId id="2147483831" r:id="rId3"/>
    <p:sldLayoutId id="214748383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2600" b="1" kern="1200">
          <a:solidFill>
            <a:srgbClr val="035783"/>
          </a:solidFill>
          <a:latin typeface="Georgia" panose="02040502050405020303" pitchFamily="18" charset="0"/>
          <a:ea typeface="+mj-ea"/>
          <a:cs typeface="Calibri" panose="020F0502020204030204" pitchFamily="34" charset="0"/>
        </a:defRPr>
      </a:lvl1pPr>
    </p:titleStyle>
    <p:bodyStyle>
      <a:lvl1pPr marL="169863" marR="0" indent="-169863" algn="l" defTabSz="914400" rtl="0" eaLnBrk="1" fontAlgn="auto" latinLnBrk="0" hangingPunct="1">
        <a:lnSpc>
          <a:spcPct val="110000"/>
        </a:lnSpc>
        <a:spcBef>
          <a:spcPts val="1200"/>
        </a:spcBef>
        <a:spcAft>
          <a:spcPts val="0"/>
        </a:spcAft>
        <a:buClr>
          <a:srgbClr val="005E9E"/>
        </a:buClr>
        <a:buSzTx/>
        <a:buFont typeface="Arial" panose="020B0604020202020204" pitchFamily="34" charset="0"/>
        <a:buChar char="•"/>
        <a:tabLst/>
        <a:defRPr sz="1800" kern="1200">
          <a:solidFill>
            <a:srgbClr val="292929"/>
          </a:solidFill>
          <a:latin typeface="+mj-lt"/>
          <a:ea typeface="+mn-ea"/>
          <a:cs typeface="Calibri" panose="020F0502020204030204" pitchFamily="34" charset="0"/>
        </a:defRPr>
      </a:lvl1pPr>
      <a:lvl2pPr marL="511175" marR="0" indent="-223838" algn="l" defTabSz="914400" rtl="0" eaLnBrk="1" fontAlgn="auto" latinLnBrk="0" hangingPunct="1">
        <a:lnSpc>
          <a:spcPct val="110000"/>
        </a:lnSpc>
        <a:spcBef>
          <a:spcPts val="400"/>
        </a:spcBef>
        <a:spcAft>
          <a:spcPts val="0"/>
        </a:spcAft>
        <a:buClr>
          <a:srgbClr val="005E9E"/>
        </a:buClr>
        <a:buSzTx/>
        <a:buFont typeface="Arial" panose="020B0604020202020204" pitchFamily="34" charset="0"/>
        <a:buChar char="–"/>
        <a:tabLst/>
        <a:defRPr sz="1800" kern="1200">
          <a:solidFill>
            <a:srgbClr val="292929"/>
          </a:solidFill>
          <a:latin typeface="+mj-lt"/>
          <a:ea typeface="+mn-ea"/>
          <a:cs typeface="Calibri" panose="020F0502020204030204" pitchFamily="34" charset="0"/>
        </a:defRPr>
      </a:lvl2pPr>
      <a:lvl3pPr marL="685800" marR="0" indent="-173038" algn="l" defTabSz="914400" rtl="0" eaLnBrk="1" fontAlgn="auto" latinLnBrk="0" hangingPunct="1">
        <a:lnSpc>
          <a:spcPct val="110000"/>
        </a:lnSpc>
        <a:spcBef>
          <a:spcPct val="20000"/>
        </a:spcBef>
        <a:spcAft>
          <a:spcPts val="0"/>
        </a:spcAft>
        <a:buClr>
          <a:srgbClr val="005E9E"/>
        </a:buClr>
        <a:buSzTx/>
        <a:buFont typeface="Arial" panose="020B0604020202020204" pitchFamily="34" charset="0"/>
        <a:buChar char="•"/>
        <a:tabLst/>
        <a:defRPr sz="1800" kern="1200">
          <a:solidFill>
            <a:srgbClr val="292929"/>
          </a:solidFill>
          <a:latin typeface="+mj-lt"/>
          <a:ea typeface="+mn-ea"/>
          <a:cs typeface="Calibri" panose="020F0502020204030204" pitchFamily="34" charset="0"/>
        </a:defRPr>
      </a:lvl3pPr>
      <a:lvl4pPr marL="914400" marR="0" indent="-173038" algn="l" defTabSz="914400" rtl="0" eaLnBrk="1" fontAlgn="auto" latinLnBrk="0" hangingPunct="1">
        <a:lnSpc>
          <a:spcPct val="110000"/>
        </a:lnSpc>
        <a:spcBef>
          <a:spcPct val="20000"/>
        </a:spcBef>
        <a:spcAft>
          <a:spcPts val="0"/>
        </a:spcAft>
        <a:buClr>
          <a:srgbClr val="005E9E"/>
        </a:buClr>
        <a:buSzTx/>
        <a:buFont typeface="Arial" panose="020B0604020202020204" pitchFamily="34" charset="0"/>
        <a:buChar char="•"/>
        <a:tabLst/>
        <a:defRPr sz="1800" kern="1200">
          <a:solidFill>
            <a:srgbClr val="292929"/>
          </a:solidFill>
          <a:latin typeface="+mj-lt"/>
          <a:ea typeface="+mn-ea"/>
          <a:cs typeface="Calibri" panose="020F0502020204030204" pitchFamily="34" charset="0"/>
        </a:defRPr>
      </a:lvl4pPr>
      <a:lvl5pPr marL="2057400" indent="-228600" algn="l" defTabSz="914400" rtl="0" eaLnBrk="1" latinLnBrk="0" hangingPunct="1">
        <a:lnSpc>
          <a:spcPct val="110000"/>
        </a:lnSpc>
        <a:spcBef>
          <a:spcPct val="20000"/>
        </a:spcBef>
        <a:buFont typeface="Arial" panose="020B0604020202020204" pitchFamily="34" charset="0"/>
        <a:buChar char="•"/>
        <a:defRPr sz="18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b.usace.army.mil/home/bep-replacement-project/" TargetMode="External"/><Relationship Id="rId2" Type="http://schemas.openxmlformats.org/officeDocument/2006/relationships/hyperlink" Target="mailto:BEP-EIS@usace.army.mi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b.usace.army.mil/home/bep-replacement-project/" TargetMode="External"/><Relationship Id="rId2" Type="http://schemas.openxmlformats.org/officeDocument/2006/relationships/hyperlink" Target="https://bep-eis.consultation.a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ep-eis.consultation.ai/" TargetMode="External"/><Relationship Id="rId2" Type="http://schemas.openxmlformats.org/officeDocument/2006/relationships/hyperlink" Target="https://www.nab.usace.army.mil/home/bep-replacement-project/"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476" y="1087022"/>
            <a:ext cx="8591829" cy="2433016"/>
          </a:xfrm>
        </p:spPr>
        <p:txBody>
          <a:bodyPr/>
          <a:lstStyle/>
          <a:p>
            <a:pPr lvl="0">
              <a:lnSpc>
                <a:spcPct val="100000"/>
              </a:lnSpc>
              <a:spcBef>
                <a:spcPts val="1200"/>
              </a:spcBef>
              <a:buClr>
                <a:srgbClr val="005E9E"/>
              </a:buClr>
            </a:pPr>
            <a:r>
              <a:rPr lang="en-US" sz="3800" dirty="0">
                <a:solidFill>
                  <a:schemeClr val="accent2"/>
                </a:solidFill>
                <a:latin typeface="Georgia" panose="02040502050405020303" pitchFamily="18" charset="0"/>
              </a:rPr>
              <a:t>Public Webinar</a:t>
            </a:r>
            <a:br>
              <a:rPr lang="en-US" sz="3800" dirty="0">
                <a:solidFill>
                  <a:schemeClr val="accent1"/>
                </a:solidFill>
                <a:latin typeface="Georgia" panose="02040502050405020303" pitchFamily="18" charset="0"/>
              </a:rPr>
            </a:br>
            <a:r>
              <a:rPr lang="en-US" sz="2800" dirty="0">
                <a:solidFill>
                  <a:schemeClr val="accent1"/>
                </a:solidFill>
                <a:latin typeface="Georgia" panose="02040502050405020303" pitchFamily="18" charset="0"/>
              </a:rPr>
              <a:t>Replacement Currency Production Facility at the Beltsville Agricultural Research Center</a:t>
            </a:r>
            <a:br>
              <a:rPr lang="en-US" sz="2900" dirty="0">
                <a:solidFill>
                  <a:schemeClr val="accent1"/>
                </a:solidFill>
                <a:latin typeface="Georgia" panose="02040502050405020303" pitchFamily="18" charset="0"/>
              </a:rPr>
            </a:br>
            <a:br>
              <a:rPr lang="en-US" sz="1800" dirty="0">
                <a:solidFill>
                  <a:schemeClr val="accent1"/>
                </a:solidFill>
                <a:latin typeface="Georgia" panose="02040502050405020303" pitchFamily="18" charset="0"/>
              </a:rPr>
            </a:br>
            <a:r>
              <a:rPr lang="en-US" sz="2900" b="0" dirty="0">
                <a:solidFill>
                  <a:schemeClr val="accent1"/>
                </a:solidFill>
                <a:latin typeface="Arial" panose="020B0604020202020204" pitchFamily="34" charset="0"/>
                <a:cs typeface="Arial" panose="020B0604020202020204" pitchFamily="34" charset="0"/>
              </a:rPr>
              <a:t>Draft Environmental Impact Statement</a:t>
            </a:r>
            <a:br>
              <a:rPr lang="en-US" sz="2900" b="0" dirty="0">
                <a:solidFill>
                  <a:schemeClr val="accent1"/>
                </a:solidFill>
                <a:latin typeface="Arial" panose="020B0604020202020204" pitchFamily="34" charset="0"/>
                <a:cs typeface="Arial" panose="020B0604020202020204" pitchFamily="34" charset="0"/>
              </a:rPr>
            </a:br>
            <a:r>
              <a:rPr lang="en-US" sz="2200" b="0" dirty="0">
                <a:solidFill>
                  <a:srgbClr val="005E9E"/>
                </a:solidFill>
                <a:latin typeface="Arial"/>
                <a:ea typeface="+mn-ea"/>
              </a:rPr>
              <a:t>December 2, 2020</a:t>
            </a:r>
            <a:endParaRPr lang="en-US" sz="2900" b="0" dirty="0">
              <a:solidFill>
                <a:schemeClr val="accent1"/>
              </a:solidFill>
              <a:latin typeface="Arial" panose="020B0604020202020204" pitchFamily="34" charset="0"/>
              <a:cs typeface="Arial" panose="020B0604020202020204" pitchFamily="34" charset="0"/>
            </a:endParaRPr>
          </a:p>
        </p:txBody>
      </p:sp>
      <p:grpSp>
        <p:nvGrpSpPr>
          <p:cNvPr id="4" name="Group 3" descr="Photos of the outside of the current BEP facility, an aerial view of the proposed site, and a machine making money.&#10;">
            <a:extLst>
              <a:ext uri="{FF2B5EF4-FFF2-40B4-BE49-F238E27FC236}">
                <a16:creationId xmlns:a16="http://schemas.microsoft.com/office/drawing/2014/main" id="{1E8B39A7-1DE5-403E-AB8A-59C6489D7A7C}"/>
              </a:ext>
            </a:extLst>
          </p:cNvPr>
          <p:cNvGrpSpPr/>
          <p:nvPr/>
        </p:nvGrpSpPr>
        <p:grpSpPr>
          <a:xfrm>
            <a:off x="470452" y="3745575"/>
            <a:ext cx="8229600" cy="1880947"/>
            <a:chOff x="457200" y="3916708"/>
            <a:chExt cx="7876426" cy="1800225"/>
          </a:xfrm>
        </p:grpSpPr>
        <p:pic>
          <p:nvPicPr>
            <p:cNvPr id="17" name="Picture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33" y="3916708"/>
              <a:ext cx="2403393" cy="1800225"/>
            </a:xfrm>
            <a:prstGeom prst="rect">
              <a:avLst/>
            </a:prstGeom>
            <a:ln>
              <a:solidFill>
                <a:schemeClr val="accent1"/>
              </a:solidFill>
            </a:ln>
          </p:spPr>
        </p:pic>
        <p:pic>
          <p:nvPicPr>
            <p:cNvPr id="18" name="Picture Placeholder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916708"/>
              <a:ext cx="2400300" cy="1800225"/>
            </a:xfrm>
            <a:prstGeom prst="rect">
              <a:avLst/>
            </a:prstGeom>
            <a:ln>
              <a:solidFill>
                <a:schemeClr val="accent1"/>
              </a:solidFill>
            </a:ln>
          </p:spPr>
        </p:pic>
        <p:pic>
          <p:nvPicPr>
            <p:cNvPr id="19" name="Picture Placeholder 15"/>
            <p:cNvPicPr>
              <a:picLocks noChangeAspect="1"/>
            </p:cNvPicPr>
            <p:nvPr/>
          </p:nvPicPr>
          <p:blipFill rotWithShape="1">
            <a:blip r:embed="rId5"/>
            <a:srcRect r="10435"/>
            <a:stretch/>
          </p:blipFill>
          <p:spPr>
            <a:xfrm>
              <a:off x="2960647" y="3916708"/>
              <a:ext cx="2866440" cy="1800225"/>
            </a:xfrm>
            <a:prstGeom prst="rect">
              <a:avLst/>
            </a:prstGeom>
            <a:ln>
              <a:solidFill>
                <a:schemeClr val="accent1"/>
              </a:solidFill>
            </a:ln>
          </p:spPr>
        </p:pic>
      </p:grpSp>
      <p:pic>
        <p:nvPicPr>
          <p:cNvPr id="8" name="Picture 7" descr="Bureau of Engraving and Printing logo">
            <a:extLst>
              <a:ext uri="{FF2B5EF4-FFF2-40B4-BE49-F238E27FC236}">
                <a16:creationId xmlns:a16="http://schemas.microsoft.com/office/drawing/2014/main" id="{EB8E9D4C-D45F-4B01-95D7-3A0180C3F7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4714" y="5925662"/>
            <a:ext cx="835338" cy="835336"/>
          </a:xfrm>
          <a:prstGeom prst="rect">
            <a:avLst/>
          </a:prstGeom>
        </p:spPr>
      </p:pic>
      <p:pic>
        <p:nvPicPr>
          <p:cNvPr id="9" name="Picture 8" descr="USACE logo">
            <a:extLst>
              <a:ext uri="{FF2B5EF4-FFF2-40B4-BE49-F238E27FC236}">
                <a16:creationId xmlns:a16="http://schemas.microsoft.com/office/drawing/2014/main" id="{1E6395ED-BE76-4B2E-9D91-9EE124D335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43948" y="6187434"/>
            <a:ext cx="795718" cy="544491"/>
          </a:xfrm>
          <a:prstGeom prst="rect">
            <a:avLst/>
          </a:prstGeom>
        </p:spPr>
      </p:pic>
      <p:sp>
        <p:nvSpPr>
          <p:cNvPr id="3" name="TextBox 2">
            <a:extLst>
              <a:ext uri="{FF2B5EF4-FFF2-40B4-BE49-F238E27FC236}">
                <a16:creationId xmlns:a16="http://schemas.microsoft.com/office/drawing/2014/main" id="{B10F49FA-A218-4A1D-B706-54946A661C47}"/>
              </a:ext>
            </a:extLst>
          </p:cNvPr>
          <p:cNvSpPr txBox="1"/>
          <p:nvPr/>
        </p:nvSpPr>
        <p:spPr>
          <a:xfrm>
            <a:off x="1006695" y="6137570"/>
            <a:ext cx="7026514" cy="128410"/>
          </a:xfrm>
          <a:prstGeom prst="rect">
            <a:avLst/>
          </a:prstGeom>
          <a:noFill/>
        </p:spPr>
        <p:txBody>
          <a:bodyPr wrap="square" lIns="0" tIns="0" rIns="0" bIns="0" rtlCol="0">
            <a:noAutofit/>
          </a:bodyPr>
          <a:lstStyle/>
          <a:p>
            <a:pPr algn="ctr"/>
            <a:r>
              <a:rPr lang="en-US" sz="1000" b="1" dirty="0">
                <a:solidFill>
                  <a:schemeClr val="bg2"/>
                </a:solidFill>
              </a:rPr>
              <a:t>American Sign Language</a:t>
            </a:r>
            <a:r>
              <a:rPr lang="en-US" sz="1000" dirty="0">
                <a:solidFill>
                  <a:schemeClr val="bg2"/>
                </a:solidFill>
              </a:rPr>
              <a:t> translation is provided by </a:t>
            </a:r>
            <a:r>
              <a:rPr lang="en-US" sz="1000" b="1" dirty="0">
                <a:solidFill>
                  <a:schemeClr val="bg2"/>
                </a:solidFill>
              </a:rPr>
              <a:t>Levi Myers</a:t>
            </a:r>
            <a:r>
              <a:rPr lang="en-US" sz="1000" dirty="0">
                <a:solidFill>
                  <a:schemeClr val="bg2"/>
                </a:solidFill>
              </a:rPr>
              <a:t> and </a:t>
            </a:r>
            <a:r>
              <a:rPr lang="en-US" sz="1000" b="1" dirty="0">
                <a:solidFill>
                  <a:schemeClr val="bg2"/>
                </a:solidFill>
              </a:rPr>
              <a:t>Felicia Pickering</a:t>
            </a:r>
            <a:r>
              <a:rPr lang="en-US" sz="1000" dirty="0">
                <a:solidFill>
                  <a:schemeClr val="bg2"/>
                </a:solidFill>
              </a:rPr>
              <a:t> in the Participants panel</a:t>
            </a:r>
            <a:r>
              <a:rPr lang="en-US" sz="1100" dirty="0">
                <a:solidFill>
                  <a:schemeClr val="bg2"/>
                </a:solidFill>
              </a:rPr>
              <a:t>.</a:t>
            </a:r>
            <a:endParaRPr lang="en-US" sz="1100" dirty="0">
              <a:solidFill>
                <a:schemeClr val="bg2"/>
              </a:solidFill>
              <a:latin typeface="Aktiv Grotesk Trial" panose="020B0504020202020204" pitchFamily="34" charset="0"/>
              <a:cs typeface="Aktiv Grotesk Trial" panose="020B0504020202020204" pitchFamily="34" charset="0"/>
            </a:endParaRPr>
          </a:p>
        </p:txBody>
      </p:sp>
      <p:sp>
        <p:nvSpPr>
          <p:cNvPr id="10" name="TextBox 9">
            <a:extLst>
              <a:ext uri="{FF2B5EF4-FFF2-40B4-BE49-F238E27FC236}">
                <a16:creationId xmlns:a16="http://schemas.microsoft.com/office/drawing/2014/main" id="{A84E0D8B-E00B-41E8-B8D1-574CF662A117}"/>
              </a:ext>
            </a:extLst>
          </p:cNvPr>
          <p:cNvSpPr txBox="1"/>
          <p:nvPr/>
        </p:nvSpPr>
        <p:spPr>
          <a:xfrm>
            <a:off x="841807" y="6349256"/>
            <a:ext cx="6778193" cy="365792"/>
          </a:xfrm>
          <a:prstGeom prst="rect">
            <a:avLst/>
          </a:prstGeom>
          <a:noFill/>
        </p:spPr>
        <p:txBody>
          <a:bodyPr wrap="square" lIns="0" tIns="0" rIns="0" bIns="0" rtlCol="0">
            <a:noAutofit/>
          </a:bodyPr>
          <a:lstStyle/>
          <a:p>
            <a:pPr algn="r"/>
            <a:r>
              <a:rPr lang="en-US" sz="1000" dirty="0">
                <a:solidFill>
                  <a:schemeClr val="bg2"/>
                </a:solidFill>
              </a:rPr>
              <a:t>We recommend viewing this presentation in WebEx’s </a:t>
            </a:r>
            <a:r>
              <a:rPr lang="en-US" sz="1000" b="1" dirty="0">
                <a:solidFill>
                  <a:schemeClr val="bg2"/>
                </a:solidFill>
              </a:rPr>
              <a:t>Side-by-Side view</a:t>
            </a:r>
            <a:r>
              <a:rPr lang="en-US" sz="1000" dirty="0">
                <a:solidFill>
                  <a:schemeClr val="bg2"/>
                </a:solidFill>
              </a:rPr>
              <a:t>, which is identified by the icon in blue</a:t>
            </a:r>
            <a:r>
              <a:rPr lang="en-US" sz="1100" dirty="0">
                <a:solidFill>
                  <a:schemeClr val="bg2"/>
                </a:solidFill>
              </a:rPr>
              <a:t>:</a:t>
            </a:r>
            <a:endParaRPr lang="en-US" sz="1100" dirty="0">
              <a:solidFill>
                <a:schemeClr val="bg2"/>
              </a:solidFill>
              <a:latin typeface="Aktiv Grotesk Trial" panose="020B0504020202020204" pitchFamily="34" charset="0"/>
              <a:cs typeface="Aktiv Grotesk Trial" panose="020B0504020202020204" pitchFamily="34" charset="0"/>
            </a:endParaRPr>
          </a:p>
        </p:txBody>
      </p:sp>
      <p:pic>
        <p:nvPicPr>
          <p:cNvPr id="6" name="Picture 5">
            <a:extLst>
              <a:ext uri="{FF2B5EF4-FFF2-40B4-BE49-F238E27FC236}">
                <a16:creationId xmlns:a16="http://schemas.microsoft.com/office/drawing/2014/main" id="{E1D14A04-2579-4AA7-ACA6-74582E94075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174141" y="6563877"/>
            <a:ext cx="795718" cy="278792"/>
          </a:xfrm>
          <a:prstGeom prst="rect">
            <a:avLst/>
          </a:prstGeom>
        </p:spPr>
      </p:pic>
    </p:spTree>
    <p:extLst>
      <p:ext uri="{BB962C8B-B14F-4D97-AF65-F5344CB8AC3E}">
        <p14:creationId xmlns:p14="http://schemas.microsoft.com/office/powerpoint/2010/main" val="133010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82A29A-7A1A-4E97-940D-388EC8AA332D}"/>
              </a:ext>
              <a:ext uri="{C183D7F6-B498-43B3-948B-1728B52AA6E4}">
                <adec:decorative xmlns:adec="http://schemas.microsoft.com/office/drawing/2017/decorative" val="1"/>
              </a:ext>
            </a:extLst>
          </p:cNvPr>
          <p:cNvSpPr/>
          <p:nvPr/>
        </p:nvSpPr>
        <p:spPr>
          <a:xfrm>
            <a:off x="4638963" y="1508632"/>
            <a:ext cx="4505037" cy="48116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DAA006-79AB-47BB-B339-617E01970032}"/>
              </a:ext>
              <a:ext uri="{C183D7F6-B498-43B3-948B-1728B52AA6E4}">
                <adec:decorative xmlns:adec="http://schemas.microsoft.com/office/drawing/2017/decorative" val="1"/>
              </a:ext>
            </a:extLst>
          </p:cNvPr>
          <p:cNvSpPr/>
          <p:nvPr/>
        </p:nvSpPr>
        <p:spPr>
          <a:xfrm>
            <a:off x="-9236" y="1508632"/>
            <a:ext cx="4505037" cy="48116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4971DC2-F392-4BD0-BC56-87F816446382}"/>
              </a:ext>
            </a:extLst>
          </p:cNvPr>
          <p:cNvSpPr>
            <a:spLocks noGrp="1"/>
          </p:cNvSpPr>
          <p:nvPr>
            <p:ph idx="1"/>
          </p:nvPr>
        </p:nvSpPr>
        <p:spPr>
          <a:xfrm>
            <a:off x="424721" y="1853453"/>
            <a:ext cx="3994879" cy="4309552"/>
          </a:xfrm>
        </p:spPr>
        <p:txBody>
          <a:bodyPr/>
          <a:lstStyle/>
          <a:p>
            <a:pPr marL="0" indent="0">
              <a:buNone/>
            </a:pPr>
            <a:r>
              <a:rPr lang="en-US" b="1" dirty="0">
                <a:solidFill>
                  <a:schemeClr val="accent5">
                    <a:lumMod val="75000"/>
                  </a:schemeClr>
                </a:solidFill>
              </a:rPr>
              <a:t>THE NO ACTION ALTERNATIVE</a:t>
            </a:r>
            <a:r>
              <a:rPr lang="en-US" dirty="0"/>
              <a:t> would result in </a:t>
            </a:r>
            <a:r>
              <a:rPr lang="en-US" b="1" dirty="0"/>
              <a:t>potentially significant adverse impacts </a:t>
            </a:r>
            <a:r>
              <a:rPr lang="en-US" dirty="0"/>
              <a:t>to two resource areas.</a:t>
            </a:r>
          </a:p>
          <a:p>
            <a:pPr lvl="1"/>
            <a:r>
              <a:rPr lang="en-US" dirty="0"/>
              <a:t>Cultural resources</a:t>
            </a:r>
          </a:p>
          <a:p>
            <a:pPr lvl="1"/>
            <a:r>
              <a:rPr lang="en-US" dirty="0"/>
              <a:t>Traffic and transportation</a:t>
            </a:r>
          </a:p>
        </p:txBody>
      </p:sp>
      <p:sp>
        <p:nvSpPr>
          <p:cNvPr id="4" name="Title 3">
            <a:extLst>
              <a:ext uri="{FF2B5EF4-FFF2-40B4-BE49-F238E27FC236}">
                <a16:creationId xmlns:a16="http://schemas.microsoft.com/office/drawing/2014/main" id="{3E13E7B0-B96E-4FBB-9931-0424067CA27C}"/>
              </a:ext>
            </a:extLst>
          </p:cNvPr>
          <p:cNvSpPr>
            <a:spLocks noGrp="1"/>
          </p:cNvSpPr>
          <p:nvPr>
            <p:ph type="title"/>
          </p:nvPr>
        </p:nvSpPr>
        <p:spPr>
          <a:xfrm>
            <a:off x="457200" y="586153"/>
            <a:ext cx="8686800" cy="658447"/>
          </a:xfrm>
        </p:spPr>
        <p:txBody>
          <a:bodyPr/>
          <a:lstStyle/>
          <a:p>
            <a:r>
              <a:rPr lang="en-US" dirty="0"/>
              <a:t>Key Findings of the Draft EIS</a:t>
            </a:r>
          </a:p>
        </p:txBody>
      </p:sp>
      <p:sp>
        <p:nvSpPr>
          <p:cNvPr id="5" name="Content Placeholder 4">
            <a:extLst>
              <a:ext uri="{FF2B5EF4-FFF2-40B4-BE49-F238E27FC236}">
                <a16:creationId xmlns:a16="http://schemas.microsoft.com/office/drawing/2014/main" id="{A958BDDB-9525-4263-9E6F-8D010B6BB348}"/>
              </a:ext>
            </a:extLst>
          </p:cNvPr>
          <p:cNvSpPr>
            <a:spLocks noGrp="1"/>
          </p:cNvSpPr>
          <p:nvPr>
            <p:ph idx="10"/>
          </p:nvPr>
        </p:nvSpPr>
        <p:spPr>
          <a:xfrm>
            <a:off x="4844321" y="1853454"/>
            <a:ext cx="3994879" cy="3365714"/>
          </a:xfrm>
        </p:spPr>
        <p:txBody>
          <a:bodyPr>
            <a:normAutofit lnSpcReduction="10000"/>
          </a:bodyPr>
          <a:lstStyle/>
          <a:p>
            <a:pPr marL="0" indent="0">
              <a:buNone/>
            </a:pPr>
            <a:r>
              <a:rPr lang="en-US" b="1" dirty="0">
                <a:solidFill>
                  <a:schemeClr val="accent2"/>
                </a:solidFill>
              </a:rPr>
              <a:t>THE PREFERRED ALTERNATIVE</a:t>
            </a:r>
            <a:r>
              <a:rPr lang="en-US" i="1" dirty="0"/>
              <a:t> </a:t>
            </a:r>
            <a:r>
              <a:rPr lang="en-US" dirty="0"/>
              <a:t>would result in </a:t>
            </a:r>
            <a:r>
              <a:rPr lang="en-US" b="1" dirty="0"/>
              <a:t>potentially significant adverse impacts </a:t>
            </a:r>
            <a:r>
              <a:rPr lang="en-US" dirty="0"/>
              <a:t>to five resource areas:</a:t>
            </a:r>
          </a:p>
          <a:p>
            <a:pPr lvl="1"/>
            <a:r>
              <a:rPr lang="en-US" dirty="0"/>
              <a:t>Visual resources</a:t>
            </a:r>
          </a:p>
          <a:p>
            <a:pPr lvl="1"/>
            <a:r>
              <a:rPr lang="en-US" dirty="0"/>
              <a:t>Water resources</a:t>
            </a:r>
          </a:p>
          <a:p>
            <a:pPr lvl="1"/>
            <a:r>
              <a:rPr lang="en-US" dirty="0"/>
              <a:t>Cultural resources</a:t>
            </a:r>
          </a:p>
          <a:p>
            <a:pPr lvl="1"/>
            <a:r>
              <a:rPr lang="en-US" dirty="0"/>
              <a:t>Traffic and transportation</a:t>
            </a:r>
          </a:p>
          <a:p>
            <a:pPr lvl="1"/>
            <a:r>
              <a:rPr lang="en-US" dirty="0"/>
              <a:t>Socioeconomics and environmental justice</a:t>
            </a:r>
          </a:p>
          <a:p>
            <a:pPr lvl="1"/>
            <a:endParaRPr lang="en-US" dirty="0"/>
          </a:p>
        </p:txBody>
      </p:sp>
      <p:sp>
        <p:nvSpPr>
          <p:cNvPr id="9" name="TextBox 8">
            <a:extLst>
              <a:ext uri="{FF2B5EF4-FFF2-40B4-BE49-F238E27FC236}">
                <a16:creationId xmlns:a16="http://schemas.microsoft.com/office/drawing/2014/main" id="{55624A7B-D4BA-4C88-84C1-EA253CB61F35}"/>
              </a:ext>
            </a:extLst>
          </p:cNvPr>
          <p:cNvSpPr txBox="1"/>
          <p:nvPr/>
        </p:nvSpPr>
        <p:spPr>
          <a:xfrm>
            <a:off x="1214827" y="5410522"/>
            <a:ext cx="6714345" cy="918315"/>
          </a:xfrm>
          <a:prstGeom prst="round2SameRect">
            <a:avLst/>
          </a:prstGeom>
          <a:solidFill>
            <a:schemeClr val="accent1"/>
          </a:solidFill>
        </p:spPr>
        <p:txBody>
          <a:bodyPr wrap="square" lIns="91440" tIns="0" rIns="91440" bIns="18288" rtlCol="0" anchor="ctr" anchorCtr="0">
            <a:noAutofit/>
          </a:bodyPr>
          <a:lstStyle/>
          <a:p>
            <a:pPr algn="ctr">
              <a:buClr>
                <a:schemeClr val="accent1"/>
              </a:buClr>
            </a:pPr>
            <a:r>
              <a:rPr lang="en-US" sz="1600" b="1" dirty="0">
                <a:solidFill>
                  <a:schemeClr val="bg1"/>
                </a:solidFill>
                <a:cs typeface="Calibri" panose="020F0502020204030204" pitchFamily="34" charset="0"/>
              </a:rPr>
              <a:t>Impacts to all other resource areas would be negligible, </a:t>
            </a:r>
            <a:br>
              <a:rPr lang="en-US" sz="1600" b="1" dirty="0">
                <a:solidFill>
                  <a:schemeClr val="bg1"/>
                </a:solidFill>
                <a:cs typeface="Calibri" panose="020F0502020204030204" pitchFamily="34" charset="0"/>
              </a:rPr>
            </a:br>
            <a:r>
              <a:rPr lang="en-US" sz="1600" b="1" dirty="0">
                <a:solidFill>
                  <a:schemeClr val="bg1"/>
                </a:solidFill>
                <a:cs typeface="Calibri" panose="020F0502020204030204" pitchFamily="34" charset="0"/>
              </a:rPr>
              <a:t>less-than-significant adverse, or beneficial.</a:t>
            </a:r>
          </a:p>
        </p:txBody>
      </p:sp>
      <p:sp>
        <p:nvSpPr>
          <p:cNvPr id="10" name="Isosceles Triangle 9">
            <a:extLst>
              <a:ext uri="{FF2B5EF4-FFF2-40B4-BE49-F238E27FC236}">
                <a16:creationId xmlns:a16="http://schemas.microsoft.com/office/drawing/2014/main" id="{98259731-7A58-4FDB-8040-03F886D7D7E9}"/>
              </a:ext>
              <a:ext uri="{C183D7F6-B498-43B3-948B-1728B52AA6E4}">
                <adec:decorative xmlns:adec="http://schemas.microsoft.com/office/drawing/2017/decorative" val="1"/>
              </a:ext>
            </a:extLst>
          </p:cNvPr>
          <p:cNvSpPr/>
          <p:nvPr/>
        </p:nvSpPr>
        <p:spPr>
          <a:xfrm rot="10800000">
            <a:off x="2057400" y="1384459"/>
            <a:ext cx="571564" cy="38100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3F537D52-2F1E-4837-A4F3-2EEEEB61E8DD}"/>
              </a:ext>
              <a:ext uri="{C183D7F6-B498-43B3-948B-1728B52AA6E4}">
                <adec:decorative xmlns:adec="http://schemas.microsoft.com/office/drawing/2017/decorative" val="1"/>
              </a:ext>
            </a:extLst>
          </p:cNvPr>
          <p:cNvSpPr/>
          <p:nvPr/>
        </p:nvSpPr>
        <p:spPr>
          <a:xfrm rot="10800000">
            <a:off x="6362636" y="1371601"/>
            <a:ext cx="571564" cy="38100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9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89C215-1738-4501-B44E-CDD67A430E4C}"/>
              </a:ext>
              <a:ext uri="{C183D7F6-B498-43B3-948B-1728B52AA6E4}">
                <adec:decorative xmlns:adec="http://schemas.microsoft.com/office/drawing/2017/decorative" val="1"/>
              </a:ext>
            </a:extLst>
          </p:cNvPr>
          <p:cNvSpPr/>
          <p:nvPr/>
        </p:nvSpPr>
        <p:spPr>
          <a:xfrm>
            <a:off x="4638963" y="1524000"/>
            <a:ext cx="4505037" cy="48116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2D4B05-BE3A-4856-9F71-B779596C2ACD}"/>
              </a:ext>
              <a:ext uri="{C183D7F6-B498-43B3-948B-1728B52AA6E4}">
                <adec:decorative xmlns:adec="http://schemas.microsoft.com/office/drawing/2017/decorative" val="1"/>
              </a:ext>
            </a:extLst>
          </p:cNvPr>
          <p:cNvSpPr/>
          <p:nvPr/>
        </p:nvSpPr>
        <p:spPr>
          <a:xfrm>
            <a:off x="-9236" y="1524000"/>
            <a:ext cx="4505037" cy="48116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Public Comment Opportunity</a:t>
            </a:r>
          </a:p>
        </p:txBody>
      </p:sp>
      <p:sp>
        <p:nvSpPr>
          <p:cNvPr id="3" name="Content Placeholder 2"/>
          <p:cNvSpPr>
            <a:spLocks noGrp="1"/>
          </p:cNvSpPr>
          <p:nvPr>
            <p:ph idx="1"/>
          </p:nvPr>
        </p:nvSpPr>
        <p:spPr>
          <a:xfrm>
            <a:off x="533400" y="1642627"/>
            <a:ext cx="3816700" cy="3435669"/>
          </a:xfrm>
        </p:spPr>
        <p:txBody>
          <a:bodyPr>
            <a:noAutofit/>
          </a:bodyPr>
          <a:lstStyle/>
          <a:p>
            <a:pPr marL="2170113" lvl="0" indent="-2170113">
              <a:lnSpc>
                <a:spcPct val="100000"/>
              </a:lnSpc>
              <a:buNone/>
            </a:pPr>
            <a:r>
              <a:rPr lang="en-US" b="1" dirty="0">
                <a:solidFill>
                  <a:srgbClr val="035783"/>
                </a:solidFill>
                <a:latin typeface="+mj-lt"/>
              </a:rPr>
              <a:t>VERBAL COMMENTS (TONIGHT)</a:t>
            </a:r>
          </a:p>
          <a:p>
            <a:pPr marL="346075" lvl="0" indent="-346075">
              <a:lnSpc>
                <a:spcPct val="100000"/>
              </a:lnSpc>
              <a:buFont typeface="+mj-lt"/>
              <a:buAutoNum type="arabicPeriod"/>
            </a:pPr>
            <a:r>
              <a:rPr lang="en-US" dirty="0">
                <a:latin typeface="+mj-lt"/>
              </a:rPr>
              <a:t>Press </a:t>
            </a:r>
            <a:r>
              <a:rPr lang="en-US" dirty="0"/>
              <a:t>“Raise Hand” button</a:t>
            </a:r>
            <a:r>
              <a:rPr lang="en-US" dirty="0">
                <a:latin typeface="+mj-lt"/>
              </a:rPr>
              <a:t> on WebEx to raise your hand</a:t>
            </a:r>
          </a:p>
          <a:p>
            <a:pPr marL="346075" lvl="0" indent="-346075">
              <a:lnSpc>
                <a:spcPct val="100000"/>
              </a:lnSpc>
              <a:buFont typeface="+mj-lt"/>
              <a:buAutoNum type="arabicPeriod"/>
            </a:pPr>
            <a:r>
              <a:rPr lang="en-US" dirty="0">
                <a:latin typeface="+mj-lt"/>
              </a:rPr>
              <a:t>State your name, affiliation, </a:t>
            </a:r>
            <a:br>
              <a:rPr lang="en-US" dirty="0">
                <a:latin typeface="+mj-lt"/>
              </a:rPr>
            </a:br>
            <a:r>
              <a:rPr lang="en-US" dirty="0">
                <a:latin typeface="+mj-lt"/>
              </a:rPr>
              <a:t>and contact info; OR request </a:t>
            </a:r>
            <a:br>
              <a:rPr lang="en-US" dirty="0">
                <a:latin typeface="+mj-lt"/>
              </a:rPr>
            </a:br>
            <a:r>
              <a:rPr lang="en-US" dirty="0">
                <a:latin typeface="+mj-lt"/>
              </a:rPr>
              <a:t>to remain anonymous</a:t>
            </a:r>
          </a:p>
          <a:p>
            <a:pPr marL="346075" lvl="0" indent="-346075">
              <a:lnSpc>
                <a:spcPct val="100000"/>
              </a:lnSpc>
              <a:buFont typeface="+mj-lt"/>
              <a:buAutoNum type="arabicPeriod"/>
            </a:pPr>
            <a:r>
              <a:rPr lang="en-US" dirty="0">
                <a:latin typeface="+mj-lt"/>
              </a:rPr>
              <a:t>Provide your comment within </a:t>
            </a:r>
            <a:br>
              <a:rPr lang="en-US" dirty="0">
                <a:latin typeface="+mj-lt"/>
              </a:rPr>
            </a:br>
            <a:r>
              <a:rPr lang="en-US" dirty="0">
                <a:latin typeface="+mj-lt"/>
              </a:rPr>
              <a:t>3 minutes</a:t>
            </a:r>
          </a:p>
          <a:p>
            <a:pPr marL="346075" lvl="0" indent="-346075">
              <a:lnSpc>
                <a:spcPct val="100000"/>
              </a:lnSpc>
              <a:buFont typeface="+mj-lt"/>
              <a:buAutoNum type="arabicPeriod"/>
            </a:pPr>
            <a:r>
              <a:rPr lang="en-US" dirty="0">
                <a:latin typeface="+mj-lt"/>
              </a:rPr>
              <a:t>All comments will be recorded and addressed appropriately</a:t>
            </a:r>
            <a:br>
              <a:rPr lang="en-US" dirty="0">
                <a:latin typeface="+mj-lt"/>
              </a:rPr>
            </a:br>
            <a:r>
              <a:rPr lang="en-US" dirty="0">
                <a:latin typeface="+mj-lt"/>
              </a:rPr>
              <a:t>in Final EIS</a:t>
            </a:r>
          </a:p>
        </p:txBody>
      </p:sp>
      <p:sp>
        <p:nvSpPr>
          <p:cNvPr id="4" name="Content Placeholder 2">
            <a:extLst>
              <a:ext uri="{FF2B5EF4-FFF2-40B4-BE49-F238E27FC236}">
                <a16:creationId xmlns:a16="http://schemas.microsoft.com/office/drawing/2014/main" id="{DBDE5D68-8253-416F-B939-9026D609ED3C}"/>
              </a:ext>
            </a:extLst>
          </p:cNvPr>
          <p:cNvSpPr txBox="1">
            <a:spLocks/>
          </p:cNvSpPr>
          <p:nvPr/>
        </p:nvSpPr>
        <p:spPr>
          <a:xfrm>
            <a:off x="4892736" y="1688731"/>
            <a:ext cx="3724563" cy="3645269"/>
          </a:xfrm>
          <a:prstGeom prst="rect">
            <a:avLst/>
          </a:prstGeom>
        </p:spPr>
        <p:txBody>
          <a:bodyPr vert="horz" lIns="0" tIns="0" rIns="0" bIns="0" rtlCol="0">
            <a:noAutofit/>
          </a:bodyPr>
          <a:lstStyle>
            <a:lvl1pPr marL="166688" marR="0" indent="-166688" algn="l" defTabSz="914400" rtl="0" eaLnBrk="1" fontAlgn="auto" latinLnBrk="0" hangingPunct="1">
              <a:lnSpc>
                <a:spcPct val="100000"/>
              </a:lnSpc>
              <a:spcBef>
                <a:spcPts val="1400"/>
              </a:spcBef>
              <a:spcAft>
                <a:spcPts val="0"/>
              </a:spcAft>
              <a:buClr>
                <a:srgbClr val="035783"/>
              </a:buClr>
              <a:buSzTx/>
              <a:buFont typeface="Wingdings" panose="05000000000000000000" pitchFamily="2" charset="2"/>
              <a:buChar char="§"/>
              <a:tabLst/>
              <a:defRPr sz="1800" kern="1200">
                <a:solidFill>
                  <a:srgbClr val="333333"/>
                </a:solidFill>
                <a:latin typeface="+mn-lt"/>
                <a:ea typeface="+mn-ea"/>
                <a:cs typeface="Calibri" panose="020F0502020204030204" pitchFamily="34" charset="0"/>
              </a:defRPr>
            </a:lvl1pPr>
            <a:lvl2pPr marL="512763" marR="0" indent="-230188" algn="l" defTabSz="914400" rtl="0" eaLnBrk="1" fontAlgn="auto" latinLnBrk="0" hangingPunct="1">
              <a:lnSpc>
                <a:spcPct val="100000"/>
              </a:lnSpc>
              <a:spcBef>
                <a:spcPts val="600"/>
              </a:spcBef>
              <a:spcAft>
                <a:spcPts val="0"/>
              </a:spcAft>
              <a:buClr>
                <a:srgbClr val="005E9E"/>
              </a:buClr>
              <a:buSzTx/>
              <a:buFont typeface="Arial" panose="020B0604020202020204" pitchFamily="34" charset="0"/>
              <a:buChar char="‒"/>
              <a:tabLst/>
              <a:defRPr sz="1800" kern="1200">
                <a:solidFill>
                  <a:srgbClr val="333333"/>
                </a:solidFill>
                <a:latin typeface="+mn-lt"/>
                <a:ea typeface="+mn-ea"/>
                <a:cs typeface="Calibri" panose="020F0502020204030204" pitchFamily="34" charset="0"/>
              </a:defRPr>
            </a:lvl2pPr>
            <a:lvl3pPr marL="685800" marR="0" indent="-173038" algn="l" defTabSz="914400" rtl="0" eaLnBrk="1" fontAlgn="auto" latinLnBrk="0" hangingPunct="1">
              <a:lnSpc>
                <a:spcPct val="100000"/>
              </a:lnSpc>
              <a:spcBef>
                <a:spcPct val="20000"/>
              </a:spcBef>
              <a:spcAft>
                <a:spcPts val="0"/>
              </a:spcAft>
              <a:buClr>
                <a:srgbClr val="005E9E"/>
              </a:buClr>
              <a:buSzTx/>
              <a:buFont typeface="Wingdings" panose="05000000000000000000" pitchFamily="2" charset="2"/>
              <a:buChar char="§"/>
              <a:tabLst/>
              <a:defRPr sz="1800" kern="1200">
                <a:solidFill>
                  <a:srgbClr val="333333"/>
                </a:solidFill>
                <a:latin typeface="+mn-lt"/>
                <a:ea typeface="+mn-ea"/>
                <a:cs typeface="Calibri" panose="020F0502020204030204" pitchFamily="34" charset="0"/>
              </a:defRPr>
            </a:lvl3pPr>
            <a:lvl4pPr marL="914400" marR="0" indent="-173038" algn="l" defTabSz="914400" rtl="0" eaLnBrk="1" fontAlgn="auto" latinLnBrk="0" hangingPunct="1">
              <a:lnSpc>
                <a:spcPct val="100000"/>
              </a:lnSpc>
              <a:spcBef>
                <a:spcPct val="20000"/>
              </a:spcBef>
              <a:spcAft>
                <a:spcPts val="0"/>
              </a:spcAft>
              <a:buClr>
                <a:srgbClr val="005E9E"/>
              </a:buClr>
              <a:buSzTx/>
              <a:buFont typeface="Arial" pitchFamily="34" charset="0"/>
              <a:buChar char="–"/>
              <a:tabLst/>
              <a:defRPr sz="1800" kern="1200">
                <a:solidFill>
                  <a:srgbClr val="333333"/>
                </a:solidFill>
                <a:latin typeface="+mn-lt"/>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70113" indent="-2170113">
              <a:buFont typeface="Wingdings" panose="05000000000000000000" pitchFamily="2" charset="2"/>
              <a:buNone/>
            </a:pPr>
            <a:r>
              <a:rPr lang="en-US" b="1" dirty="0">
                <a:solidFill>
                  <a:srgbClr val="035783"/>
                </a:solidFill>
                <a:latin typeface="+mj-lt"/>
              </a:rPr>
              <a:t>WRITTEN COMMENTS</a:t>
            </a:r>
          </a:p>
          <a:p>
            <a:pPr marL="346075" indent="-346075">
              <a:buFont typeface="+mj-lt"/>
              <a:buAutoNum type="arabicPeriod"/>
            </a:pPr>
            <a:r>
              <a:rPr lang="en-US" dirty="0">
                <a:latin typeface="+mj-lt"/>
              </a:rPr>
              <a:t>Email: </a:t>
            </a:r>
            <a:r>
              <a:rPr lang="en-US" dirty="0">
                <a:latin typeface="+mj-lt"/>
                <a:hlinkClick r:id="rId2"/>
              </a:rPr>
              <a:t>BEP-EIS@usace.army.mil</a:t>
            </a:r>
            <a:r>
              <a:rPr lang="en-US" dirty="0">
                <a:latin typeface="+mj-lt"/>
              </a:rPr>
              <a:t> </a:t>
            </a:r>
          </a:p>
          <a:p>
            <a:pPr marL="346075" indent="-346075">
              <a:buFont typeface="+mj-lt"/>
              <a:buAutoNum type="arabicPeriod"/>
            </a:pPr>
            <a:r>
              <a:rPr lang="en-US" dirty="0">
                <a:latin typeface="+mj-lt"/>
              </a:rPr>
              <a:t>Use Project Website:</a:t>
            </a:r>
            <a:br>
              <a:rPr lang="en-US" dirty="0">
                <a:latin typeface="+mj-lt"/>
              </a:rPr>
            </a:br>
            <a:r>
              <a:rPr lang="en-US" dirty="0">
                <a:latin typeface="+mj-lt"/>
                <a:hlinkClick r:id="rId3"/>
              </a:rPr>
              <a:t>https://www.nab.usace.army.mil/home/bep-replacement-project/</a:t>
            </a:r>
            <a:r>
              <a:rPr lang="en-US" dirty="0">
                <a:latin typeface="+mj-lt"/>
              </a:rPr>
              <a:t> </a:t>
            </a:r>
          </a:p>
          <a:p>
            <a:pPr marL="346075" indent="-346075">
              <a:buFont typeface="+mj-lt"/>
              <a:buAutoNum type="arabicPeriod" startAt="3"/>
            </a:pPr>
            <a:r>
              <a:rPr lang="en-US" dirty="0">
                <a:latin typeface="+mj-lt"/>
              </a:rPr>
              <a:t>Mail to:</a:t>
            </a:r>
          </a:p>
          <a:p>
            <a:pPr marL="346075" indent="0">
              <a:spcBef>
                <a:spcPts val="300"/>
              </a:spcBef>
              <a:buNone/>
            </a:pPr>
            <a:r>
              <a:rPr lang="en-US" sz="1400" dirty="0"/>
              <a:t>ATTN: Bureau of Engraving and Printing</a:t>
            </a:r>
          </a:p>
          <a:p>
            <a:pPr marL="346075" indent="0">
              <a:spcBef>
                <a:spcPts val="0"/>
              </a:spcBef>
              <a:buNone/>
            </a:pPr>
            <a:r>
              <a:rPr lang="en-US" sz="1400" dirty="0"/>
              <a:t>     (BEP) Project EIS</a:t>
            </a:r>
            <a:br>
              <a:rPr lang="en-US" sz="1400" dirty="0"/>
            </a:br>
            <a:r>
              <a:rPr lang="en-US" sz="1400" dirty="0"/>
              <a:t>US Army Corps of Engineers, Baltimore </a:t>
            </a:r>
          </a:p>
          <a:p>
            <a:pPr marL="346075" indent="0">
              <a:spcBef>
                <a:spcPts val="0"/>
              </a:spcBef>
              <a:buNone/>
            </a:pPr>
            <a:r>
              <a:rPr lang="en-US" sz="1400" dirty="0"/>
              <a:t>     District Planning Division</a:t>
            </a:r>
            <a:br>
              <a:rPr lang="en-US" sz="1400" dirty="0"/>
            </a:br>
            <a:r>
              <a:rPr lang="en-US" sz="1400" dirty="0"/>
              <a:t>2 Hopkins Plaza, 10</a:t>
            </a:r>
            <a:r>
              <a:rPr lang="en-US" sz="1400" baseline="30000" dirty="0"/>
              <a:t>th</a:t>
            </a:r>
            <a:r>
              <a:rPr lang="en-US" sz="1400" dirty="0"/>
              <a:t> Floor</a:t>
            </a:r>
            <a:br>
              <a:rPr lang="en-US" sz="1400" dirty="0"/>
            </a:br>
            <a:r>
              <a:rPr lang="en-US" sz="1400" dirty="0"/>
              <a:t>Baltimore, MD 21201</a:t>
            </a:r>
          </a:p>
          <a:p>
            <a:endParaRPr lang="en-US" dirty="0">
              <a:latin typeface="+mj-lt"/>
            </a:endParaRPr>
          </a:p>
        </p:txBody>
      </p:sp>
      <p:sp>
        <p:nvSpPr>
          <p:cNvPr id="6" name="TextBox 5">
            <a:extLst>
              <a:ext uri="{FF2B5EF4-FFF2-40B4-BE49-F238E27FC236}">
                <a16:creationId xmlns:a16="http://schemas.microsoft.com/office/drawing/2014/main" id="{8B4E9EB5-1AE3-4D78-ACF4-06359FABC945}"/>
              </a:ext>
            </a:extLst>
          </p:cNvPr>
          <p:cNvSpPr txBox="1"/>
          <p:nvPr/>
        </p:nvSpPr>
        <p:spPr>
          <a:xfrm>
            <a:off x="1214827" y="5545478"/>
            <a:ext cx="6714345" cy="791043"/>
          </a:xfrm>
          <a:prstGeom prst="round2SameRect">
            <a:avLst/>
          </a:prstGeom>
          <a:solidFill>
            <a:schemeClr val="accent2">
              <a:lumMod val="50000"/>
            </a:schemeClr>
          </a:solidFill>
        </p:spPr>
        <p:txBody>
          <a:bodyPr wrap="square" lIns="91440" tIns="0" rIns="91440" bIns="18288" rtlCol="0" anchor="ctr" anchorCtr="0">
            <a:noAutofit/>
          </a:bodyPr>
          <a:lstStyle/>
          <a:p>
            <a:pPr algn="ctr">
              <a:buClr>
                <a:schemeClr val="accent1"/>
              </a:buClr>
            </a:pPr>
            <a:r>
              <a:rPr lang="en-US" sz="1600" b="1" dirty="0">
                <a:solidFill>
                  <a:schemeClr val="bg1"/>
                </a:solidFill>
                <a:cs typeface="Calibri" panose="020F0502020204030204" pitchFamily="34" charset="0"/>
              </a:rPr>
              <a:t>Public comment period extends through December 21, 2020</a:t>
            </a:r>
          </a:p>
        </p:txBody>
      </p:sp>
    </p:spTree>
    <p:extLst>
      <p:ext uri="{BB962C8B-B14F-4D97-AF65-F5344CB8AC3E}">
        <p14:creationId xmlns:p14="http://schemas.microsoft.com/office/powerpoint/2010/main" val="91523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buNone/>
            </a:pPr>
            <a:r>
              <a:rPr lang="en-US" b="1" dirty="0">
                <a:solidFill>
                  <a:srgbClr val="035783"/>
                </a:solidFill>
              </a:rPr>
              <a:t>Please take this opportunity to:</a:t>
            </a:r>
          </a:p>
          <a:p>
            <a:pPr marL="0" indent="0">
              <a:buNone/>
            </a:pPr>
            <a:r>
              <a:rPr lang="en-US" b="1" dirty="0">
                <a:solidFill>
                  <a:schemeClr val="accent2"/>
                </a:solidFill>
              </a:rPr>
              <a:t>Visit</a:t>
            </a:r>
            <a:r>
              <a:rPr lang="en-US" b="1" dirty="0">
                <a:solidFill>
                  <a:srgbClr val="035783"/>
                </a:solidFill>
              </a:rPr>
              <a:t> </a:t>
            </a:r>
            <a:r>
              <a:rPr lang="en-US" dirty="0"/>
              <a:t>the online reading room (</a:t>
            </a:r>
            <a:r>
              <a:rPr lang="en-US" dirty="0">
                <a:hlinkClick r:id="rId2"/>
              </a:rPr>
              <a:t>https://bep-eis.consultation.ai/</a:t>
            </a:r>
            <a:r>
              <a:rPr lang="en-US" dirty="0"/>
              <a:t>) or project website (</a:t>
            </a:r>
            <a:r>
              <a:rPr lang="en-US" dirty="0">
                <a:hlinkClick r:id="rId3"/>
              </a:rPr>
              <a:t>https://www.nab.usace.army.mil/home/bep-replacement-project/</a:t>
            </a:r>
            <a:r>
              <a:rPr lang="en-US" dirty="0"/>
              <a:t>) to learn more about the Proposed Action and its potential impacts, read the Draft EIS, and access this presentation</a:t>
            </a:r>
          </a:p>
          <a:p>
            <a:pPr marL="0" indent="0">
              <a:buNone/>
            </a:pPr>
            <a:r>
              <a:rPr lang="en-US" b="1" dirty="0">
                <a:solidFill>
                  <a:schemeClr val="accent2"/>
                </a:solidFill>
              </a:rPr>
              <a:t>Develop</a:t>
            </a:r>
            <a:r>
              <a:rPr lang="en-US" b="1" dirty="0">
                <a:solidFill>
                  <a:srgbClr val="035783"/>
                </a:solidFill>
              </a:rPr>
              <a:t> </a:t>
            </a:r>
            <a:r>
              <a:rPr lang="en-US" dirty="0"/>
              <a:t>a better understanding of what is proposed and why, as well as potential environmental impacts</a:t>
            </a:r>
          </a:p>
          <a:p>
            <a:pPr marL="0" indent="0">
              <a:buNone/>
            </a:pPr>
            <a:r>
              <a:rPr lang="en-US" b="1" dirty="0">
                <a:solidFill>
                  <a:schemeClr val="accent2"/>
                </a:solidFill>
              </a:rPr>
              <a:t>Provide</a:t>
            </a:r>
            <a:r>
              <a:rPr lang="en-US" dirty="0"/>
              <a:t> us with informed, substantive, specific, and clear comments on your concerns about the Proposed Action, alternatives, or potential environmental impacts so they can be addressed in the Final </a:t>
            </a:r>
            <a:r>
              <a:rPr lang="en-US" dirty="0" err="1"/>
              <a:t>EIS</a:t>
            </a:r>
            <a:endParaRPr lang="en-US" dirty="0"/>
          </a:p>
        </p:txBody>
      </p:sp>
      <p:sp>
        <p:nvSpPr>
          <p:cNvPr id="5" name="TextBox 4">
            <a:extLst>
              <a:ext uri="{FF2B5EF4-FFF2-40B4-BE49-F238E27FC236}">
                <a16:creationId xmlns:a16="http://schemas.microsoft.com/office/drawing/2014/main" id="{921F2175-0745-4207-A6E2-925FE58538C7}"/>
              </a:ext>
            </a:extLst>
          </p:cNvPr>
          <p:cNvSpPr txBox="1"/>
          <p:nvPr/>
        </p:nvSpPr>
        <p:spPr>
          <a:xfrm>
            <a:off x="1214827" y="5530110"/>
            <a:ext cx="6714345" cy="791043"/>
          </a:xfrm>
          <a:prstGeom prst="round2SameRect">
            <a:avLst/>
          </a:prstGeom>
          <a:solidFill>
            <a:schemeClr val="accent5">
              <a:lumMod val="20000"/>
              <a:lumOff val="80000"/>
            </a:schemeClr>
          </a:solidFill>
        </p:spPr>
        <p:txBody>
          <a:bodyPr wrap="square" lIns="91440" tIns="0" rIns="91440" bIns="18288" rtlCol="0" anchor="ctr" anchorCtr="0">
            <a:noAutofit/>
          </a:bodyPr>
          <a:lstStyle/>
          <a:p>
            <a:pPr algn="ctr">
              <a:buClr>
                <a:schemeClr val="accent1"/>
              </a:buClr>
            </a:pPr>
            <a:r>
              <a:rPr lang="en-US" sz="1600" b="1" dirty="0">
                <a:solidFill>
                  <a:schemeClr val="accent1"/>
                </a:solidFill>
                <a:cs typeface="Calibri" panose="020F0502020204030204" pitchFamily="34" charset="0"/>
              </a:rPr>
              <a:t>Thank you for your interest and involvement in this process!</a:t>
            </a:r>
          </a:p>
        </p:txBody>
      </p:sp>
    </p:spTree>
    <p:extLst>
      <p:ext uri="{BB962C8B-B14F-4D97-AF65-F5344CB8AC3E}">
        <p14:creationId xmlns:p14="http://schemas.microsoft.com/office/powerpoint/2010/main" val="343992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87F179-7485-4F92-925B-78069384785E}"/>
              </a:ext>
              <a:ext uri="{C183D7F6-B498-43B3-948B-1728B52AA6E4}">
                <adec:decorative xmlns:adec="http://schemas.microsoft.com/office/drawing/2017/decorative" val="1"/>
              </a:ext>
            </a:extLst>
          </p:cNvPr>
          <p:cNvSpPr/>
          <p:nvPr/>
        </p:nvSpPr>
        <p:spPr>
          <a:xfrm>
            <a:off x="-9236" y="1661032"/>
            <a:ext cx="4581236" cy="465926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905000"/>
            <a:ext cx="3994150" cy="4296638"/>
          </a:xfrm>
        </p:spPr>
        <p:txBody>
          <a:bodyPr>
            <a:noAutofit/>
          </a:bodyPr>
          <a:lstStyle/>
          <a:p>
            <a:pPr marL="0" indent="0">
              <a:buNone/>
            </a:pPr>
            <a:r>
              <a:rPr lang="en-US" b="1" dirty="0">
                <a:solidFill>
                  <a:schemeClr val="accent2"/>
                </a:solidFill>
              </a:rPr>
              <a:t>Project Website</a:t>
            </a:r>
          </a:p>
          <a:p>
            <a:pPr marL="0" indent="0">
              <a:spcBef>
                <a:spcPts val="0"/>
              </a:spcBef>
              <a:buNone/>
            </a:pPr>
            <a:r>
              <a:rPr lang="en-US" dirty="0">
                <a:hlinkClick r:id="rId2"/>
              </a:rPr>
              <a:t>https://www.nab.usace.army.mil/home/bep-replacement-project/</a:t>
            </a:r>
            <a:r>
              <a:rPr lang="en-US" dirty="0"/>
              <a:t> </a:t>
            </a:r>
          </a:p>
          <a:p>
            <a:pPr marL="282575" lvl="1" indent="0">
              <a:buNone/>
            </a:pPr>
            <a:r>
              <a:rPr lang="en-US" dirty="0"/>
              <a:t>Contains the Draft EIS, supporting analyses, background reports, project-specific studies, and informational posters summarizing the project.</a:t>
            </a:r>
          </a:p>
          <a:p>
            <a:pPr marL="0" indent="0">
              <a:buNone/>
            </a:pPr>
            <a:r>
              <a:rPr lang="en-US" b="1" dirty="0">
                <a:solidFill>
                  <a:schemeClr val="accent2"/>
                </a:solidFill>
              </a:rPr>
              <a:t>Online Reading Room</a:t>
            </a:r>
          </a:p>
          <a:p>
            <a:pPr marL="0" indent="-63500">
              <a:spcBef>
                <a:spcPts val="0"/>
              </a:spcBef>
              <a:buNone/>
            </a:pPr>
            <a:r>
              <a:rPr lang="en-US" dirty="0">
                <a:hlinkClick r:id="rId3"/>
              </a:rPr>
              <a:t>https://bep-eis.consultation.ai/</a:t>
            </a:r>
            <a:endParaRPr lang="en-US" dirty="0"/>
          </a:p>
          <a:p>
            <a:pPr marL="282575" lvl="1" indent="0">
              <a:buNone/>
            </a:pPr>
            <a:r>
              <a:rPr lang="en-US" dirty="0"/>
              <a:t>Contains a virtual open house </a:t>
            </a:r>
            <a:br>
              <a:rPr lang="en-US" dirty="0"/>
            </a:br>
            <a:r>
              <a:rPr lang="en-US" dirty="0"/>
              <a:t>of Draft </a:t>
            </a:r>
            <a:r>
              <a:rPr lang="en-US" dirty="0" err="1"/>
              <a:t>EIS</a:t>
            </a:r>
            <a:r>
              <a:rPr lang="en-US" dirty="0"/>
              <a:t> materials.</a:t>
            </a:r>
          </a:p>
        </p:txBody>
      </p:sp>
      <p:sp>
        <p:nvSpPr>
          <p:cNvPr id="2" name="Title 1"/>
          <p:cNvSpPr>
            <a:spLocks noGrp="1"/>
          </p:cNvSpPr>
          <p:nvPr>
            <p:ph type="title"/>
          </p:nvPr>
        </p:nvSpPr>
        <p:spPr/>
        <p:txBody>
          <a:bodyPr/>
          <a:lstStyle/>
          <a:p>
            <a:r>
              <a:rPr lang="en-US" dirty="0"/>
              <a:t>Online Resources</a:t>
            </a:r>
          </a:p>
        </p:txBody>
      </p:sp>
      <p:pic>
        <p:nvPicPr>
          <p:cNvPr id="7" name="Picture 6" descr="Visual of the virtual reading room.">
            <a:extLst>
              <a:ext uri="{FF2B5EF4-FFF2-40B4-BE49-F238E27FC236}">
                <a16:creationId xmlns:a16="http://schemas.microsoft.com/office/drawing/2014/main" id="{AE4E2E58-FEEA-40E1-8ABC-B19992BA7EF9}"/>
              </a:ext>
            </a:extLst>
          </p:cNvPr>
          <p:cNvPicPr>
            <a:picLocks noChangeAspect="1"/>
          </p:cNvPicPr>
          <p:nvPr/>
        </p:nvPicPr>
        <p:blipFill rotWithShape="1">
          <a:blip r:embed="rId4"/>
          <a:srcRect l="21544" t="12268" r="7318"/>
          <a:stretch/>
        </p:blipFill>
        <p:spPr>
          <a:xfrm>
            <a:off x="4581331" y="1661032"/>
            <a:ext cx="4562669" cy="4019295"/>
          </a:xfrm>
          <a:prstGeom prst="rect">
            <a:avLst/>
          </a:prstGeom>
          <a:noFill/>
          <a:ln w="9525">
            <a:solidFill>
              <a:schemeClr val="accent1"/>
            </a:solidFill>
          </a:ln>
        </p:spPr>
      </p:pic>
    </p:spTree>
    <p:extLst>
      <p:ext uri="{BB962C8B-B14F-4D97-AF65-F5344CB8AC3E}">
        <p14:creationId xmlns:p14="http://schemas.microsoft.com/office/powerpoint/2010/main" val="277271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539"/>
            <a:ext cx="6228413" cy="915547"/>
          </a:xfrm>
        </p:spPr>
        <p:txBody>
          <a:bodyPr/>
          <a:lstStyle/>
          <a:p>
            <a:r>
              <a:rPr lang="en-US" dirty="0"/>
              <a:t>National Environmental Policy Act (1969)</a:t>
            </a:r>
          </a:p>
        </p:txBody>
      </p:sp>
      <p:sp>
        <p:nvSpPr>
          <p:cNvPr id="3" name="Content Placeholder 2"/>
          <p:cNvSpPr>
            <a:spLocks noGrp="1"/>
          </p:cNvSpPr>
          <p:nvPr>
            <p:ph idx="1"/>
          </p:nvPr>
        </p:nvSpPr>
        <p:spPr>
          <a:xfrm>
            <a:off x="457200" y="2103198"/>
            <a:ext cx="5996066" cy="2849802"/>
          </a:xfrm>
        </p:spPr>
        <p:txBody>
          <a:bodyPr/>
          <a:lstStyle/>
          <a:p>
            <a:pPr marL="231775" indent="-231775">
              <a:buClr>
                <a:srgbClr val="035783"/>
              </a:buClr>
            </a:pPr>
            <a:r>
              <a:rPr lang="en-US" dirty="0"/>
              <a:t>Requires federal agencies to consider impacts of their proposed actions prior to making any decision on action implementation</a:t>
            </a:r>
          </a:p>
          <a:p>
            <a:pPr marL="231775" indent="-231775"/>
            <a:r>
              <a:rPr lang="en-US" dirty="0"/>
              <a:t>Major actions with the potential to significantly affect the human environment require an Environmental Impact Statement (EIS)</a:t>
            </a:r>
          </a:p>
          <a:p>
            <a:pPr marL="231775" indent="-231775">
              <a:buClr>
                <a:srgbClr val="035783"/>
              </a:buClr>
            </a:pPr>
            <a:r>
              <a:rPr lang="en-US" dirty="0"/>
              <a:t>Preparation of an EIS is a multi-step process, with several opportunities for public input</a:t>
            </a:r>
          </a:p>
        </p:txBody>
      </p:sp>
      <p:sp>
        <p:nvSpPr>
          <p:cNvPr id="6" name="TextBox 5">
            <a:extLst>
              <a:ext uri="{FF2B5EF4-FFF2-40B4-BE49-F238E27FC236}">
                <a16:creationId xmlns:a16="http://schemas.microsoft.com/office/drawing/2014/main" id="{80EC473F-7A42-4DC2-8C3E-C219C0507890}"/>
              </a:ext>
            </a:extLst>
          </p:cNvPr>
          <p:cNvSpPr txBox="1"/>
          <p:nvPr/>
        </p:nvSpPr>
        <p:spPr>
          <a:xfrm>
            <a:off x="701079" y="5537794"/>
            <a:ext cx="5623521" cy="791043"/>
          </a:xfrm>
          <a:prstGeom prst="round2SameRect">
            <a:avLst/>
          </a:prstGeom>
          <a:solidFill>
            <a:schemeClr val="accent2">
              <a:lumMod val="50000"/>
            </a:schemeClr>
          </a:solidFill>
        </p:spPr>
        <p:txBody>
          <a:bodyPr wrap="square" lIns="91440" tIns="0" rIns="91440" bIns="18288" rtlCol="0" anchor="ctr" anchorCtr="0">
            <a:noAutofit/>
          </a:bodyPr>
          <a:lstStyle/>
          <a:p>
            <a:pPr marL="231775" indent="-231775" algn="ctr"/>
            <a:r>
              <a:rPr lang="en-US" sz="1600" b="1" dirty="0">
                <a:solidFill>
                  <a:schemeClr val="bg1"/>
                </a:solidFill>
              </a:rPr>
              <a:t>Public participation is an essential part of </a:t>
            </a:r>
            <a:r>
              <a:rPr lang="en-US" sz="1600" b="1" dirty="0" err="1">
                <a:solidFill>
                  <a:schemeClr val="bg1"/>
                </a:solidFill>
              </a:rPr>
              <a:t>NEPA</a:t>
            </a:r>
            <a:r>
              <a:rPr lang="en-US" sz="1600" b="1" dirty="0">
                <a:solidFill>
                  <a:schemeClr val="bg1"/>
                </a:solidFill>
              </a:rPr>
              <a:t>!</a:t>
            </a:r>
          </a:p>
        </p:txBody>
      </p:sp>
      <p:pic>
        <p:nvPicPr>
          <p:cNvPr id="4" name="Picture 3" descr="Graph showing NEPA review timeline to end with record of decision in summer 2021.">
            <a:extLst>
              <a:ext uri="{FF2B5EF4-FFF2-40B4-BE49-F238E27FC236}">
                <a16:creationId xmlns:a16="http://schemas.microsoft.com/office/drawing/2014/main" id="{EF297D08-D9F0-4520-9E66-89382E0691C3}"/>
              </a:ext>
            </a:extLst>
          </p:cNvPr>
          <p:cNvPicPr>
            <a:picLocks noChangeAspect="1"/>
          </p:cNvPicPr>
          <p:nvPr/>
        </p:nvPicPr>
        <p:blipFill>
          <a:blip r:embed="rId2"/>
          <a:stretch>
            <a:fillRect/>
          </a:stretch>
        </p:blipFill>
        <p:spPr>
          <a:xfrm>
            <a:off x="6820830" y="284265"/>
            <a:ext cx="1713570" cy="6044572"/>
          </a:xfrm>
          <a:prstGeom prst="rect">
            <a:avLst/>
          </a:prstGeom>
        </p:spPr>
      </p:pic>
    </p:spTree>
    <p:extLst>
      <p:ext uri="{BB962C8B-B14F-4D97-AF65-F5344CB8AC3E}">
        <p14:creationId xmlns:p14="http://schemas.microsoft.com/office/powerpoint/2010/main" val="124517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6251"/>
            <a:ext cx="7772400" cy="2023099"/>
          </a:xfrm>
        </p:spPr>
        <p:txBody>
          <a:bodyPr/>
          <a:lstStyle/>
          <a:p>
            <a:pPr>
              <a:spcBef>
                <a:spcPts val="900"/>
              </a:spcBef>
            </a:pPr>
            <a:r>
              <a:rPr lang="en-US" dirty="0"/>
              <a:t>The Bureau of Engraving and Printing (BEP) is the bureau within Treasury responsible for manufacturing US currency notes.</a:t>
            </a:r>
          </a:p>
          <a:p>
            <a:pPr>
              <a:spcBef>
                <a:spcPts val="900"/>
              </a:spcBef>
            </a:pPr>
            <a:r>
              <a:rPr lang="en-US" dirty="0"/>
              <a:t>Treasury operates currency production facilities in Washington, DC and Fort Worth, Texas.</a:t>
            </a:r>
          </a:p>
          <a:p>
            <a:pPr>
              <a:spcBef>
                <a:spcPts val="900"/>
              </a:spcBef>
            </a:pPr>
            <a:r>
              <a:rPr lang="en-US" dirty="0"/>
              <a:t>The Washington, DC Facility is over 100 years old.</a:t>
            </a:r>
          </a:p>
          <a:p>
            <a:pPr>
              <a:spcBef>
                <a:spcPts val="900"/>
              </a:spcBef>
            </a:pPr>
            <a:endParaRPr lang="en-US" dirty="0"/>
          </a:p>
        </p:txBody>
      </p:sp>
      <p:sp>
        <p:nvSpPr>
          <p:cNvPr id="2" name="Title 1"/>
          <p:cNvSpPr>
            <a:spLocks noGrp="1"/>
          </p:cNvSpPr>
          <p:nvPr>
            <p:ph type="title"/>
          </p:nvPr>
        </p:nvSpPr>
        <p:spPr/>
        <p:txBody>
          <a:bodyPr/>
          <a:lstStyle/>
          <a:p>
            <a:r>
              <a:rPr lang="en-US" dirty="0"/>
              <a:t>About the US Department of the Treasury</a:t>
            </a:r>
          </a:p>
        </p:txBody>
      </p:sp>
      <p:sp>
        <p:nvSpPr>
          <p:cNvPr id="9" name="TextBox 7"/>
          <p:cNvSpPr txBox="1"/>
          <p:nvPr/>
        </p:nvSpPr>
        <p:spPr>
          <a:xfrm>
            <a:off x="662749" y="5785561"/>
            <a:ext cx="3891640" cy="310440"/>
          </a:xfrm>
          <a:prstGeom prst="rect">
            <a:avLst/>
          </a:prstGeom>
          <a:solidFill>
            <a:schemeClr val="accent5">
              <a:lumMod val="20000"/>
              <a:lumOff val="80000"/>
            </a:schemeClr>
          </a:solidFill>
        </p:spPr>
        <p:txBody>
          <a:bodyPr wrap="square" lIns="137160">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r>
              <a:rPr lang="en-US" sz="1400" b="1" dirty="0">
                <a:solidFill>
                  <a:schemeClr val="accent1"/>
                </a:solidFill>
                <a:latin typeface="+mj-lt"/>
              </a:rPr>
              <a:t>DC Main Building (constructed 1918) </a:t>
            </a:r>
          </a:p>
        </p:txBody>
      </p:sp>
      <p:sp>
        <p:nvSpPr>
          <p:cNvPr id="10" name="TextBox 7"/>
          <p:cNvSpPr txBox="1"/>
          <p:nvPr/>
        </p:nvSpPr>
        <p:spPr>
          <a:xfrm>
            <a:off x="4657108" y="5785560"/>
            <a:ext cx="3978296" cy="310440"/>
          </a:xfrm>
          <a:prstGeom prst="rect">
            <a:avLst/>
          </a:prstGeom>
          <a:solidFill>
            <a:schemeClr val="accent5">
              <a:lumMod val="20000"/>
              <a:lumOff val="80000"/>
            </a:schemeClr>
          </a:solidFill>
        </p:spPr>
        <p:txBody>
          <a:bodyPr wrap="square" lIns="137160">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fontAlgn="auto">
              <a:spcBef>
                <a:spcPts val="0"/>
              </a:spcBef>
              <a:spcAft>
                <a:spcPts val="0"/>
              </a:spcAft>
              <a:defRPr/>
            </a:pPr>
            <a:r>
              <a:rPr lang="en-US" sz="1400" b="1" dirty="0">
                <a:solidFill>
                  <a:schemeClr val="accent1"/>
                </a:solidFill>
                <a:latin typeface="+mj-lt"/>
              </a:rPr>
              <a:t>Texas Facility (constructed 1990) </a:t>
            </a:r>
          </a:p>
        </p:txBody>
      </p:sp>
      <p:pic>
        <p:nvPicPr>
          <p:cNvPr id="1026" name="Picture 2" descr="Photo of DC main building exterior, constructed in 1918."/>
          <p:cNvPicPr>
            <a:picLocks noChangeAspect="1" noChangeArrowheads="1"/>
          </p:cNvPicPr>
          <p:nvPr/>
        </p:nvPicPr>
        <p:blipFill rotWithShape="1">
          <a:blip r:embed="rId2">
            <a:extLst>
              <a:ext uri="{28A0092B-C50C-407E-A947-70E740481C1C}">
                <a14:useLocalDpi xmlns:a14="http://schemas.microsoft.com/office/drawing/2010/main" val="0"/>
              </a:ext>
            </a:extLst>
          </a:blip>
          <a:srcRect l="1072" t="1347" r="1072" b="1347"/>
          <a:stretch/>
        </p:blipFill>
        <p:spPr bwMode="auto">
          <a:xfrm>
            <a:off x="662748" y="3479563"/>
            <a:ext cx="3883774" cy="231401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erial photo of Texas facility constructed in 1990.">
            <a:extLst>
              <a:ext uri="{FF2B5EF4-FFF2-40B4-BE49-F238E27FC236}">
                <a16:creationId xmlns:a16="http://schemas.microsoft.com/office/drawing/2014/main" id="{0BB166BB-9E31-4B66-BC47-B3508BCCC20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108" y="3479564"/>
            <a:ext cx="3968860" cy="2314018"/>
          </a:xfrm>
          <a:prstGeom prst="rect">
            <a:avLst/>
          </a:prstGeom>
          <a:noFill/>
          <a:ln w="9525">
            <a:solidFill>
              <a:schemeClr val="accent1"/>
            </a:solidFill>
          </a:ln>
        </p:spPr>
      </p:pic>
    </p:spTree>
    <p:extLst>
      <p:ext uri="{BB962C8B-B14F-4D97-AF65-F5344CB8AC3E}">
        <p14:creationId xmlns:p14="http://schemas.microsoft.com/office/powerpoint/2010/main" val="350603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42FDA1-5DE7-4A07-8386-8168D3E490BF}"/>
              </a:ext>
              <a:ext uri="{C183D7F6-B498-43B3-948B-1728B52AA6E4}">
                <adec:decorative xmlns:adec="http://schemas.microsoft.com/office/drawing/2017/decorative" val="1"/>
              </a:ext>
            </a:extLst>
          </p:cNvPr>
          <p:cNvSpPr/>
          <p:nvPr/>
        </p:nvSpPr>
        <p:spPr>
          <a:xfrm>
            <a:off x="-9236" y="-3836"/>
            <a:ext cx="4581235" cy="6339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FD479-F748-4FEE-BCA9-D10047A51279}"/>
              </a:ext>
            </a:extLst>
          </p:cNvPr>
          <p:cNvSpPr txBox="1"/>
          <p:nvPr/>
        </p:nvSpPr>
        <p:spPr>
          <a:xfrm>
            <a:off x="4568825" y="1"/>
            <a:ext cx="4575174" cy="3200400"/>
          </a:xfrm>
          <a:prstGeom prst="roundRect">
            <a:avLst>
              <a:gd name="adj" fmla="val 0"/>
            </a:avLst>
          </a:prstGeom>
          <a:solidFill>
            <a:schemeClr val="accent5">
              <a:lumMod val="20000"/>
              <a:lumOff val="80000"/>
            </a:schemeClr>
          </a:solidFill>
        </p:spPr>
        <p:txBody>
          <a:bodyPr wrap="square" lIns="457200" tIns="0" rIns="365760" bIns="457200" rtlCol="0" anchor="b" anchorCtr="0">
            <a:noAutofit/>
          </a:bodyPr>
          <a:lstStyle>
            <a:defPPr>
              <a:defRPr lang="en-US"/>
            </a:defPPr>
            <a:lvl1pPr algn="ctr">
              <a:buClr>
                <a:schemeClr val="accent1"/>
              </a:buClr>
              <a:defRPr sz="1600" b="1">
                <a:solidFill>
                  <a:schemeClr val="accent1"/>
                </a:solidFill>
                <a:cs typeface="Calibri" panose="020F0502020204030204" pitchFamily="34" charset="0"/>
              </a:defRPr>
            </a:lvl1pPr>
          </a:lstStyle>
          <a:p>
            <a:pPr algn="l">
              <a:spcBef>
                <a:spcPts val="800"/>
              </a:spcBef>
            </a:pPr>
            <a:r>
              <a:rPr lang="en-US" dirty="0"/>
              <a:t>The DC Facility cannot be effectively modernized due to its condition, configuration, and location.</a:t>
            </a:r>
          </a:p>
          <a:p>
            <a:pPr algn="l">
              <a:spcBef>
                <a:spcPts val="800"/>
              </a:spcBef>
            </a:pPr>
            <a:r>
              <a:rPr lang="en-US" dirty="0"/>
              <a:t>Treasury initially evaluated over 80 sites within the National Capital Region for the proposed currency production facility.</a:t>
            </a:r>
          </a:p>
        </p:txBody>
      </p:sp>
      <p:sp>
        <p:nvSpPr>
          <p:cNvPr id="4" name="Content Placeholder 3"/>
          <p:cNvSpPr>
            <a:spLocks noGrp="1"/>
          </p:cNvSpPr>
          <p:nvPr>
            <p:ph idx="1"/>
          </p:nvPr>
        </p:nvSpPr>
        <p:spPr>
          <a:xfrm>
            <a:off x="606473" y="1371600"/>
            <a:ext cx="3994879" cy="2209800"/>
          </a:xfrm>
        </p:spPr>
        <p:txBody>
          <a:bodyPr>
            <a:noAutofit/>
          </a:bodyPr>
          <a:lstStyle/>
          <a:p>
            <a:pPr marL="0" indent="0">
              <a:lnSpc>
                <a:spcPts val="2400"/>
              </a:lnSpc>
              <a:buNone/>
            </a:pPr>
            <a:r>
              <a:rPr lang="en-US" sz="2400" b="1" dirty="0">
                <a:solidFill>
                  <a:schemeClr val="accent3"/>
                </a:solidFill>
              </a:rPr>
              <a:t>THE PURPOSE OF THE PROPOSED ACTION</a:t>
            </a:r>
            <a:r>
              <a:rPr lang="en-US" dirty="0">
                <a:solidFill>
                  <a:schemeClr val="bg1"/>
                </a:solidFill>
              </a:rPr>
              <a:t> is to construct and operate a new, approx. </a:t>
            </a:r>
            <a:br>
              <a:rPr lang="en-US" dirty="0">
                <a:solidFill>
                  <a:schemeClr val="bg1"/>
                </a:solidFill>
              </a:rPr>
            </a:br>
            <a:r>
              <a:rPr lang="en-US" dirty="0">
                <a:solidFill>
                  <a:schemeClr val="bg1"/>
                </a:solidFill>
              </a:rPr>
              <a:t>1 million square foot currency production facility on an available parcel that meets the BEP’s requirements.</a:t>
            </a:r>
          </a:p>
        </p:txBody>
      </p:sp>
      <p:sp>
        <p:nvSpPr>
          <p:cNvPr id="8" name="Content Placeholder 7">
            <a:extLst>
              <a:ext uri="{FF2B5EF4-FFF2-40B4-BE49-F238E27FC236}">
                <a16:creationId xmlns:a16="http://schemas.microsoft.com/office/drawing/2014/main" id="{251629C8-DB66-4BAD-8496-2F84F2E1152C}"/>
              </a:ext>
            </a:extLst>
          </p:cNvPr>
          <p:cNvSpPr>
            <a:spLocks noGrp="1"/>
          </p:cNvSpPr>
          <p:nvPr>
            <p:ph type="title" idx="4294967295"/>
          </p:nvPr>
        </p:nvSpPr>
        <p:spPr>
          <a:xfrm>
            <a:off x="606425" y="3873500"/>
            <a:ext cx="3994150" cy="184150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400"/>
              </a:lnSpc>
              <a:spcBef>
                <a:spcPts val="1400"/>
              </a:spcBef>
              <a:spcAft>
                <a:spcPts val="0"/>
              </a:spcAft>
              <a:buClr>
                <a:srgbClr val="035783"/>
              </a:buClr>
              <a:buSzTx/>
              <a:buFont typeface="Arial" panose="020B0604020202020204" pitchFamily="34" charset="0"/>
              <a:buNone/>
              <a:tabLst/>
              <a:defRPr/>
            </a:pPr>
            <a:r>
              <a:rPr kumimoji="0" lang="en-US" sz="2400" b="1" i="0" u="none" strike="noStrike" kern="1200" cap="none" spc="0" normalizeH="0" baseline="0" noProof="0" dirty="0">
                <a:ln>
                  <a:noFill/>
                </a:ln>
                <a:solidFill>
                  <a:schemeClr val="accent3"/>
                </a:solidFill>
                <a:effectLst/>
                <a:uLnTx/>
                <a:uFillTx/>
                <a:latin typeface="+mn-lt"/>
                <a:ea typeface="+mn-ea"/>
                <a:cs typeface="Calibri" panose="020F0502020204030204" pitchFamily="34" charset="0"/>
              </a:rPr>
              <a:t>THE NEED FOR THE PROPOSED ACTION</a:t>
            </a:r>
            <a:r>
              <a:rPr kumimoji="0" lang="en-US" sz="1800" b="0" i="0" u="none" strike="noStrike" kern="1200" cap="none" spc="0" normalizeH="0" baseline="0" noProof="0" dirty="0">
                <a:ln>
                  <a:noFill/>
                </a:ln>
                <a:solidFill>
                  <a:schemeClr val="bg1"/>
                </a:solidFill>
                <a:effectLst/>
                <a:uLnTx/>
                <a:uFillTx/>
                <a:latin typeface="+mn-lt"/>
                <a:ea typeface="+mn-ea"/>
                <a:cs typeface="Calibri" panose="020F0502020204030204" pitchFamily="34" charset="0"/>
              </a:rPr>
              <a:t> is to replace the BEP’s obsolete DC Facility that is neither able to support modern currency production nor support the BEP’s current and future mission.</a:t>
            </a:r>
          </a:p>
        </p:txBody>
      </p:sp>
      <p:pic>
        <p:nvPicPr>
          <p:cNvPr id="10" name="Picture 9" descr="Map showing proposed site location in reference to the District of Columbia region.">
            <a:extLst>
              <a:ext uri="{FF2B5EF4-FFF2-40B4-BE49-F238E27FC236}">
                <a16:creationId xmlns:a16="http://schemas.microsoft.com/office/drawing/2014/main" id="{17D831BD-7078-4D1D-9CF1-CD59FFF6543F}"/>
              </a:ext>
            </a:extLst>
          </p:cNvPr>
          <p:cNvPicPr>
            <a:picLocks noChangeAspect="1"/>
          </p:cNvPicPr>
          <p:nvPr/>
        </p:nvPicPr>
        <p:blipFill rotWithShape="1">
          <a:blip r:embed="rId3"/>
          <a:srcRect l="9457" r="11166"/>
          <a:stretch/>
        </p:blipFill>
        <p:spPr>
          <a:xfrm>
            <a:off x="4571998" y="3193775"/>
            <a:ext cx="4572001" cy="3140764"/>
          </a:xfrm>
          <a:prstGeom prst="rect">
            <a:avLst/>
          </a:prstGeom>
        </p:spPr>
      </p:pic>
      <p:sp>
        <p:nvSpPr>
          <p:cNvPr id="13" name="Rectangle 5">
            <a:extLst>
              <a:ext uri="{FF2B5EF4-FFF2-40B4-BE49-F238E27FC236}">
                <a16:creationId xmlns:a16="http://schemas.microsoft.com/office/drawing/2014/main" id="{BB1E9015-A221-492F-8820-2BE3D6D9EC2A}"/>
              </a:ext>
              <a:ext uri="{C183D7F6-B498-43B3-948B-1728B52AA6E4}">
                <adec:decorative xmlns:adec="http://schemas.microsoft.com/office/drawing/2017/decorative" val="1"/>
              </a:ext>
            </a:extLst>
          </p:cNvPr>
          <p:cNvSpPr/>
          <p:nvPr/>
        </p:nvSpPr>
        <p:spPr>
          <a:xfrm>
            <a:off x="-9236" y="-3836"/>
            <a:ext cx="9211940" cy="1583245"/>
          </a:xfrm>
          <a:custGeom>
            <a:avLst/>
            <a:gdLst>
              <a:gd name="connsiteX0" fmla="*/ 0 w 9144000"/>
              <a:gd name="connsiteY0" fmla="*/ 0 h 1511086"/>
              <a:gd name="connsiteX1" fmla="*/ 9144000 w 9144000"/>
              <a:gd name="connsiteY1" fmla="*/ 0 h 1511086"/>
              <a:gd name="connsiteX2" fmla="*/ 9144000 w 9144000"/>
              <a:gd name="connsiteY2" fmla="*/ 1511086 h 1511086"/>
              <a:gd name="connsiteX3" fmla="*/ 0 w 9144000"/>
              <a:gd name="connsiteY3" fmla="*/ 1511086 h 1511086"/>
              <a:gd name="connsiteX4" fmla="*/ 0 w 9144000"/>
              <a:gd name="connsiteY4" fmla="*/ 0 h 1511086"/>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7"/>
              <a:gd name="connsiteX1" fmla="*/ 9144000 w 9144000"/>
              <a:gd name="connsiteY1" fmla="*/ 0 h 1511087"/>
              <a:gd name="connsiteX2" fmla="*/ 9144000 w 9144000"/>
              <a:gd name="connsiteY2" fmla="*/ 1511086 h 1511087"/>
              <a:gd name="connsiteX3" fmla="*/ 4378036 w 9144000"/>
              <a:gd name="connsiteY3" fmla="*/ 711200 h 1511087"/>
              <a:gd name="connsiteX4" fmla="*/ 0 w 9144000"/>
              <a:gd name="connsiteY4" fmla="*/ 1511086 h 1511087"/>
              <a:gd name="connsiteX5" fmla="*/ 0 w 9144000"/>
              <a:gd name="connsiteY5" fmla="*/ 0 h 1511087"/>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44000"/>
              <a:gd name="connsiteY0" fmla="*/ 0 h 1511086"/>
              <a:gd name="connsiteX1" fmla="*/ 9144000 w 9144000"/>
              <a:gd name="connsiteY1" fmla="*/ 0 h 1511086"/>
              <a:gd name="connsiteX2" fmla="*/ 9144000 w 9144000"/>
              <a:gd name="connsiteY2" fmla="*/ 1511086 h 1511086"/>
              <a:gd name="connsiteX3" fmla="*/ 4405745 w 9144000"/>
              <a:gd name="connsiteY3" fmla="*/ 129309 h 1511086"/>
              <a:gd name="connsiteX4" fmla="*/ 0 w 9144000"/>
              <a:gd name="connsiteY4" fmla="*/ 1511086 h 1511086"/>
              <a:gd name="connsiteX5" fmla="*/ 0 w 9144000"/>
              <a:gd name="connsiteY5" fmla="*/ 0 h 1511086"/>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182210"/>
              <a:gd name="connsiteY0" fmla="*/ 0 h 1539199"/>
              <a:gd name="connsiteX1" fmla="*/ 9144000 w 9182210"/>
              <a:gd name="connsiteY1" fmla="*/ 0 h 1539199"/>
              <a:gd name="connsiteX2" fmla="*/ 9144000 w 9182210"/>
              <a:gd name="connsiteY2" fmla="*/ 1511086 h 1539199"/>
              <a:gd name="connsiteX3" fmla="*/ 4405745 w 9182210"/>
              <a:gd name="connsiteY3" fmla="*/ 129309 h 1539199"/>
              <a:gd name="connsiteX4" fmla="*/ 0 w 9182210"/>
              <a:gd name="connsiteY4" fmla="*/ 1511086 h 1539199"/>
              <a:gd name="connsiteX5" fmla="*/ 0 w 9182210"/>
              <a:gd name="connsiteY5" fmla="*/ 0 h 1539199"/>
              <a:gd name="connsiteX0" fmla="*/ 0 w 9217959"/>
              <a:gd name="connsiteY0" fmla="*/ 0 h 1511086"/>
              <a:gd name="connsiteX1" fmla="*/ 9144000 w 9217959"/>
              <a:gd name="connsiteY1" fmla="*/ 0 h 1511086"/>
              <a:gd name="connsiteX2" fmla="*/ 9180945 w 9217959"/>
              <a:gd name="connsiteY2" fmla="*/ 698286 h 1511086"/>
              <a:gd name="connsiteX3" fmla="*/ 4405745 w 9217959"/>
              <a:gd name="connsiteY3" fmla="*/ 129309 h 1511086"/>
              <a:gd name="connsiteX4" fmla="*/ 0 w 9217959"/>
              <a:gd name="connsiteY4" fmla="*/ 1511086 h 1511086"/>
              <a:gd name="connsiteX5" fmla="*/ 0 w 9217959"/>
              <a:gd name="connsiteY5" fmla="*/ 0 h 1511086"/>
              <a:gd name="connsiteX0" fmla="*/ 0 w 9209015"/>
              <a:gd name="connsiteY0" fmla="*/ 0 h 1511086"/>
              <a:gd name="connsiteX1" fmla="*/ 9144000 w 9209015"/>
              <a:gd name="connsiteY1" fmla="*/ 0 h 1511086"/>
              <a:gd name="connsiteX2" fmla="*/ 9171708 w 9209015"/>
              <a:gd name="connsiteY2" fmla="*/ 707523 h 1511086"/>
              <a:gd name="connsiteX3" fmla="*/ 4405745 w 9209015"/>
              <a:gd name="connsiteY3" fmla="*/ 129309 h 1511086"/>
              <a:gd name="connsiteX4" fmla="*/ 0 w 9209015"/>
              <a:gd name="connsiteY4" fmla="*/ 1511086 h 1511086"/>
              <a:gd name="connsiteX5" fmla="*/ 0 w 9209015"/>
              <a:gd name="connsiteY5" fmla="*/ 0 h 1511086"/>
              <a:gd name="connsiteX0" fmla="*/ 0 w 9193545"/>
              <a:gd name="connsiteY0" fmla="*/ 0 h 1511086"/>
              <a:gd name="connsiteX1" fmla="*/ 9144000 w 9193545"/>
              <a:gd name="connsiteY1" fmla="*/ 0 h 1511086"/>
              <a:gd name="connsiteX2" fmla="*/ 9171708 w 9193545"/>
              <a:gd name="connsiteY2" fmla="*/ 707523 h 1511086"/>
              <a:gd name="connsiteX3" fmla="*/ 4405745 w 9193545"/>
              <a:gd name="connsiteY3" fmla="*/ 129309 h 1511086"/>
              <a:gd name="connsiteX4" fmla="*/ 0 w 9193545"/>
              <a:gd name="connsiteY4" fmla="*/ 1511086 h 1511086"/>
              <a:gd name="connsiteX5" fmla="*/ 0 w 9193545"/>
              <a:gd name="connsiteY5" fmla="*/ 0 h 1511086"/>
              <a:gd name="connsiteX0" fmla="*/ 0 w 9175487"/>
              <a:gd name="connsiteY0" fmla="*/ 0 h 1511086"/>
              <a:gd name="connsiteX1" fmla="*/ 9144000 w 9175487"/>
              <a:gd name="connsiteY1" fmla="*/ 0 h 1511086"/>
              <a:gd name="connsiteX2" fmla="*/ 9153236 w 9175487"/>
              <a:gd name="connsiteY2" fmla="*/ 485851 h 1511086"/>
              <a:gd name="connsiteX3" fmla="*/ 4405745 w 9175487"/>
              <a:gd name="connsiteY3" fmla="*/ 129309 h 1511086"/>
              <a:gd name="connsiteX4" fmla="*/ 0 w 9175487"/>
              <a:gd name="connsiteY4" fmla="*/ 1511086 h 1511086"/>
              <a:gd name="connsiteX5" fmla="*/ 0 w 9175487"/>
              <a:gd name="connsiteY5" fmla="*/ 0 h 1511086"/>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723"/>
              <a:gd name="connsiteY0" fmla="*/ 0 h 1732759"/>
              <a:gd name="connsiteX1" fmla="*/ 9153236 w 9184723"/>
              <a:gd name="connsiteY1" fmla="*/ 0 h 1732759"/>
              <a:gd name="connsiteX2" fmla="*/ 9162472 w 9184723"/>
              <a:gd name="connsiteY2" fmla="*/ 485851 h 1732759"/>
              <a:gd name="connsiteX3" fmla="*/ 4414981 w 9184723"/>
              <a:gd name="connsiteY3" fmla="*/ 129309 h 1732759"/>
              <a:gd name="connsiteX4" fmla="*/ 0 w 9184723"/>
              <a:gd name="connsiteY4" fmla="*/ 1732759 h 1732759"/>
              <a:gd name="connsiteX5" fmla="*/ 9236 w 9184723"/>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4514"/>
              <a:gd name="connsiteY0" fmla="*/ 0 h 1732759"/>
              <a:gd name="connsiteX1" fmla="*/ 9153236 w 9184514"/>
              <a:gd name="connsiteY1" fmla="*/ 0 h 1732759"/>
              <a:gd name="connsiteX2" fmla="*/ 9162472 w 9184514"/>
              <a:gd name="connsiteY2" fmla="*/ 485851 h 1732759"/>
              <a:gd name="connsiteX3" fmla="*/ 4405745 w 9184514"/>
              <a:gd name="connsiteY3" fmla="*/ 83127 h 1732759"/>
              <a:gd name="connsiteX4" fmla="*/ 0 w 9184514"/>
              <a:gd name="connsiteY4" fmla="*/ 1732759 h 1732759"/>
              <a:gd name="connsiteX5" fmla="*/ 9236 w 9184514"/>
              <a:gd name="connsiteY5" fmla="*/ 0 h 1732759"/>
              <a:gd name="connsiteX0" fmla="*/ 9236 w 9183330"/>
              <a:gd name="connsiteY0" fmla="*/ 0 h 1732759"/>
              <a:gd name="connsiteX1" fmla="*/ 9153236 w 9183330"/>
              <a:gd name="connsiteY1" fmla="*/ 0 h 1732759"/>
              <a:gd name="connsiteX2" fmla="*/ 9162472 w 9183330"/>
              <a:gd name="connsiteY2" fmla="*/ 485851 h 1732759"/>
              <a:gd name="connsiteX3" fmla="*/ 4350327 w 9183330"/>
              <a:gd name="connsiteY3" fmla="*/ 443303 h 1732759"/>
              <a:gd name="connsiteX4" fmla="*/ 0 w 9183330"/>
              <a:gd name="connsiteY4" fmla="*/ 1732759 h 1732759"/>
              <a:gd name="connsiteX5" fmla="*/ 9236 w 9183330"/>
              <a:gd name="connsiteY5" fmla="*/ 0 h 1732759"/>
              <a:gd name="connsiteX0" fmla="*/ 9236 w 9240462"/>
              <a:gd name="connsiteY0" fmla="*/ 0 h 1732759"/>
              <a:gd name="connsiteX1" fmla="*/ 9153236 w 9240462"/>
              <a:gd name="connsiteY1" fmla="*/ 0 h 1732759"/>
              <a:gd name="connsiteX2" fmla="*/ 9162472 w 9240462"/>
              <a:gd name="connsiteY2" fmla="*/ 485851 h 1732759"/>
              <a:gd name="connsiteX3" fmla="*/ 4350327 w 9240462"/>
              <a:gd name="connsiteY3" fmla="*/ 443303 h 1732759"/>
              <a:gd name="connsiteX4" fmla="*/ 0 w 9240462"/>
              <a:gd name="connsiteY4" fmla="*/ 1732759 h 1732759"/>
              <a:gd name="connsiteX5" fmla="*/ 9236 w 9240462"/>
              <a:gd name="connsiteY5" fmla="*/ 0 h 1732759"/>
              <a:gd name="connsiteX0" fmla="*/ 9236 w 9211940"/>
              <a:gd name="connsiteY0" fmla="*/ 0 h 1732759"/>
              <a:gd name="connsiteX1" fmla="*/ 9153236 w 9211940"/>
              <a:gd name="connsiteY1" fmla="*/ 0 h 1732759"/>
              <a:gd name="connsiteX2" fmla="*/ 9162472 w 9211940"/>
              <a:gd name="connsiteY2" fmla="*/ 485851 h 1732759"/>
              <a:gd name="connsiteX3" fmla="*/ 4036290 w 9211940"/>
              <a:gd name="connsiteY3" fmla="*/ 460731 h 1732759"/>
              <a:gd name="connsiteX4" fmla="*/ 0 w 9211940"/>
              <a:gd name="connsiteY4" fmla="*/ 1732759 h 1732759"/>
              <a:gd name="connsiteX5" fmla="*/ 9236 w 9211940"/>
              <a:gd name="connsiteY5" fmla="*/ 0 h 1732759"/>
              <a:gd name="connsiteX0" fmla="*/ 9236 w 9211940"/>
              <a:gd name="connsiteY0" fmla="*/ 0 h 1732759"/>
              <a:gd name="connsiteX1" fmla="*/ 9153236 w 9211940"/>
              <a:gd name="connsiteY1" fmla="*/ 0 h 1732759"/>
              <a:gd name="connsiteX2" fmla="*/ 9162472 w 9211940"/>
              <a:gd name="connsiteY2" fmla="*/ 485851 h 1732759"/>
              <a:gd name="connsiteX3" fmla="*/ 4036290 w 9211940"/>
              <a:gd name="connsiteY3" fmla="*/ 460731 h 1732759"/>
              <a:gd name="connsiteX4" fmla="*/ 0 w 9211940"/>
              <a:gd name="connsiteY4" fmla="*/ 1732759 h 1732759"/>
              <a:gd name="connsiteX5" fmla="*/ 9236 w 9211940"/>
              <a:gd name="connsiteY5" fmla="*/ 0 h 173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11940" h="1732759">
                <a:moveTo>
                  <a:pt x="9236" y="0"/>
                </a:moveTo>
                <a:lnTo>
                  <a:pt x="9153236" y="0"/>
                </a:lnTo>
                <a:lnTo>
                  <a:pt x="9162472" y="485851"/>
                </a:lnTo>
                <a:cubicBezTo>
                  <a:pt x="9319491" y="773404"/>
                  <a:pt x="9430325" y="-77793"/>
                  <a:pt x="4036290" y="460731"/>
                </a:cubicBezTo>
                <a:cubicBezTo>
                  <a:pt x="2595416" y="657314"/>
                  <a:pt x="1339272" y="931173"/>
                  <a:pt x="0" y="1732759"/>
                </a:cubicBezTo>
                <a:cubicBezTo>
                  <a:pt x="3079" y="1155173"/>
                  <a:pt x="6157" y="577586"/>
                  <a:pt x="9236" y="0"/>
                </a:cubicBezTo>
                <a:close/>
              </a:path>
            </a:pathLst>
          </a:custGeom>
          <a:solidFill>
            <a:srgbClr val="E5F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BEP logo">
            <a:extLst>
              <a:ext uri="{FF2B5EF4-FFF2-40B4-BE49-F238E27FC236}">
                <a16:creationId xmlns:a16="http://schemas.microsoft.com/office/drawing/2014/main" id="{03623103-F6BE-43A6-A899-BB46B0494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574" y="77466"/>
            <a:ext cx="492468" cy="492468"/>
          </a:xfrm>
          <a:prstGeom prst="rect">
            <a:avLst/>
          </a:prstGeom>
        </p:spPr>
      </p:pic>
      <p:sp>
        <p:nvSpPr>
          <p:cNvPr id="16" name="Isosceles Triangle 15">
            <a:extLst>
              <a:ext uri="{FF2B5EF4-FFF2-40B4-BE49-F238E27FC236}">
                <a16:creationId xmlns:a16="http://schemas.microsoft.com/office/drawing/2014/main" id="{0B71C125-5D1B-4C42-89E4-F18FBD90AE3F}"/>
              </a:ext>
              <a:ext uri="{C183D7F6-B498-43B3-948B-1728B52AA6E4}">
                <adec:decorative xmlns:adec="http://schemas.microsoft.com/office/drawing/2017/decorative" val="1"/>
              </a:ext>
            </a:extLst>
          </p:cNvPr>
          <p:cNvSpPr/>
          <p:nvPr/>
        </p:nvSpPr>
        <p:spPr>
          <a:xfrm rot="5400000">
            <a:off x="-38164" y="1388909"/>
            <a:ext cx="441960" cy="381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80E3480-92D5-4D5D-8B1A-20E595A47276}"/>
              </a:ext>
              <a:ext uri="{C183D7F6-B498-43B3-948B-1728B52AA6E4}">
                <adec:decorative xmlns:adec="http://schemas.microsoft.com/office/drawing/2017/decorative" val="1"/>
              </a:ext>
            </a:extLst>
          </p:cNvPr>
          <p:cNvSpPr/>
          <p:nvPr/>
        </p:nvSpPr>
        <p:spPr>
          <a:xfrm rot="5400000">
            <a:off x="-38164" y="3877528"/>
            <a:ext cx="441960" cy="3810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8487D5C5-CAE5-4A78-BBE8-A463633F8FC6}"/>
              </a:ext>
              <a:ext uri="{C183D7F6-B498-43B3-948B-1728B52AA6E4}">
                <adec:decorative xmlns:adec="http://schemas.microsoft.com/office/drawing/2017/decorative" val="1"/>
              </a:ext>
            </a:extLst>
          </p:cNvPr>
          <p:cNvSpPr/>
          <p:nvPr/>
        </p:nvSpPr>
        <p:spPr>
          <a:xfrm>
            <a:off x="7514447" y="3556215"/>
            <a:ext cx="152400" cy="152400"/>
          </a:xfrm>
          <a:prstGeom prst="star5">
            <a:avLst/>
          </a:prstGeom>
          <a:solidFill>
            <a:schemeClr val="accent3"/>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9C17E30-AAD6-4EB9-8B52-6AC1E561313F}"/>
              </a:ext>
            </a:extLst>
          </p:cNvPr>
          <p:cNvSpPr txBox="1"/>
          <p:nvPr/>
        </p:nvSpPr>
        <p:spPr>
          <a:xfrm>
            <a:off x="7346389" y="3724614"/>
            <a:ext cx="1340411" cy="366428"/>
          </a:xfrm>
          <a:prstGeom prst="rect">
            <a:avLst/>
          </a:prstGeom>
          <a:noFill/>
        </p:spPr>
        <p:txBody>
          <a:bodyPr wrap="square" lIns="0" tIns="0" rIns="0" bIns="0" rtlCol="0">
            <a:noAutofit/>
          </a:bodyPr>
          <a:lstStyle/>
          <a:p>
            <a:r>
              <a:rPr lang="en-US" sz="1100" dirty="0">
                <a:solidFill>
                  <a:schemeClr val="accent1"/>
                </a:solidFill>
              </a:rPr>
              <a:t>Beltsville Agricultural Research Center</a:t>
            </a:r>
            <a:endParaRPr lang="en-US" sz="1100" dirty="0">
              <a:solidFill>
                <a:schemeClr val="accent1"/>
              </a:solidFill>
              <a:latin typeface="Aktiv Grotesk Trial" panose="020B0504020202020204" pitchFamily="34" charset="0"/>
              <a:cs typeface="Aktiv Grotesk Trial" panose="020B0504020202020204" pitchFamily="34" charset="0"/>
            </a:endParaRPr>
          </a:p>
        </p:txBody>
      </p:sp>
    </p:spTree>
    <p:extLst>
      <p:ext uri="{BB962C8B-B14F-4D97-AF65-F5344CB8AC3E}">
        <p14:creationId xmlns:p14="http://schemas.microsoft.com/office/powerpoint/2010/main" val="112567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C9695FC-D3DA-4D71-8DC6-CB56D8DCA72E}"/>
              </a:ext>
            </a:extLst>
          </p:cNvPr>
          <p:cNvSpPr txBox="1"/>
          <p:nvPr/>
        </p:nvSpPr>
        <p:spPr>
          <a:xfrm>
            <a:off x="4863376" y="660827"/>
            <a:ext cx="4208322" cy="5440296"/>
          </a:xfrm>
          <a:prstGeom prst="rect">
            <a:avLst/>
          </a:prstGeom>
          <a:solidFill>
            <a:schemeClr val="accent3"/>
          </a:solidFill>
        </p:spPr>
        <p:txBody>
          <a:bodyPr wrap="square" lIns="137160" tIns="0" bIns="91440" anchor="b" anchorCtr="0">
            <a:noAutofit/>
          </a:bodyPr>
          <a:lstStyle>
            <a:defPPr>
              <a:defRPr lang="en-US"/>
            </a:defPPr>
            <a:lvl1pPr fontAlgn="auto">
              <a:spcBef>
                <a:spcPts val="0"/>
              </a:spcBef>
              <a:spcAft>
                <a:spcPts val="0"/>
              </a:spcAft>
              <a:defRPr sz="1400" b="1">
                <a:solidFill>
                  <a:schemeClr val="accent1"/>
                </a:solidFill>
                <a:latin typeface="+mj-lt"/>
                <a:cs typeface="Arial"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US" dirty="0"/>
              <a:t>Project Site Location</a:t>
            </a:r>
          </a:p>
        </p:txBody>
      </p:sp>
      <p:sp>
        <p:nvSpPr>
          <p:cNvPr id="2" name="Content Placeholder 1">
            <a:extLst>
              <a:ext uri="{FF2B5EF4-FFF2-40B4-BE49-F238E27FC236}">
                <a16:creationId xmlns:a16="http://schemas.microsoft.com/office/drawing/2014/main" id="{FD9B0B2F-67F4-4AAF-AFF6-99772F33E063}"/>
              </a:ext>
            </a:extLst>
          </p:cNvPr>
          <p:cNvSpPr>
            <a:spLocks noGrp="1"/>
          </p:cNvSpPr>
          <p:nvPr>
            <p:ph idx="1"/>
          </p:nvPr>
        </p:nvSpPr>
        <p:spPr>
          <a:xfrm>
            <a:off x="457200" y="1516251"/>
            <a:ext cx="4216399" cy="4296638"/>
          </a:xfrm>
        </p:spPr>
        <p:txBody>
          <a:bodyPr>
            <a:normAutofit lnSpcReduction="10000"/>
          </a:bodyPr>
          <a:lstStyle/>
          <a:p>
            <a:r>
              <a:rPr lang="en-US" dirty="0"/>
              <a:t>Treasury’s proposed parcel is located between Odell Road and Powder Mill Road at the Beltsville Agricultural Research Center (BARC).</a:t>
            </a:r>
          </a:p>
          <a:p>
            <a:r>
              <a:rPr lang="en-US" dirty="0"/>
              <a:t>This site is located in the 200 Area building cluster of BARC.</a:t>
            </a:r>
          </a:p>
          <a:p>
            <a:pPr lvl="1"/>
            <a:r>
              <a:rPr lang="en-US" dirty="0"/>
              <a:t>The land has been authorized for transfer under the Agriculture Improvement Act of 2018</a:t>
            </a:r>
          </a:p>
          <a:p>
            <a:r>
              <a:rPr lang="en-US" dirty="0"/>
              <a:t>The site currently consists of cropland, meadows, scattered trees, and numerous abandoned and deteriorating buildings.</a:t>
            </a:r>
          </a:p>
        </p:txBody>
      </p:sp>
      <p:sp>
        <p:nvSpPr>
          <p:cNvPr id="4" name="Title 3">
            <a:extLst>
              <a:ext uri="{FF2B5EF4-FFF2-40B4-BE49-F238E27FC236}">
                <a16:creationId xmlns:a16="http://schemas.microsoft.com/office/drawing/2014/main" id="{CCE183B1-620C-40EB-86B1-318231A62B57}"/>
              </a:ext>
            </a:extLst>
          </p:cNvPr>
          <p:cNvSpPr>
            <a:spLocks noGrp="1"/>
          </p:cNvSpPr>
          <p:nvPr>
            <p:ph type="title"/>
          </p:nvPr>
        </p:nvSpPr>
        <p:spPr/>
        <p:txBody>
          <a:bodyPr/>
          <a:lstStyle/>
          <a:p>
            <a:r>
              <a:rPr lang="en-US" dirty="0"/>
              <a:t>Proposed Project Site</a:t>
            </a:r>
          </a:p>
        </p:txBody>
      </p:sp>
      <p:pic>
        <p:nvPicPr>
          <p:cNvPr id="7" name="Picture 6" descr="Aerial map of proposed project site location.">
            <a:extLst>
              <a:ext uri="{FF2B5EF4-FFF2-40B4-BE49-F238E27FC236}">
                <a16:creationId xmlns:a16="http://schemas.microsoft.com/office/drawing/2014/main" id="{E2694046-07F3-4161-AE57-11F77E8EB987}"/>
              </a:ext>
            </a:extLst>
          </p:cNvPr>
          <p:cNvPicPr>
            <a:picLocks noChangeAspect="1"/>
          </p:cNvPicPr>
          <p:nvPr/>
        </p:nvPicPr>
        <p:blipFill rotWithShape="1">
          <a:blip r:embed="rId2"/>
          <a:srcRect l="1939" t="1561" r="1806" b="677"/>
          <a:stretch/>
        </p:blipFill>
        <p:spPr>
          <a:xfrm>
            <a:off x="4940833" y="761974"/>
            <a:ext cx="4058451" cy="4977999"/>
          </a:xfrm>
          <a:prstGeom prst="rect">
            <a:avLst/>
          </a:prstGeom>
        </p:spPr>
      </p:pic>
    </p:spTree>
    <p:extLst>
      <p:ext uri="{BB962C8B-B14F-4D97-AF65-F5344CB8AC3E}">
        <p14:creationId xmlns:p14="http://schemas.microsoft.com/office/powerpoint/2010/main" val="36810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4634EC-E86E-45E1-A671-0ED6EAAA7899}"/>
              </a:ext>
            </a:extLst>
          </p:cNvPr>
          <p:cNvSpPr txBox="1"/>
          <p:nvPr/>
        </p:nvSpPr>
        <p:spPr>
          <a:xfrm>
            <a:off x="4863376" y="660827"/>
            <a:ext cx="4208322" cy="5445742"/>
          </a:xfrm>
          <a:prstGeom prst="rect">
            <a:avLst/>
          </a:prstGeom>
          <a:solidFill>
            <a:schemeClr val="accent3"/>
          </a:solidFill>
        </p:spPr>
        <p:txBody>
          <a:bodyPr wrap="square" lIns="137160" tIns="0" bIns="91440" anchor="b" anchorCtr="0">
            <a:noAutofit/>
          </a:bodyPr>
          <a:lstStyle>
            <a:defPPr>
              <a:defRPr lang="en-US"/>
            </a:defPPr>
            <a:lvl1pPr fontAlgn="auto">
              <a:spcBef>
                <a:spcPts val="0"/>
              </a:spcBef>
              <a:spcAft>
                <a:spcPts val="0"/>
              </a:spcAft>
              <a:defRPr sz="1400" b="1">
                <a:solidFill>
                  <a:schemeClr val="accent1"/>
                </a:solidFill>
                <a:latin typeface="+mj-lt"/>
                <a:cs typeface="Arial"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en-US" dirty="0"/>
              <a:t>Preliminary Conceptual Site Plan</a:t>
            </a:r>
          </a:p>
        </p:txBody>
      </p:sp>
      <p:pic>
        <p:nvPicPr>
          <p:cNvPr id="8" name="Picture 7">
            <a:extLst>
              <a:ext uri="{FF2B5EF4-FFF2-40B4-BE49-F238E27FC236}">
                <a16:creationId xmlns:a16="http://schemas.microsoft.com/office/drawing/2014/main" id="{23C2E526-7572-4B19-8DEC-9A2EB37D7FB3}"/>
              </a:ex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l="2131" t="1405" r="1813" b="667"/>
          <a:stretch/>
        </p:blipFill>
        <p:spPr bwMode="auto">
          <a:xfrm>
            <a:off x="4953000" y="743747"/>
            <a:ext cx="4038600" cy="5003910"/>
          </a:xfrm>
          <a:prstGeom prst="rect">
            <a:avLst/>
          </a:prstGeom>
          <a:noFill/>
          <a:ln>
            <a:noFill/>
          </a:ln>
        </p:spPr>
      </p:pic>
      <p:sp>
        <p:nvSpPr>
          <p:cNvPr id="6" name="Content Placeholder 5">
            <a:extLst>
              <a:ext uri="{FF2B5EF4-FFF2-40B4-BE49-F238E27FC236}">
                <a16:creationId xmlns:a16="http://schemas.microsoft.com/office/drawing/2014/main" id="{95FDF3FA-E9A0-404C-BEB5-E7AF2811B256}"/>
              </a:ext>
            </a:extLst>
          </p:cNvPr>
          <p:cNvSpPr>
            <a:spLocks noGrp="1"/>
          </p:cNvSpPr>
          <p:nvPr>
            <p:ph idx="1"/>
          </p:nvPr>
        </p:nvSpPr>
        <p:spPr>
          <a:xfrm>
            <a:off x="457200" y="1447800"/>
            <a:ext cx="4343400" cy="3276600"/>
          </a:xfrm>
        </p:spPr>
        <p:txBody>
          <a:bodyPr>
            <a:noAutofit/>
          </a:bodyPr>
          <a:lstStyle/>
          <a:p>
            <a:pPr marL="0" indent="0">
              <a:buNone/>
            </a:pPr>
            <a:r>
              <a:rPr lang="en-US" dirty="0"/>
              <a:t>Treasury proposes to construct a modern currency production facility at BARC.</a:t>
            </a:r>
          </a:p>
          <a:p>
            <a:pPr lvl="1">
              <a:spcBef>
                <a:spcPts val="600"/>
              </a:spcBef>
            </a:pPr>
            <a:r>
              <a:rPr lang="en-US" sz="1600" dirty="0"/>
              <a:t>Manufacturing, warehouse, storage, security, and administrative functions </a:t>
            </a:r>
          </a:p>
          <a:p>
            <a:pPr lvl="1">
              <a:spcBef>
                <a:spcPts val="600"/>
              </a:spcBef>
            </a:pPr>
            <a:r>
              <a:rPr lang="en-US" sz="1600" dirty="0"/>
              <a:t>1,600 employees working in shifts</a:t>
            </a:r>
          </a:p>
          <a:p>
            <a:pPr lvl="1">
              <a:spcBef>
                <a:spcPts val="600"/>
              </a:spcBef>
            </a:pPr>
            <a:r>
              <a:rPr lang="en-US" sz="1600" dirty="0"/>
              <a:t>Site access from new entrance road off Powder Mill Road</a:t>
            </a:r>
          </a:p>
          <a:p>
            <a:pPr lvl="1">
              <a:spcBef>
                <a:spcPts val="600"/>
              </a:spcBef>
            </a:pPr>
            <a:r>
              <a:rPr lang="en-US" sz="1600" dirty="0"/>
              <a:t>Green Infrastructure/Low Impact Development (GI/LID) and other sustainability design features</a:t>
            </a:r>
          </a:p>
        </p:txBody>
      </p:sp>
      <p:sp>
        <p:nvSpPr>
          <p:cNvPr id="3" name="Title 1"/>
          <p:cNvSpPr>
            <a:spLocks noGrp="1"/>
          </p:cNvSpPr>
          <p:nvPr>
            <p:ph type="title"/>
          </p:nvPr>
        </p:nvSpPr>
        <p:spPr/>
        <p:txBody>
          <a:bodyPr/>
          <a:lstStyle/>
          <a:p>
            <a:r>
              <a:rPr lang="en-US" dirty="0"/>
              <a:t>Proposed Action/</a:t>
            </a:r>
            <a:br>
              <a:rPr lang="en-US" dirty="0"/>
            </a:br>
            <a:r>
              <a:rPr lang="en-US" dirty="0"/>
              <a:t>Preferred Alternative</a:t>
            </a:r>
          </a:p>
        </p:txBody>
      </p:sp>
      <p:sp>
        <p:nvSpPr>
          <p:cNvPr id="12" name="TextBox 11">
            <a:extLst>
              <a:ext uri="{FF2B5EF4-FFF2-40B4-BE49-F238E27FC236}">
                <a16:creationId xmlns:a16="http://schemas.microsoft.com/office/drawing/2014/main" id="{48712791-3376-4DDE-B617-C4B4F0FA27ED}"/>
              </a:ext>
            </a:extLst>
          </p:cNvPr>
          <p:cNvSpPr txBox="1"/>
          <p:nvPr/>
        </p:nvSpPr>
        <p:spPr>
          <a:xfrm>
            <a:off x="762000" y="4843220"/>
            <a:ext cx="3585276" cy="1481379"/>
          </a:xfrm>
          <a:prstGeom prst="round2SameRect">
            <a:avLst/>
          </a:prstGeom>
          <a:solidFill>
            <a:schemeClr val="accent5">
              <a:lumMod val="20000"/>
              <a:lumOff val="80000"/>
            </a:schemeClr>
          </a:solidFill>
        </p:spPr>
        <p:txBody>
          <a:bodyPr wrap="square" lIns="91440" tIns="0" rIns="91440" bIns="18288" rtlCol="0" anchor="ctr" anchorCtr="0">
            <a:noAutofit/>
          </a:bodyPr>
          <a:lstStyle/>
          <a:p>
            <a:pPr algn="ctr">
              <a:buClr>
                <a:schemeClr val="accent1"/>
              </a:buClr>
            </a:pPr>
            <a:r>
              <a:rPr lang="en-US" sz="1600" b="1" dirty="0">
                <a:solidFill>
                  <a:schemeClr val="accent1"/>
                </a:solidFill>
                <a:cs typeface="Calibri" panose="020F0502020204030204" pitchFamily="34" charset="0"/>
              </a:rPr>
              <a:t>Construction is anticipated </a:t>
            </a:r>
            <a:br>
              <a:rPr lang="en-US" sz="1600" b="1" dirty="0">
                <a:solidFill>
                  <a:schemeClr val="accent1"/>
                </a:solidFill>
                <a:cs typeface="Calibri" panose="020F0502020204030204" pitchFamily="34" charset="0"/>
              </a:rPr>
            </a:br>
            <a:r>
              <a:rPr lang="en-US" sz="1600" b="1" dirty="0">
                <a:solidFill>
                  <a:schemeClr val="accent1"/>
                </a:solidFill>
                <a:cs typeface="Calibri" panose="020F0502020204030204" pitchFamily="34" charset="0"/>
              </a:rPr>
              <a:t>from 2022–2025, followed by transitioning operations from </a:t>
            </a:r>
            <a:br>
              <a:rPr lang="en-US" sz="1600" b="1" dirty="0">
                <a:solidFill>
                  <a:schemeClr val="accent1"/>
                </a:solidFill>
                <a:cs typeface="Calibri" panose="020F0502020204030204" pitchFamily="34" charset="0"/>
              </a:rPr>
            </a:br>
            <a:r>
              <a:rPr lang="en-US" sz="1600" b="1" dirty="0">
                <a:solidFill>
                  <a:schemeClr val="accent1"/>
                </a:solidFill>
                <a:cs typeface="Calibri" panose="020F0502020204030204" pitchFamily="34" charset="0"/>
              </a:rPr>
              <a:t>the DC Facility from 2025–2029.</a:t>
            </a:r>
          </a:p>
        </p:txBody>
      </p:sp>
    </p:spTree>
    <p:extLst>
      <p:ext uri="{BB962C8B-B14F-4D97-AF65-F5344CB8AC3E}">
        <p14:creationId xmlns:p14="http://schemas.microsoft.com/office/powerpoint/2010/main" val="352157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Arrow with text stating the preferred alternative is to construct and operate the facility at BARC, described in the EIS.">
            <a:extLst>
              <a:ext uri="{FF2B5EF4-FFF2-40B4-BE49-F238E27FC236}">
                <a16:creationId xmlns:a16="http://schemas.microsoft.com/office/drawing/2014/main" id="{7F38610B-8FB3-4C26-B32D-09797C0EE378}"/>
              </a:ext>
            </a:extLst>
          </p:cNvPr>
          <p:cNvSpPr/>
          <p:nvPr/>
        </p:nvSpPr>
        <p:spPr>
          <a:xfrm>
            <a:off x="-304800" y="1828797"/>
            <a:ext cx="9448799" cy="19811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solidFill>
              </a:rPr>
              <a:t>Arr</a:t>
            </a:r>
            <a:endParaRPr lang="en-US" dirty="0">
              <a:solidFill>
                <a:schemeClr val="accent1"/>
              </a:solidFill>
            </a:endParaRPr>
          </a:p>
        </p:txBody>
      </p:sp>
      <p:sp>
        <p:nvSpPr>
          <p:cNvPr id="13" name="Rectangle 12" descr="Arrow showing the no action alternative and that it serves as a baseline and does not achieve the purpose and need for action.">
            <a:extLst>
              <a:ext uri="{FF2B5EF4-FFF2-40B4-BE49-F238E27FC236}">
                <a16:creationId xmlns:a16="http://schemas.microsoft.com/office/drawing/2014/main" id="{C709CBE8-C968-4A2A-AF8B-B387DF0A8778}"/>
              </a:ext>
            </a:extLst>
          </p:cNvPr>
          <p:cNvSpPr/>
          <p:nvPr/>
        </p:nvSpPr>
        <p:spPr>
          <a:xfrm>
            <a:off x="0" y="4038610"/>
            <a:ext cx="9220200" cy="2020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lumMod val="75000"/>
                  </a:schemeClr>
                </a:solidFill>
              </a:rPr>
              <a:t>Arr</a:t>
            </a:r>
            <a:endParaRPr lang="en-US" dirty="0">
              <a:solidFill>
                <a:schemeClr val="accent1">
                  <a:lumMod val="75000"/>
                </a:schemeClr>
              </a:solidFill>
            </a:endParaRPr>
          </a:p>
        </p:txBody>
      </p:sp>
      <p:grpSp>
        <p:nvGrpSpPr>
          <p:cNvPr id="12" name="Group 11">
            <a:extLst>
              <a:ext uri="{FF2B5EF4-FFF2-40B4-BE49-F238E27FC236}">
                <a16:creationId xmlns:a16="http://schemas.microsoft.com/office/drawing/2014/main" id="{59871DD4-D249-465C-9D24-67FA9C793105}"/>
              </a:ext>
              <a:ext uri="{C183D7F6-B498-43B3-948B-1728B52AA6E4}">
                <adec:decorative xmlns:adec="http://schemas.microsoft.com/office/drawing/2017/decorative" val="1"/>
              </a:ext>
            </a:extLst>
          </p:cNvPr>
          <p:cNvGrpSpPr/>
          <p:nvPr/>
        </p:nvGrpSpPr>
        <p:grpSpPr>
          <a:xfrm rot="10800000">
            <a:off x="4209248" y="3962400"/>
            <a:ext cx="4923866" cy="2185590"/>
            <a:chOff x="0" y="3916405"/>
            <a:chExt cx="4923866" cy="2451101"/>
          </a:xfrm>
          <a:solidFill>
            <a:schemeClr val="accent5">
              <a:lumMod val="75000"/>
            </a:schemeClr>
          </a:solidFill>
        </p:grpSpPr>
        <p:sp>
          <p:nvSpPr>
            <p:cNvPr id="10" name="Rectangle 9">
              <a:extLst>
                <a:ext uri="{FF2B5EF4-FFF2-40B4-BE49-F238E27FC236}">
                  <a16:creationId xmlns:a16="http://schemas.microsoft.com/office/drawing/2014/main" id="{CBE428AA-28D7-4E4C-9025-3046B391E9D2}"/>
                </a:ext>
              </a:extLst>
            </p:cNvPr>
            <p:cNvSpPr/>
            <p:nvPr/>
          </p:nvSpPr>
          <p:spPr>
            <a:xfrm>
              <a:off x="0" y="4157703"/>
              <a:ext cx="40386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3653CCD8-9267-4352-B59F-085F7785F671}"/>
                </a:ext>
              </a:extLst>
            </p:cNvPr>
            <p:cNvSpPr/>
            <p:nvPr/>
          </p:nvSpPr>
          <p:spPr>
            <a:xfrm rot="5400000">
              <a:off x="3241115" y="4684756"/>
              <a:ext cx="2451101" cy="9144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F2F66B34-3F1A-4DE1-85F9-65FB2C84C2FC}"/>
              </a:ext>
              <a:ext uri="{C183D7F6-B498-43B3-948B-1728B52AA6E4}">
                <adec:decorative xmlns:adec="http://schemas.microsoft.com/office/drawing/2017/decorative" val="1"/>
              </a:ext>
            </a:extLst>
          </p:cNvPr>
          <p:cNvSpPr/>
          <p:nvPr/>
        </p:nvSpPr>
        <p:spPr>
          <a:xfrm>
            <a:off x="0" y="1951976"/>
            <a:ext cx="4038600" cy="17348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49C3FF36-837C-4058-B274-B5F951CDC1E6}"/>
              </a:ext>
              <a:ext uri="{C183D7F6-B498-43B3-948B-1728B52AA6E4}">
                <adec:decorative xmlns:adec="http://schemas.microsoft.com/office/drawing/2017/decorative" val="1"/>
              </a:ext>
            </a:extLst>
          </p:cNvPr>
          <p:cNvSpPr/>
          <p:nvPr/>
        </p:nvSpPr>
        <p:spPr>
          <a:xfrm rot="5400000">
            <a:off x="3393513" y="2355847"/>
            <a:ext cx="2146306" cy="9144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Alternatives Studied in Detail in Draft EIS</a:t>
            </a:r>
          </a:p>
        </p:txBody>
      </p:sp>
      <p:sp>
        <p:nvSpPr>
          <p:cNvPr id="3" name="Content Placeholder 2">
            <a:extLst>
              <a:ext uri="{FF2B5EF4-FFF2-40B4-BE49-F238E27FC236}">
                <a16:creationId xmlns:a16="http://schemas.microsoft.com/office/drawing/2014/main" id="{52273ADF-C9FD-4ED5-BAE2-84C3BA58908D}"/>
              </a:ext>
            </a:extLst>
          </p:cNvPr>
          <p:cNvSpPr>
            <a:spLocks noGrp="1"/>
          </p:cNvSpPr>
          <p:nvPr>
            <p:ph idx="4294967295"/>
          </p:nvPr>
        </p:nvSpPr>
        <p:spPr>
          <a:xfrm>
            <a:off x="410883" y="2120895"/>
            <a:ext cx="3994150" cy="1384302"/>
          </a:xfrm>
        </p:spPr>
        <p:txBody>
          <a:bodyPr anchor="ctr" anchorCtr="0"/>
          <a:lstStyle/>
          <a:p>
            <a:pPr marL="0" indent="0">
              <a:lnSpc>
                <a:spcPct val="100000"/>
              </a:lnSpc>
              <a:buNone/>
            </a:pPr>
            <a:r>
              <a:rPr lang="en-US" sz="2000" b="1" dirty="0">
                <a:solidFill>
                  <a:schemeClr val="accent3"/>
                </a:solidFill>
              </a:rPr>
              <a:t>PREFERRED ALTERNATIVE</a:t>
            </a:r>
            <a:br>
              <a:rPr lang="en-US" b="1" dirty="0">
                <a:solidFill>
                  <a:schemeClr val="bg1"/>
                </a:solidFill>
              </a:rPr>
            </a:br>
            <a:r>
              <a:rPr lang="en-US" dirty="0">
                <a:solidFill>
                  <a:schemeClr val="bg1"/>
                </a:solidFill>
              </a:rPr>
              <a:t>Construct and operate the proposed currency production facility at BARC as described in the Draft </a:t>
            </a:r>
            <a:r>
              <a:rPr lang="en-US" dirty="0" err="1">
                <a:solidFill>
                  <a:schemeClr val="bg1"/>
                </a:solidFill>
              </a:rPr>
              <a:t>EIS</a:t>
            </a:r>
            <a:r>
              <a:rPr lang="en-US" dirty="0">
                <a:solidFill>
                  <a:schemeClr val="bg1"/>
                </a:solidFill>
              </a:rPr>
              <a:t>.</a:t>
            </a:r>
          </a:p>
        </p:txBody>
      </p:sp>
      <p:sp>
        <p:nvSpPr>
          <p:cNvPr id="4" name="Content Placeholder 3">
            <a:extLst>
              <a:ext uri="{FF2B5EF4-FFF2-40B4-BE49-F238E27FC236}">
                <a16:creationId xmlns:a16="http://schemas.microsoft.com/office/drawing/2014/main" id="{7101D463-52CE-4385-A9CE-2478580DD5E8}"/>
              </a:ext>
            </a:extLst>
          </p:cNvPr>
          <p:cNvSpPr>
            <a:spLocks noGrp="1"/>
          </p:cNvSpPr>
          <p:nvPr>
            <p:ph idx="4294967295"/>
          </p:nvPr>
        </p:nvSpPr>
        <p:spPr>
          <a:xfrm>
            <a:off x="5094514" y="4383290"/>
            <a:ext cx="3973286" cy="1357118"/>
          </a:xfrm>
        </p:spPr>
        <p:txBody>
          <a:bodyPr anchor="ctr" anchorCtr="0"/>
          <a:lstStyle/>
          <a:p>
            <a:pPr marL="0" indent="0">
              <a:lnSpc>
                <a:spcPct val="100000"/>
              </a:lnSpc>
              <a:buNone/>
            </a:pPr>
            <a:r>
              <a:rPr lang="en-US" sz="2000" b="1" dirty="0">
                <a:solidFill>
                  <a:schemeClr val="accent3"/>
                </a:solidFill>
              </a:rPr>
              <a:t>NO ACTION ALTERNATIVE</a:t>
            </a:r>
            <a:br>
              <a:rPr lang="en-US" sz="2000" dirty="0"/>
            </a:br>
            <a:r>
              <a:rPr lang="en-US" dirty="0">
                <a:solidFill>
                  <a:schemeClr val="bg1"/>
                </a:solidFill>
              </a:rPr>
              <a:t>Do not implement Proposed Action. Continue to operate under current conditions to extent possible.</a:t>
            </a:r>
          </a:p>
        </p:txBody>
      </p:sp>
      <p:sp>
        <p:nvSpPr>
          <p:cNvPr id="5" name="TextBox 4">
            <a:extLst>
              <a:ext uri="{FF2B5EF4-FFF2-40B4-BE49-F238E27FC236}">
                <a16:creationId xmlns:a16="http://schemas.microsoft.com/office/drawing/2014/main" id="{69FADF2F-7A10-4153-A3D6-DB30722F7C6F}"/>
              </a:ext>
            </a:extLst>
          </p:cNvPr>
          <p:cNvSpPr txBox="1"/>
          <p:nvPr/>
        </p:nvSpPr>
        <p:spPr>
          <a:xfrm>
            <a:off x="5169648" y="2209794"/>
            <a:ext cx="3352800" cy="1143000"/>
          </a:xfrm>
          <a:prstGeom prst="rect">
            <a:avLst/>
          </a:prstGeom>
          <a:noFill/>
        </p:spPr>
        <p:txBody>
          <a:bodyPr wrap="square" lIns="0" tIns="0" rIns="0" bIns="0" rtlCol="0" anchor="ctr" anchorCtr="0">
            <a:noAutofit/>
          </a:bodyPr>
          <a:lstStyle/>
          <a:p>
            <a:r>
              <a:rPr lang="en-US" b="1" dirty="0">
                <a:solidFill>
                  <a:schemeClr val="accent2"/>
                </a:solidFill>
              </a:rPr>
              <a:t>ACHIEVES</a:t>
            </a:r>
            <a:r>
              <a:rPr lang="en-US" dirty="0">
                <a:solidFill>
                  <a:srgbClr val="FF0000"/>
                </a:solidFill>
              </a:rPr>
              <a:t> </a:t>
            </a:r>
            <a:r>
              <a:rPr lang="en-US" dirty="0"/>
              <a:t>the Proposed Action’s purpose and need.</a:t>
            </a:r>
          </a:p>
        </p:txBody>
      </p:sp>
      <p:sp>
        <p:nvSpPr>
          <p:cNvPr id="7" name="TextBox 6">
            <a:extLst>
              <a:ext uri="{FF2B5EF4-FFF2-40B4-BE49-F238E27FC236}">
                <a16:creationId xmlns:a16="http://schemas.microsoft.com/office/drawing/2014/main" id="{5FA26ACC-DE8C-4F0B-8BDF-C029AFCCAEB5}"/>
              </a:ext>
            </a:extLst>
          </p:cNvPr>
          <p:cNvSpPr txBox="1"/>
          <p:nvPr/>
        </p:nvSpPr>
        <p:spPr>
          <a:xfrm>
            <a:off x="922058" y="4521208"/>
            <a:ext cx="2971800" cy="1143000"/>
          </a:xfrm>
          <a:prstGeom prst="rect">
            <a:avLst/>
          </a:prstGeom>
          <a:noFill/>
        </p:spPr>
        <p:txBody>
          <a:bodyPr wrap="square" lIns="0" tIns="0" rIns="0" bIns="0" rtlCol="0" anchor="ctr" anchorCtr="0">
            <a:noAutofit/>
          </a:bodyPr>
          <a:lstStyle/>
          <a:p>
            <a:pPr>
              <a:spcBef>
                <a:spcPts val="600"/>
              </a:spcBef>
            </a:pPr>
            <a:r>
              <a:rPr lang="en-US" b="1" dirty="0">
                <a:solidFill>
                  <a:srgbClr val="C00000"/>
                </a:solidFill>
              </a:rPr>
              <a:t>DOES NOT ACHIEVE</a:t>
            </a:r>
            <a:r>
              <a:rPr lang="en-US" dirty="0">
                <a:solidFill>
                  <a:srgbClr val="FF0000"/>
                </a:solidFill>
              </a:rPr>
              <a:t> </a:t>
            </a:r>
            <a:r>
              <a:rPr lang="en-US" dirty="0"/>
              <a:t>the Proposed Action’s purpose and need.</a:t>
            </a:r>
          </a:p>
          <a:p>
            <a:pPr>
              <a:spcBef>
                <a:spcPts val="600"/>
              </a:spcBef>
            </a:pPr>
            <a:r>
              <a:rPr lang="en-US" dirty="0"/>
              <a:t>Serves as a </a:t>
            </a:r>
            <a:r>
              <a:rPr lang="en-US" b="1" dirty="0">
                <a:solidFill>
                  <a:srgbClr val="C00000"/>
                </a:solidFill>
              </a:rPr>
              <a:t>comparative baseline</a:t>
            </a:r>
            <a:r>
              <a:rPr lang="en-US" b="1" dirty="0">
                <a:solidFill>
                  <a:srgbClr val="FF0000"/>
                </a:solidFill>
              </a:rPr>
              <a:t> </a:t>
            </a:r>
            <a:r>
              <a:rPr lang="en-US" dirty="0"/>
              <a:t>for the Preferred Alternative.</a:t>
            </a:r>
          </a:p>
        </p:txBody>
      </p:sp>
    </p:spTree>
    <p:extLst>
      <p:ext uri="{BB962C8B-B14F-4D97-AF65-F5344CB8AC3E}">
        <p14:creationId xmlns:p14="http://schemas.microsoft.com/office/powerpoint/2010/main" val="31420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971DC2-F392-4BD0-BC56-87F816446382}"/>
              </a:ext>
            </a:extLst>
          </p:cNvPr>
          <p:cNvSpPr>
            <a:spLocks noGrp="1"/>
          </p:cNvSpPr>
          <p:nvPr>
            <p:ph idx="1"/>
          </p:nvPr>
        </p:nvSpPr>
        <p:spPr>
          <a:xfrm>
            <a:off x="1339121" y="1511086"/>
            <a:ext cx="2928079" cy="4309552"/>
          </a:xfrm>
        </p:spPr>
        <p:txBody>
          <a:bodyPr>
            <a:noAutofit/>
          </a:bodyPr>
          <a:lstStyle/>
          <a:p>
            <a:pPr marL="0" indent="0">
              <a:spcBef>
                <a:spcPts val="3200"/>
              </a:spcBef>
              <a:buNone/>
            </a:pPr>
            <a:r>
              <a:rPr lang="en-US" sz="1600" dirty="0"/>
              <a:t>Land use</a:t>
            </a:r>
          </a:p>
          <a:p>
            <a:pPr marL="0" indent="0">
              <a:spcBef>
                <a:spcPts val="3200"/>
              </a:spcBef>
              <a:buNone/>
            </a:pPr>
            <a:r>
              <a:rPr lang="en-US" sz="1600" dirty="0"/>
              <a:t>Visual resources</a:t>
            </a:r>
          </a:p>
          <a:p>
            <a:pPr marL="0" indent="0">
              <a:spcBef>
                <a:spcPts val="3200"/>
              </a:spcBef>
              <a:buNone/>
            </a:pPr>
            <a:r>
              <a:rPr lang="en-US" sz="1600" dirty="0"/>
              <a:t>Air quality</a:t>
            </a:r>
          </a:p>
          <a:p>
            <a:pPr marL="0" indent="0">
              <a:spcBef>
                <a:spcPts val="3200"/>
              </a:spcBef>
              <a:buNone/>
            </a:pPr>
            <a:r>
              <a:rPr lang="en-US" sz="1600" dirty="0"/>
              <a:t>Noise</a:t>
            </a:r>
          </a:p>
          <a:p>
            <a:pPr marL="0" indent="0">
              <a:spcBef>
                <a:spcPts val="3200"/>
              </a:spcBef>
              <a:buNone/>
            </a:pPr>
            <a:r>
              <a:rPr lang="en-US" sz="1600" dirty="0"/>
              <a:t>Geology, topography, and soils</a:t>
            </a:r>
          </a:p>
          <a:p>
            <a:pPr marL="0" indent="0">
              <a:spcBef>
                <a:spcPts val="3200"/>
              </a:spcBef>
              <a:buNone/>
            </a:pPr>
            <a:r>
              <a:rPr lang="en-US" sz="1600" dirty="0"/>
              <a:t>Water resources</a:t>
            </a:r>
          </a:p>
          <a:p>
            <a:pPr marL="0" indent="0">
              <a:spcBef>
                <a:spcPts val="3200"/>
              </a:spcBef>
              <a:buNone/>
            </a:pPr>
            <a:r>
              <a:rPr lang="en-US" sz="1600" dirty="0"/>
              <a:t>Biological resources</a:t>
            </a:r>
          </a:p>
        </p:txBody>
      </p:sp>
      <p:sp>
        <p:nvSpPr>
          <p:cNvPr id="4" name="Title 3">
            <a:extLst>
              <a:ext uri="{FF2B5EF4-FFF2-40B4-BE49-F238E27FC236}">
                <a16:creationId xmlns:a16="http://schemas.microsoft.com/office/drawing/2014/main" id="{3E13E7B0-B96E-4FBB-9931-0424067CA27C}"/>
              </a:ext>
            </a:extLst>
          </p:cNvPr>
          <p:cNvSpPr>
            <a:spLocks noGrp="1"/>
          </p:cNvSpPr>
          <p:nvPr>
            <p:ph type="title"/>
          </p:nvPr>
        </p:nvSpPr>
        <p:spPr>
          <a:xfrm>
            <a:off x="457200" y="586153"/>
            <a:ext cx="8686800" cy="658447"/>
          </a:xfrm>
        </p:spPr>
        <p:txBody>
          <a:bodyPr/>
          <a:lstStyle/>
          <a:p>
            <a:r>
              <a:rPr lang="en-US" dirty="0"/>
              <a:t>Resources Evaluated in Draft EIS</a:t>
            </a:r>
          </a:p>
        </p:txBody>
      </p:sp>
      <p:sp>
        <p:nvSpPr>
          <p:cNvPr id="5" name="Content Placeholder 4">
            <a:extLst>
              <a:ext uri="{FF2B5EF4-FFF2-40B4-BE49-F238E27FC236}">
                <a16:creationId xmlns:a16="http://schemas.microsoft.com/office/drawing/2014/main" id="{A958BDDB-9525-4263-9E6F-8D010B6BB348}"/>
              </a:ext>
            </a:extLst>
          </p:cNvPr>
          <p:cNvSpPr>
            <a:spLocks noGrp="1"/>
          </p:cNvSpPr>
          <p:nvPr>
            <p:ph idx="10"/>
          </p:nvPr>
        </p:nvSpPr>
        <p:spPr>
          <a:xfrm>
            <a:off x="5188462" y="1511086"/>
            <a:ext cx="3726938" cy="3529837"/>
          </a:xfrm>
        </p:spPr>
        <p:txBody>
          <a:bodyPr>
            <a:noAutofit/>
          </a:bodyPr>
          <a:lstStyle/>
          <a:p>
            <a:pPr marL="0" indent="0">
              <a:spcBef>
                <a:spcPts val="3200"/>
              </a:spcBef>
              <a:buNone/>
            </a:pPr>
            <a:r>
              <a:rPr lang="en-US" sz="1600" dirty="0"/>
              <a:t>Cultural resources</a:t>
            </a:r>
          </a:p>
          <a:p>
            <a:pPr marL="0" indent="0">
              <a:spcBef>
                <a:spcPts val="3200"/>
              </a:spcBef>
              <a:buNone/>
            </a:pPr>
            <a:r>
              <a:rPr lang="en-US" sz="1600" dirty="0"/>
              <a:t>Traffic and transportation</a:t>
            </a:r>
          </a:p>
          <a:p>
            <a:pPr marL="0" indent="0">
              <a:spcBef>
                <a:spcPts val="3200"/>
              </a:spcBef>
              <a:buNone/>
            </a:pPr>
            <a:r>
              <a:rPr lang="en-US" sz="1600" dirty="0"/>
              <a:t>Utilities</a:t>
            </a:r>
          </a:p>
          <a:p>
            <a:pPr marL="0" indent="0">
              <a:spcBef>
                <a:spcPts val="3200"/>
              </a:spcBef>
              <a:buNone/>
            </a:pPr>
            <a:r>
              <a:rPr lang="en-US" sz="1600" dirty="0"/>
              <a:t>Socioeconomics / environmental justice</a:t>
            </a:r>
          </a:p>
          <a:p>
            <a:pPr marL="0" indent="0">
              <a:spcBef>
                <a:spcPts val="3200"/>
              </a:spcBef>
              <a:buNone/>
            </a:pPr>
            <a:r>
              <a:rPr lang="en-US" sz="1600" dirty="0"/>
              <a:t>Hazardous / toxic materials / waste</a:t>
            </a:r>
          </a:p>
          <a:p>
            <a:pPr marL="0" indent="0">
              <a:spcBef>
                <a:spcPts val="3200"/>
              </a:spcBef>
              <a:buNone/>
            </a:pPr>
            <a:r>
              <a:rPr lang="en-US" sz="1600" dirty="0"/>
              <a:t>Human health and safety</a:t>
            </a:r>
          </a:p>
        </p:txBody>
      </p:sp>
      <p:pic>
        <p:nvPicPr>
          <p:cNvPr id="15" name="Graphic 14">
            <a:extLst>
              <a:ext uri="{FF2B5EF4-FFF2-40B4-BE49-F238E27FC236}">
                <a16:creationId xmlns:a16="http://schemas.microsoft.com/office/drawing/2014/main" id="{6F8E1B88-1CE1-42D9-A239-C154CF6C862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83891" y="1484192"/>
            <a:ext cx="472400" cy="3831688"/>
          </a:xfrm>
          <a:prstGeom prst="rect">
            <a:avLst/>
          </a:prstGeom>
        </p:spPr>
      </p:pic>
      <p:pic>
        <p:nvPicPr>
          <p:cNvPr id="16" name="Graphic 15">
            <a:extLst>
              <a:ext uri="{FF2B5EF4-FFF2-40B4-BE49-F238E27FC236}">
                <a16:creationId xmlns:a16="http://schemas.microsoft.com/office/drawing/2014/main" id="{A417DEAE-249D-432D-9FFF-6F377329DE5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13" y="1489315"/>
            <a:ext cx="472400" cy="4496547"/>
          </a:xfrm>
          <a:prstGeom prst="rect">
            <a:avLst/>
          </a:prstGeom>
        </p:spPr>
      </p:pic>
    </p:spTree>
    <p:extLst>
      <p:ext uri="{BB962C8B-B14F-4D97-AF65-F5344CB8AC3E}">
        <p14:creationId xmlns:p14="http://schemas.microsoft.com/office/powerpoint/2010/main" val="14018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PLATE_PRESENTATION_ENV_BLUE">
  <a:themeElements>
    <a:clrScheme name="BEP">
      <a:dk1>
        <a:srgbClr val="000000"/>
      </a:dk1>
      <a:lt1>
        <a:srgbClr val="FFFFFF"/>
      </a:lt1>
      <a:dk2>
        <a:srgbClr val="FFFFFF"/>
      </a:dk2>
      <a:lt2>
        <a:srgbClr val="FFFFFF"/>
      </a:lt2>
      <a:accent1>
        <a:srgbClr val="005E9E"/>
      </a:accent1>
      <a:accent2>
        <a:srgbClr val="00AC4C"/>
      </a:accent2>
      <a:accent3>
        <a:srgbClr val="E5F969"/>
      </a:accent3>
      <a:accent4>
        <a:srgbClr val="4C5A6A"/>
      </a:accent4>
      <a:accent5>
        <a:srgbClr val="808DA0"/>
      </a:accent5>
      <a:accent6>
        <a:srgbClr val="79463D"/>
      </a:accent6>
      <a:hlink>
        <a:srgbClr val="004689"/>
      </a:hlink>
      <a:folHlink>
        <a:srgbClr val="800080"/>
      </a:folHlink>
    </a:clrScheme>
    <a:fontScheme name="AECOM - 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ktiv Grotesk Trial" panose="020B0504020202020204" pitchFamily="34" charset="0"/>
            <a:cs typeface="Aktiv Grotesk Trial" panose="020B05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04FB055CD81A4F9163E42A2954BBC1" ma:contentTypeVersion="12" ma:contentTypeDescription="Create a new document." ma:contentTypeScope="" ma:versionID="33059a9a884d2a71ce8d128cb5e64a4e">
  <xsd:schema xmlns:xsd="http://www.w3.org/2001/XMLSchema" xmlns:xs="http://www.w3.org/2001/XMLSchema" xmlns:p="http://schemas.microsoft.com/office/2006/metadata/properties" xmlns:ns2="63f7a10b-2a0e-4ece-a712-46b370132c75" xmlns:ns3="ef3bce76-00be-47e7-9244-39bc2461b34c" targetNamespace="http://schemas.microsoft.com/office/2006/metadata/properties" ma:root="true" ma:fieldsID="faee1a083095edff406fff8c3ff8c775" ns2:_="" ns3:_="">
    <xsd:import namespace="63f7a10b-2a0e-4ece-a712-46b370132c75"/>
    <xsd:import namespace="ef3bce76-00be-47e7-9244-39bc2461b3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7a10b-2a0e-4ece-a712-46b370132c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3bce76-00be-47e7-9244-39bc2461b3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510579-423F-4417-9E56-69A5FC30E6E7}">
  <ds:schemaRefs>
    <ds:schemaRef ds:uri="http://schemas.microsoft.com/sharepoint/v3/contenttype/forms"/>
  </ds:schemaRefs>
</ds:datastoreItem>
</file>

<file path=customXml/itemProps2.xml><?xml version="1.0" encoding="utf-8"?>
<ds:datastoreItem xmlns:ds="http://schemas.openxmlformats.org/officeDocument/2006/customXml" ds:itemID="{3A3AFD70-1B25-43F9-83F3-34F0469B61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f7a10b-2a0e-4ece-a712-46b370132c75"/>
    <ds:schemaRef ds:uri="ef3bce76-00be-47e7-9244-39bc2461b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CC8E0C-2976-4B85-85B5-32E5D4667F2D}">
  <ds:schemaRefs>
    <ds:schemaRef ds:uri="http://purl.org/dc/terms/"/>
    <ds:schemaRef ds:uri="http://schemas.openxmlformats.org/package/2006/metadata/core-properties"/>
    <ds:schemaRef ds:uri="63f7a10b-2a0e-4ece-a712-46b370132c75"/>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ef3bce76-00be-47e7-9244-39bc2461b34c"/>
  </ds:schemaRefs>
</ds:datastoreItem>
</file>

<file path=docProps/app.xml><?xml version="1.0" encoding="utf-8"?>
<Properties xmlns="http://schemas.openxmlformats.org/officeDocument/2006/extended-properties" xmlns:vt="http://schemas.openxmlformats.org/officeDocument/2006/docPropsVTypes">
  <Template>TEMPLATE_PRESENTATION_ENV_GREEN</Template>
  <TotalTime>9082</TotalTime>
  <Words>977</Words>
  <Application>Microsoft Office PowerPoint</Application>
  <PresentationFormat>On-screen Show (4:3)</PresentationFormat>
  <Paragraphs>96</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Aktiv Grotesk Trial</vt:lpstr>
      <vt:lpstr>Arial</vt:lpstr>
      <vt:lpstr>Calibri</vt:lpstr>
      <vt:lpstr>Georgia</vt:lpstr>
      <vt:lpstr>Wingdings</vt:lpstr>
      <vt:lpstr>TEMPLATE_PRESENTATION_ENV_BLUE</vt:lpstr>
      <vt:lpstr>Public Webinar Replacement Currency Production Facility at the Beltsville Agricultural Research Center  Draft Environmental Impact Statement December 2, 2020</vt:lpstr>
      <vt:lpstr>Online Resources</vt:lpstr>
      <vt:lpstr>National Environmental Policy Act (1969)</vt:lpstr>
      <vt:lpstr>About the US Department of the Treasury</vt:lpstr>
      <vt:lpstr>THE NEED FOR THE PROPOSED ACTION is to replace the BEP’s obsolete DC Facility that is neither able to support modern currency production nor support the BEP’s current and future mission.</vt:lpstr>
      <vt:lpstr>Proposed Project Site</vt:lpstr>
      <vt:lpstr>Proposed Action/ Preferred Alternative</vt:lpstr>
      <vt:lpstr>Alternatives Studied in Detail in Draft EIS</vt:lpstr>
      <vt:lpstr>Resources Evaluated in Draft EIS</vt:lpstr>
      <vt:lpstr>Key Findings of the Draft EIS</vt:lpstr>
      <vt:lpstr>Public Comment Opportunity</vt:lpstr>
      <vt:lpstr>Thank you!</vt:lpstr>
    </vt:vector>
  </TitlesOfParts>
  <Company>U.S. Army Corps of Engineers, Baltimore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BEP Draft Environmental Impact Statement Public Webinar</dc:title>
  <dc:subject>Environmental Impact Statement</dc:subject>
  <dc:creator>Warf, Jennifer</dc:creator>
  <cp:keywords>BEP, EIS, engraving and printing, webinar, meeting, USACE, corps of engineers, environmental, BARC, Prince George's County, DC</cp:keywords>
  <cp:lastModifiedBy>LAZO, Sarah Desirae CIV USARMY CENAB (USA)</cp:lastModifiedBy>
  <cp:revision>531</cp:revision>
  <cp:lastPrinted>2018-04-26T18:57:29Z</cp:lastPrinted>
  <dcterms:created xsi:type="dcterms:W3CDTF">2018-02-12T15:31:34Z</dcterms:created>
  <dcterms:modified xsi:type="dcterms:W3CDTF">2020-12-01T16:12:30Z</dcterms:modified>
  <cp:category>Environmental Impact Statement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0x0101001E04FB055CD81A4F9163E42A2954BBC1</vt:lpwstr>
  </property>
</Properties>
</file>