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61" r:id="rId5"/>
    <p:sldId id="299" r:id="rId6"/>
    <p:sldId id="447" r:id="rId7"/>
    <p:sldId id="451" r:id="rId8"/>
    <p:sldId id="454" r:id="rId9"/>
    <p:sldId id="457" r:id="rId10"/>
    <p:sldId id="459" r:id="rId11"/>
    <p:sldId id="461" r:id="rId12"/>
    <p:sldId id="462" r:id="rId13"/>
    <p:sldId id="463" r:id="rId14"/>
    <p:sldId id="464" r:id="rId15"/>
    <p:sldId id="465" r:id="rId16"/>
    <p:sldId id="466" r:id="rId17"/>
    <p:sldId id="468" r:id="rId18"/>
    <p:sldId id="470" r:id="rId19"/>
    <p:sldId id="471" r:id="rId20"/>
    <p:sldId id="472" r:id="rId21"/>
    <p:sldId id="449" r:id="rId22"/>
    <p:sldId id="473" r:id="rId23"/>
    <p:sldId id="474" r:id="rId24"/>
    <p:sldId id="3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27"/>
    <a:srgbClr val="CF0000"/>
    <a:srgbClr val="2DAA27"/>
    <a:srgbClr val="221F20"/>
    <a:srgbClr val="2F372F"/>
    <a:srgbClr val="D5D5D7"/>
    <a:srgbClr val="565557"/>
    <a:srgbClr val="BFB8A6"/>
    <a:srgbClr val="727365"/>
    <a:srgbClr val="F1E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39DC7DE-C913-414B-8FE4-B8EEFB8BD690}" styleName="U.S. Army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TxStyle>
        <a:fontRef idx="minor"/>
        <a:srgbClr val="221F20"/>
      </a:tcTxStyle>
      <a:tcStyle>
        <a:tcBdr/>
        <a:fill>
          <a:solidFill>
            <a:srgbClr val="D5D5D7"/>
          </a:solidFill>
        </a:fill>
      </a:tcStyle>
    </a:band2H>
    <a:band1V>
      <a:tcStyle>
        <a:tcBdr/>
        <a:fill>
          <a:noFill/>
        </a:fill>
      </a:tcStyle>
    </a:band1V>
    <a:band2V>
      <a:tcTxStyle>
        <a:fontRef idx="minor"/>
        <a:srgbClr val="221F20"/>
      </a:tcTxStyle>
      <a:tcStyle>
        <a:tcBdr/>
        <a:fill>
          <a:solidFill>
            <a:srgbClr val="D5D5D7"/>
          </a:solidFill>
        </a:fill>
      </a:tcStyle>
    </a:band2V>
    <a:lastCol>
      <a:tcTxStyle b="on">
        <a:fontRef idx="minor"/>
        <a:schemeClr val="tx1"/>
      </a:tcTxStyle>
      <a:tcStyle>
        <a:tcBdr/>
      </a:tcStyle>
    </a:lastCol>
    <a:firstCol>
      <a:tcTxStyle b="on">
        <a:fontRef idx="minor"/>
        <a:schemeClr val="tx1"/>
      </a:tcTxStyle>
      <a:tcStyle>
        <a:tcBdr/>
      </a:tcStyle>
    </a:firstCol>
    <a:lastRow>
      <a:tcTxStyle b="on">
        <a:fontRef idx="minor"/>
        <a:schemeClr val="tx1"/>
      </a:tcTxStyle>
      <a:tcStyle>
        <a:tcBdr>
          <a:top>
            <a:ln w="25400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>
        <a:fontRef idx="minor"/>
        <a:schemeClr val="bg2"/>
      </a:tcTxStyle>
      <a:tcStyle>
        <a:tcBdr/>
        <a:fill>
          <a:solidFill>
            <a:schemeClr val="tx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2" autoAdjust="0"/>
  </p:normalViewPr>
  <p:slideViewPr>
    <p:cSldViewPr snapToGrid="0">
      <p:cViewPr varScale="1">
        <p:scale>
          <a:sx n="80" d="100"/>
          <a:sy n="80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0" y="11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Military Construction (MILCON)</c:v>
                </c:pt>
              </c:strCache>
            </c:strRef>
          </c:tx>
          <c:spPr>
            <a:solidFill>
              <a:srgbClr val="221F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702</c:v>
                </c:pt>
                <c:pt idx="1">
                  <c:v>474</c:v>
                </c:pt>
                <c:pt idx="2">
                  <c:v>455</c:v>
                </c:pt>
                <c:pt idx="3">
                  <c:v>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0-4672-B505-DEAA69D45A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Military Programs (Leases)</c:v>
                </c:pt>
              </c:strCache>
            </c:strRef>
          </c:tx>
          <c:spPr>
            <a:solidFill>
              <a:srgbClr val="FFC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Sheet1!$C$2:$C$5</c:f>
              <c:numCache>
                <c:formatCode>_("$"* #,##0_);_("$"* \(#,##0\);_("$"* "-"??_);_(@_)</c:formatCode>
                <c:ptCount val="4"/>
                <c:pt idx="0">
                  <c:v>365</c:v>
                </c:pt>
                <c:pt idx="1">
                  <c:v>391</c:v>
                </c:pt>
                <c:pt idx="2">
                  <c:v>376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0-4672-B505-DEAA69D45A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Civil Works</c:v>
                </c:pt>
              </c:strCache>
            </c:strRef>
          </c:tx>
          <c:spPr>
            <a:solidFill>
              <a:srgbClr val="2F372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Sheet1!$D$2:$D$5</c:f>
              <c:numCache>
                <c:formatCode>_("$"* #,##0_);_("$"* \(#,##0\);_("$"* "-"??_);_(@_)</c:formatCode>
                <c:ptCount val="4"/>
                <c:pt idx="0">
                  <c:v>90</c:v>
                </c:pt>
                <c:pt idx="1">
                  <c:v>131</c:v>
                </c:pt>
                <c:pt idx="2">
                  <c:v>159</c:v>
                </c:pt>
                <c:pt idx="3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0-4672-B505-DEAA69D45A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IIS &amp; Support to Other Districts</c:v>
                </c:pt>
              </c:strCache>
            </c:strRef>
          </c:tx>
          <c:spPr>
            <a:solidFill>
              <a:srgbClr val="F1E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Sheet1!$E$2:$E$5</c:f>
              <c:numCache>
                <c:formatCode>_("$"* #,##0_);_("$"* \(#,##0\);_("$"* "-"??_);_(@_)</c:formatCode>
                <c:ptCount val="4"/>
                <c:pt idx="0">
                  <c:v>75</c:v>
                </c:pt>
                <c:pt idx="1">
                  <c:v>43</c:v>
                </c:pt>
                <c:pt idx="2">
                  <c:v>112</c:v>
                </c:pt>
                <c:pt idx="3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0-4672-B505-DEAA69D45A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Military Programs (SRM)</c:v>
                </c:pt>
              </c:strCache>
            </c:strRef>
          </c:tx>
          <c:spPr>
            <a:solidFill>
              <a:srgbClr val="7273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Sheet1!$F$2:$F$5</c:f>
              <c:numCache>
                <c:formatCode>_("$"* #,##0_);_("$"* \(#,##0\);_("$"* "-"??_);_(@_)</c:formatCode>
                <c:ptCount val="4"/>
                <c:pt idx="0">
                  <c:v>220</c:v>
                </c:pt>
                <c:pt idx="1">
                  <c:v>372</c:v>
                </c:pt>
                <c:pt idx="2">
                  <c:v>423</c:v>
                </c:pt>
                <c:pt idx="3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F0-4672-B505-DEAA69D45A9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 Secure Programs</c:v>
                </c:pt>
              </c:strCache>
            </c:strRef>
          </c:tx>
          <c:spPr>
            <a:solidFill>
              <a:srgbClr val="BFB8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Sheet1!$G$2:$G$5</c:f>
              <c:numCache>
                <c:formatCode>_("$"* #,##0_);_("$"* \(#,##0\);_("$"* "-"??_);_(@_)</c:formatCode>
                <c:ptCount val="4"/>
                <c:pt idx="0">
                  <c:v>90</c:v>
                </c:pt>
                <c:pt idx="1">
                  <c:v>103</c:v>
                </c:pt>
                <c:pt idx="2">
                  <c:v>96</c:v>
                </c:pt>
                <c:pt idx="3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F0-4672-B505-DEAA69D45A9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Environmental</c:v>
                </c:pt>
              </c:strCache>
            </c:strRef>
          </c:tx>
          <c:spPr>
            <a:solidFill>
              <a:srgbClr val="5655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Sheet1!$H$2:$H$5</c:f>
              <c:numCache>
                <c:formatCode>_("$"* #,##0_);_("$"* \(#,##0\);_("$"* "-"??_);_(@_)</c:formatCode>
                <c:ptCount val="4"/>
                <c:pt idx="0">
                  <c:v>130</c:v>
                </c:pt>
                <c:pt idx="1">
                  <c:v>140</c:v>
                </c:pt>
                <c:pt idx="2">
                  <c:v>192</c:v>
                </c:pt>
                <c:pt idx="3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F0-4672-B505-DEAA69D45A9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Washington Aqueduct</c:v>
                </c:pt>
              </c:strCache>
            </c:strRef>
          </c:tx>
          <c:spPr>
            <a:solidFill>
              <a:srgbClr val="D5D5D7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8F0-4672-B505-DEAA69D45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Sheet1!$I$2:$I$5</c:f>
              <c:numCache>
                <c:formatCode>_("$"* #,##0_);_("$"* \(#,##0\);_("$"* "-"??_);_(@_)</c:formatCode>
                <c:ptCount val="4"/>
                <c:pt idx="0">
                  <c:v>59</c:v>
                </c:pt>
                <c:pt idx="1">
                  <c:v>61</c:v>
                </c:pt>
                <c:pt idx="2">
                  <c:v>61</c:v>
                </c:pt>
                <c:pt idx="3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F0-4672-B505-DEAA69D45A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49056368"/>
        <c:axId val="849070928"/>
      </c:barChart>
      <c:catAx>
        <c:axId val="8490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070928"/>
        <c:crosses val="autoZero"/>
        <c:auto val="1"/>
        <c:lblAlgn val="ctr"/>
        <c:lblOffset val="100"/>
        <c:noMultiLvlLbl val="0"/>
      </c:catAx>
      <c:valAx>
        <c:axId val="84907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05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8318509963079905E-2"/>
          <c:y val="0.91042683027870064"/>
          <c:w val="0.88336298007384018"/>
          <c:h val="7.7661912515350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D5FD40-329B-B51A-B969-25C0FCC874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95F99-4EBA-6581-1DE7-75BE3A03A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FE44-C727-4B44-AC35-D47522042F47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4EE63-BACC-BB25-9D5E-06ED25633D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84ACE-71D3-B814-49CB-07A42B382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381B-BC01-6545-81F8-8797C0846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637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ACA9-C708-FB41-A6FA-3D94FFC8E73D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5E666-0780-B84F-93A5-9513831C5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defTabSz="914400" rtl="0" eaLnBrk="1" latinLnBrk="0" hangingPunct="1">
      <a:buFont typeface="Arial" panose="020B0604020202020204" pitchFamily="34" charset="0"/>
      <a:buChar char="▪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576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864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3152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09728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28016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6304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645920" indent="-18288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5E666-0780-B84F-93A5-9513831C519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3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75F36-19A6-1A55-65CF-6C6D1D84B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6F4FA687-F60B-BC3A-D7A8-6F4523AF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8219" y="2194560"/>
            <a:ext cx="7173382" cy="2377440"/>
            <a:chOff x="411163" y="2240280"/>
            <a:chExt cx="6446837" cy="23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F21F3A3-93C1-5149-0930-09CBE88B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163" y="2240280"/>
              <a:ext cx="6446837" cy="2377440"/>
            </a:xfrm>
            <a:prstGeom prst="rect">
              <a:avLst/>
            </a:prstGeom>
            <a:noFill/>
            <a:ln w="19050" cap="flat">
              <a:solidFill>
                <a:srgbClr val="221F20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EE4A926-6B61-0880-E206-8C2FB773E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163" y="3931920"/>
              <a:ext cx="6446837" cy="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7F1F819D-50CB-87A3-F07D-A4A50124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72796" y="3931920"/>
              <a:ext cx="0" cy="685800"/>
            </a:xfrm>
            <a:prstGeom prst="line">
              <a:avLst/>
            </a:prstGeom>
            <a:ln w="19050" cap="flat">
              <a:solidFill>
                <a:srgbClr val="221F2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2423160"/>
            <a:ext cx="6429375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005072"/>
            <a:ext cx="3565525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2079" y="4005072"/>
            <a:ext cx="2131695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</p:spTree>
    <p:extLst>
      <p:ext uri="{BB962C8B-B14F-4D97-AF65-F5344CB8AC3E}">
        <p14:creationId xmlns:p14="http://schemas.microsoft.com/office/powerpoint/2010/main" val="337941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8231293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532378-F1EC-4C8C-4ED2-DF860F995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600200"/>
            <a:ext cx="11094720" cy="4179498"/>
          </a:xfrm>
        </p:spPr>
        <p:txBody>
          <a:bodyPr numCol="2"/>
          <a:lstStyle>
            <a:lvl1pPr marL="0" indent="0">
              <a:spcBef>
                <a:spcPts val="1000"/>
              </a:spcBef>
              <a:buFontTx/>
              <a:buNone/>
              <a:defRPr sz="11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100"/>
            </a:lvl2pPr>
            <a:lvl3pPr marL="274320" indent="-137160">
              <a:defRPr sz="1100"/>
            </a:lvl3pPr>
            <a:lvl4pPr marL="411480" indent="-137160">
              <a:defRPr sz="1100"/>
            </a:lvl4pPr>
            <a:lvl5pPr marL="548640" indent="-137160">
              <a:defRPr sz="1100"/>
            </a:lvl5pPr>
            <a:lvl6pPr marL="685800" indent="-137160">
              <a:defRPr sz="1100"/>
            </a:lvl6pPr>
            <a:lvl7pPr marL="822960" indent="-137160">
              <a:defRPr sz="1100"/>
            </a:lvl7pPr>
            <a:lvl8pPr marL="960120" indent="-137160">
              <a:defRPr sz="1100"/>
            </a:lvl8pPr>
            <a:lvl9pPr marL="1097280" indent="-137160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7707963B-244C-095B-91FA-BBA52DF13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0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5364480" cy="914400"/>
          </a:xfrm>
        </p:spPr>
        <p:txBody>
          <a:bodyPr/>
          <a:lstStyle>
            <a:lvl1pPr>
              <a:defRPr sz="2800" b="1" cap="none" baseline="0"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5364480" cy="43497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0F3CE13-290E-12C4-BDCA-17CB5BAFF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037" y="411480"/>
            <a:ext cx="5365748" cy="5471735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AC7BC8C1-C9EE-BD91-05FD-CBC62B5F4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7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455EB0-A36D-4986-9393-AA1D5CE6C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411480"/>
            <a:ext cx="11094720" cy="310896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794760"/>
            <a:ext cx="5364480" cy="914400"/>
          </a:xfrm>
        </p:spPr>
        <p:txBody>
          <a:bodyPr/>
          <a:lstStyle>
            <a:lvl1pPr>
              <a:defRPr sz="2800" b="1" cap="none" baseline="0"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78879" y="3794760"/>
            <a:ext cx="5364480" cy="2079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9E10367B-F815-E3AD-33B9-4F40DBB73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7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218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00200"/>
            <a:ext cx="536448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7" y="4114800"/>
            <a:ext cx="536448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39" y="4526280"/>
            <a:ext cx="5364480" cy="164592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8879" y="1600200"/>
            <a:ext cx="5364480" cy="228600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8879" y="4114800"/>
            <a:ext cx="5364480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6278879" y="4526280"/>
            <a:ext cx="5364480" cy="164592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44343C0-D56A-5D9E-51DA-5646C1D65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orient="horz" pos="2448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7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39" y="3931920"/>
            <a:ext cx="3450336" cy="224028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0831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0831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4370831" y="3931920"/>
            <a:ext cx="3450336" cy="2240280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3" y="1600200"/>
            <a:ext cx="3450336" cy="16916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3023" y="3520440"/>
            <a:ext cx="3450336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 b="1"/>
            </a:lvl2pPr>
            <a:lvl3pPr marL="0" indent="0">
              <a:spcBef>
                <a:spcPts val="0"/>
              </a:spcBef>
              <a:buFontTx/>
              <a:buNone/>
              <a:defRPr sz="1800" b="1"/>
            </a:lvl3pPr>
            <a:lvl4pPr marL="0" indent="0">
              <a:spcBef>
                <a:spcPts val="0"/>
              </a:spcBef>
              <a:buFontTx/>
              <a:buNone/>
              <a:defRPr sz="1800" b="1"/>
            </a:lvl4pPr>
            <a:lvl5pPr marL="0" indent="0">
              <a:spcBef>
                <a:spcPts val="0"/>
              </a:spcBef>
              <a:buFontTx/>
              <a:buNone/>
              <a:defRPr sz="1800" b="1"/>
            </a:lvl5pPr>
            <a:lvl6pPr marL="0" indent="0">
              <a:spcBef>
                <a:spcPts val="0"/>
              </a:spcBef>
              <a:buFontTx/>
              <a:buNone/>
              <a:defRPr sz="1800" b="1"/>
            </a:lvl6pPr>
            <a:lvl7pPr marL="0" indent="0">
              <a:spcBef>
                <a:spcPts val="0"/>
              </a:spcBef>
              <a:buFontTx/>
              <a:buNone/>
              <a:defRPr sz="1800" b="1"/>
            </a:lvl7pPr>
            <a:lvl8pPr marL="0" indent="0">
              <a:spcBef>
                <a:spcPts val="0"/>
              </a:spcBef>
              <a:buFontTx/>
              <a:buNone/>
              <a:defRPr sz="1800" b="1"/>
            </a:lvl8pPr>
            <a:lvl9pPr marL="0" indent="0">
              <a:spcBef>
                <a:spcPts val="0"/>
              </a:spcBef>
              <a:buFontTx/>
              <a:buNone/>
              <a:defRPr sz="18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93023" y="3931920"/>
            <a:ext cx="3450336" cy="2018002"/>
          </a:xfrm>
        </p:spPr>
        <p:txBody>
          <a:bodyPr/>
          <a:lstStyle>
            <a:lvl1pPr marL="137160" indent="-137160">
              <a:defRPr sz="1500"/>
            </a:lvl1pPr>
            <a:lvl2pPr marL="274320" indent="-137160">
              <a:defRPr sz="1500"/>
            </a:lvl2pPr>
            <a:lvl3pPr marL="411480" indent="-137160">
              <a:defRPr sz="1500"/>
            </a:lvl3pPr>
            <a:lvl4pPr marL="548640" indent="-137160">
              <a:defRPr sz="1500"/>
            </a:lvl4pPr>
            <a:lvl5pPr marL="685800" indent="-137160">
              <a:defRPr sz="1500"/>
            </a:lvl5pPr>
            <a:lvl6pPr marL="822960" indent="-137160">
              <a:defRPr sz="1500"/>
            </a:lvl6pPr>
            <a:lvl7pPr marL="960120" indent="-137160">
              <a:defRPr sz="1500"/>
            </a:lvl7pPr>
            <a:lvl8pPr marL="1097280" indent="-137160">
              <a:defRPr sz="1500"/>
            </a:lvl8pPr>
            <a:lvl9pPr marL="1234440" indent="-137160"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2BEF9865-98E6-F97C-01CA-A521CB53A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9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2218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074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C4A4C8-609A-5582-34D3-DD47E15FD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1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500155-914F-3AB3-C892-09CE75C54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9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48641" y="3474720"/>
            <a:ext cx="2499359" cy="269748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3A5FBE-3D66-4376-9A16-FE11155BA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8805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5289C6-6376-08BD-CF12-DE93A92EF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8805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half" idx="2"/>
          </p:nvPr>
        </p:nvSpPr>
        <p:spPr>
          <a:xfrm>
            <a:off x="3428805" y="3474720"/>
            <a:ext cx="2499359" cy="269748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1293E6-42E9-E8B5-FFA8-86FB82D486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841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0087B1-BE04-FAAE-807C-18D539A585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3841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A4D43E8-8B9E-0180-3592-10B667D0951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63841" y="3474720"/>
            <a:ext cx="2499359" cy="269748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206E8B5-48CF-3920-10E8-5C214FEE9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1" y="1600200"/>
            <a:ext cx="2499359" cy="1234440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8711B-6FCD-CC40-76D9-6F2EED66A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4001" y="3063240"/>
            <a:ext cx="2499359" cy="3657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ABA13BFB-DABC-41BC-F712-51774CC8BA1C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44001" y="3474720"/>
            <a:ext cx="2499359" cy="269748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2658FED-437E-BF06-2577-8033981CB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28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178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3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794" y="241502"/>
            <a:ext cx="8231293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40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6795135" cy="4023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[Optional section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3" name="Picture 2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22F6CB4-4356-C8E6-CA32-5B29F2689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8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673" y="228600"/>
            <a:ext cx="5365327" cy="914400"/>
          </a:xfrm>
        </p:spPr>
        <p:txBody>
          <a:bodyPr anchor="t" anchorCtr="0"/>
          <a:lstStyle>
            <a:lvl1pPr>
              <a:lnSpc>
                <a:spcPct val="90000"/>
              </a:lnSpc>
              <a:defRPr sz="2400" spc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F29EDB-49B7-13CD-321C-E88CD44F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600200"/>
            <a:ext cx="6795135" cy="4572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[Long section description]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3" name="Picture 2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0A629270-B6C0-621A-E740-611E499A1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59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alf Imag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38" y="411480"/>
            <a:ext cx="5365327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40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05FCA9-6234-AA37-16E9-CA72B744A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5365325" cy="402336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[Optional section description]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9F1DF14-7FE6-F760-F31F-7EF2AD60D9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037" y="411480"/>
            <a:ext cx="5365748" cy="5368218"/>
          </a:xfrm>
          <a:solidFill>
            <a:srgbClr val="D5D5D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221F2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Picture 2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90EF81C-AD62-ECF1-47BC-4BDB6EF44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7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872" y="143974"/>
            <a:ext cx="8055314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264656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signia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C1505E-5091-43DE-06CA-627B2F954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E35AAB2-FA15-2F55-A163-9EC121733B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" y="2377440"/>
            <a:ext cx="1508760" cy="1508760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[Insignia]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74A305-D2F3-922C-9677-49EB48AA1C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005072"/>
            <a:ext cx="1508760" cy="457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cap="all" baseline="0"/>
            </a:lvl1pPr>
            <a:lvl2pPr marL="0" indent="0" algn="ctr">
              <a:spcBef>
                <a:spcPts val="0"/>
              </a:spcBef>
              <a:buFontTx/>
              <a:buNone/>
              <a:defRPr sz="1000" b="1" cap="all" baseline="0"/>
            </a:lvl2pPr>
            <a:lvl3pPr marL="0" indent="0" algn="ctr">
              <a:spcBef>
                <a:spcPts val="0"/>
              </a:spcBef>
              <a:buFontTx/>
              <a:buNone/>
              <a:defRPr sz="1000" b="1" cap="all" baseline="0"/>
            </a:lvl3pPr>
            <a:lvl4pPr marL="0" indent="0" algn="ctr">
              <a:spcBef>
                <a:spcPts val="0"/>
              </a:spcBef>
              <a:buFontTx/>
              <a:buNone/>
              <a:defRPr sz="1000" b="1" cap="all" baseline="0"/>
            </a:lvl4pPr>
            <a:lvl5pPr marL="0" indent="0" algn="ctr">
              <a:spcBef>
                <a:spcPts val="0"/>
              </a:spcBef>
              <a:buFontTx/>
              <a:buNone/>
              <a:defRPr sz="1000" b="1" cap="all" baseline="0"/>
            </a:lvl5pPr>
            <a:lvl6pPr marL="0" indent="0" algn="ctr">
              <a:spcBef>
                <a:spcPts val="0"/>
              </a:spcBef>
              <a:buFontTx/>
              <a:buNone/>
              <a:defRPr sz="1000" b="1" cap="all" baseline="0"/>
            </a:lvl6pPr>
            <a:lvl7pPr marL="0" indent="0" algn="ctr">
              <a:spcBef>
                <a:spcPts val="0"/>
              </a:spcBef>
              <a:buFontTx/>
              <a:buNone/>
              <a:defRPr sz="1000" b="1" cap="all" baseline="0"/>
            </a:lvl7pPr>
            <a:lvl8pPr marL="0" indent="0" algn="ctr">
              <a:spcBef>
                <a:spcPts val="0"/>
              </a:spcBef>
              <a:buFontTx/>
              <a:buNone/>
              <a:defRPr sz="1000" b="1" cap="all" baseline="0"/>
            </a:lvl8pPr>
            <a:lvl9pPr marL="0" indent="0" algn="ctr">
              <a:spcBef>
                <a:spcPts val="0"/>
              </a:spcBef>
              <a:buFontTx/>
              <a:buNone/>
              <a:defRPr sz="1000" b="1" cap="all" baseline="0"/>
            </a:lvl9pPr>
          </a:lstStyle>
          <a:p>
            <a:pPr lvl="0"/>
            <a:r>
              <a:rPr lang="en-US"/>
              <a:t>[DIVISION/UNIT NAME]</a:t>
            </a:r>
          </a:p>
        </p:txBody>
      </p:sp>
      <p:sp>
        <p:nvSpPr>
          <p:cNvPr id="2" name="Title 3"/>
          <p:cNvSpPr>
            <a:spLocks noGrp="1"/>
          </p:cNvSpPr>
          <p:nvPr>
            <p:ph type="ctrTitle" hasCustomPrompt="1"/>
          </p:nvPr>
        </p:nvSpPr>
        <p:spPr>
          <a:xfrm>
            <a:off x="2788922" y="2423160"/>
            <a:ext cx="7059168" cy="13258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2788921" y="4005072"/>
            <a:ext cx="4187952" cy="45720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9pPr>
          </a:lstStyle>
          <a:p>
            <a:r>
              <a:rPr lang="en-US"/>
              <a:t>[Presentation subtitle/description]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7FD1123-ADF1-24AE-2B33-8CDACB9D1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7536" y="4005072"/>
            <a:ext cx="2130680" cy="4572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400" b="1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[00 Month 0000]</a:t>
            </a:r>
          </a:p>
        </p:txBody>
      </p:sp>
    </p:spTree>
    <p:extLst>
      <p:ext uri="{BB962C8B-B14F-4D97-AF65-F5344CB8AC3E}">
        <p14:creationId xmlns:p14="http://schemas.microsoft.com/office/powerpoint/2010/main" val="3421250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9726DFF-8DE6-E320-DB86-80994FBD3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81803" y="238864"/>
            <a:ext cx="639447" cy="59262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51BAAA2-3D5E-C1C5-036E-D0B9DC847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0" y="230238"/>
            <a:ext cx="461640" cy="5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5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198"/>
            <a:ext cx="6795136" cy="4572000"/>
          </a:xfrm>
        </p:spPr>
        <p:txBody>
          <a:bodyPr/>
          <a:lstStyle>
            <a:lvl1pPr marL="365760" indent="-365760">
              <a:buFont typeface="+mj-lt"/>
              <a:buAutoNum type="arabicPeriod"/>
              <a:defRPr b="1"/>
            </a:lvl1pPr>
            <a:lvl2pPr marL="365760" indent="0">
              <a:spcBef>
                <a:spcPts val="0"/>
              </a:spcBef>
              <a:buFontTx/>
              <a:buNone/>
              <a:defRPr/>
            </a:lvl2pPr>
            <a:lvl3pPr marL="548640">
              <a:defRPr/>
            </a:lvl3pPr>
            <a:lvl4pPr marL="731520">
              <a:defRPr/>
            </a:lvl4pPr>
            <a:lvl5pPr marL="914400">
              <a:defRPr/>
            </a:lvl5pPr>
            <a:lvl6pPr marL="1097280">
              <a:defRPr/>
            </a:lvl6pPr>
            <a:lvl7pPr marL="1280160">
              <a:defRPr/>
            </a:lvl7pPr>
            <a:lvl8pPr marL="1463040">
              <a:defRPr/>
            </a:lvl8pPr>
            <a:lvl9pPr marL="164592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58ADB902-1FD7-1266-E63F-7A520BD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9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7D0BA3-CE88-4FFE-E80D-CD039190B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53644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79" y="1600200"/>
            <a:ext cx="53644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75977795-738B-6FE1-E3E0-14D629627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713ED7-122D-D0BC-7C53-E1C615A94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0832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93023" y="1600200"/>
            <a:ext cx="34503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A65CFCB5-8FFB-D383-22A6-4AD08C0626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6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1600200"/>
            <a:ext cx="2499359" cy="457200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1" y="1600200"/>
            <a:ext cx="2499359" cy="457200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1600200"/>
            <a:ext cx="2499359" cy="457200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1600200"/>
            <a:ext cx="2499359" cy="4572000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7D1D1155-B093-9FD7-37EC-0826C7BC7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48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1ED6E9-4BFC-F986-93E1-1249E94D9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DCDCBF-BE41-ACC6-2307-F24F0B60196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48640" y="1600200"/>
            <a:ext cx="557784" cy="555498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41" y="2285998"/>
            <a:ext cx="2499359" cy="3886202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652FE0-2E63-C05D-5D80-EE5429B0A7E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376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413761" y="2285998"/>
            <a:ext cx="2499359" cy="3886202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76F3E0A-3A89-0179-6808-7B86658B293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7888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2285998"/>
            <a:ext cx="2499359" cy="3886202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3E5AF74-1A89-50D1-F570-2D534510258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144000" y="1600200"/>
            <a:ext cx="557784" cy="557784"/>
          </a:xfrm>
        </p:spPr>
        <p:txBody>
          <a:bodyPr anchor="ctr" anchorCtr="0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2285998"/>
            <a:ext cx="2499359" cy="3886202"/>
          </a:xfrm>
        </p:spPr>
        <p:txBody>
          <a:bodyPr/>
          <a:lstStyle>
            <a:lvl1pPr marL="137160" indent="-137160">
              <a:defRPr sz="1300"/>
            </a:lvl1pPr>
            <a:lvl2pPr marL="274320" indent="-137160">
              <a:defRPr sz="1300"/>
            </a:lvl2pPr>
            <a:lvl3pPr marL="411480" indent="-137160">
              <a:defRPr sz="1300"/>
            </a:lvl3pPr>
            <a:lvl4pPr marL="548640" indent="-137160">
              <a:defRPr sz="1300"/>
            </a:lvl4pPr>
            <a:lvl5pPr marL="685800" indent="-137160">
              <a:defRPr sz="1300"/>
            </a:lvl5pPr>
            <a:lvl6pPr marL="822960" indent="-137160">
              <a:defRPr sz="1300"/>
            </a:lvl6pPr>
            <a:lvl7pPr marL="960120" indent="-137160">
              <a:defRPr sz="1300"/>
            </a:lvl7pPr>
            <a:lvl8pPr marL="1097280" indent="-137160">
              <a:defRPr sz="1300"/>
            </a:lvl8pPr>
            <a:lvl9pPr marL="123444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BA41F7DE-D5A8-EADA-5C8B-E764F6AFF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06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6FD270-DB0B-36F0-B138-75209607E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54864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341376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627888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2286000"/>
            <a:ext cx="2499359" cy="38862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2A7ED833-DC1F-F891-96BF-DF98B091C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1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Numbe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63F0940-E33E-9D7F-C52B-16CFD0545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8412A77E-32D6-ECE7-C58C-21E3C08D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TextBox">
            <a:extLst>
              <a:ext uri="{FF2B5EF4-FFF2-40B4-BE49-F238E27FC236}">
                <a16:creationId xmlns:a16="http://schemas.microsoft.com/office/drawing/2014/main" id="{AF47D3F9-758C-0713-980A-E6E56BBC1088}"/>
              </a:ext>
            </a:extLst>
          </p:cNvPr>
          <p:cNvSpPr txBox="1"/>
          <p:nvPr userDrawn="1"/>
        </p:nvSpPr>
        <p:spPr>
          <a:xfrm>
            <a:off x="54864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7771284-6191-6AE5-C8DC-E26F4DD28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TextBox">
            <a:extLst>
              <a:ext uri="{FF2B5EF4-FFF2-40B4-BE49-F238E27FC236}">
                <a16:creationId xmlns:a16="http://schemas.microsoft.com/office/drawing/2014/main" id="{0D9A8745-BD6D-12B2-16DF-02CB2BB85704}"/>
              </a:ext>
            </a:extLst>
          </p:cNvPr>
          <p:cNvSpPr txBox="1"/>
          <p:nvPr userDrawn="1"/>
        </p:nvSpPr>
        <p:spPr>
          <a:xfrm>
            <a:off x="341376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376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7F3E6C41-3F3A-5394-DD39-6844F7E1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">
            <a:extLst>
              <a:ext uri="{FF2B5EF4-FFF2-40B4-BE49-F238E27FC236}">
                <a16:creationId xmlns:a16="http://schemas.microsoft.com/office/drawing/2014/main" id="{BBB1FB2A-A05A-0E6A-2901-52A7D695A891}"/>
              </a:ext>
            </a:extLst>
          </p:cNvPr>
          <p:cNvSpPr txBox="1"/>
          <p:nvPr userDrawn="1"/>
        </p:nvSpPr>
        <p:spPr>
          <a:xfrm>
            <a:off x="627888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7618FB-CD21-AF4A-B264-6355E9BD79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888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E115B30-3E6D-E823-531E-BB5BAA19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1600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TextBox">
            <a:extLst>
              <a:ext uri="{FF2B5EF4-FFF2-40B4-BE49-F238E27FC236}">
                <a16:creationId xmlns:a16="http://schemas.microsoft.com/office/drawing/2014/main" id="{694F0353-A0DD-9642-BDD7-8FC612070822}"/>
              </a:ext>
            </a:extLst>
          </p:cNvPr>
          <p:cNvSpPr txBox="1"/>
          <p:nvPr userDrawn="1"/>
        </p:nvSpPr>
        <p:spPr>
          <a:xfrm>
            <a:off x="9144001" y="1737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04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3DCC96-E62A-5505-4F1E-4A80C84982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44001" y="2286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1A90E933-723C-D9CC-B7AB-3043EDAB6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TextBox">
            <a:extLst>
              <a:ext uri="{FF2B5EF4-FFF2-40B4-BE49-F238E27FC236}">
                <a16:creationId xmlns:a16="http://schemas.microsoft.com/office/drawing/2014/main" id="{8E3B414F-BCCF-E0E0-A5B7-9D21FED7A614}"/>
              </a:ext>
            </a:extLst>
          </p:cNvPr>
          <p:cNvSpPr txBox="1"/>
          <p:nvPr userDrawn="1"/>
        </p:nvSpPr>
        <p:spPr>
          <a:xfrm>
            <a:off x="54864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05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731522F-82BF-A739-FBD5-84B13AFCBF1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864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B07AB9A6-54AF-4DC6-E298-2E576695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376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0" name="TextBox">
            <a:extLst>
              <a:ext uri="{FF2B5EF4-FFF2-40B4-BE49-F238E27FC236}">
                <a16:creationId xmlns:a16="http://schemas.microsoft.com/office/drawing/2014/main" id="{E79A49CF-30B2-91DC-6BCA-2A41DD4CBF09}"/>
              </a:ext>
            </a:extLst>
          </p:cNvPr>
          <p:cNvSpPr txBox="1"/>
          <p:nvPr userDrawn="1"/>
        </p:nvSpPr>
        <p:spPr>
          <a:xfrm>
            <a:off x="341376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06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5FE6691B-ACEF-8803-7DC3-70B52F899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1376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DE9CD609-8A04-24B8-B562-11703E18D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88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TextBox">
            <a:extLst>
              <a:ext uri="{FF2B5EF4-FFF2-40B4-BE49-F238E27FC236}">
                <a16:creationId xmlns:a16="http://schemas.microsoft.com/office/drawing/2014/main" id="{7C5E0031-266F-D418-0BAB-9BD3C4F1EC3F}"/>
              </a:ext>
            </a:extLst>
          </p:cNvPr>
          <p:cNvSpPr txBox="1"/>
          <p:nvPr userDrawn="1"/>
        </p:nvSpPr>
        <p:spPr>
          <a:xfrm>
            <a:off x="627888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07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772BE48E-72DE-7245-BBDA-BF3FEC69BED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7888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Line">
            <a:extLst>
              <a:ext uri="{FF2B5EF4-FFF2-40B4-BE49-F238E27FC236}">
                <a16:creationId xmlns:a16="http://schemas.microsoft.com/office/drawing/2014/main" id="{51FB53C0-6EA8-D891-85A3-23EE83EA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4000" y="3886200"/>
            <a:ext cx="2499360" cy="0"/>
          </a:xfrm>
          <a:prstGeom prst="line">
            <a:avLst/>
          </a:prstGeom>
          <a:ln w="19050" cap="flat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4" name="TextBox">
            <a:extLst>
              <a:ext uri="{FF2B5EF4-FFF2-40B4-BE49-F238E27FC236}">
                <a16:creationId xmlns:a16="http://schemas.microsoft.com/office/drawing/2014/main" id="{6BF9F70B-8D8A-3E73-E423-909DA6A75EB4}"/>
              </a:ext>
            </a:extLst>
          </p:cNvPr>
          <p:cNvSpPr txBox="1"/>
          <p:nvPr userDrawn="1"/>
        </p:nvSpPr>
        <p:spPr>
          <a:xfrm>
            <a:off x="9144001" y="4023360"/>
            <a:ext cx="249935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600" b="1" dirty="0"/>
              <a:t>08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A060839-AF98-8040-7AE9-8F0D7E00C1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1" y="4572000"/>
            <a:ext cx="2499359" cy="132588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300"/>
            </a:lvl1pPr>
            <a:lvl2pPr marL="137160" indent="-137160">
              <a:spcBef>
                <a:spcPts val="1000"/>
              </a:spcBef>
              <a:buFont typeface="Arial" panose="020B0604020202020204" pitchFamily="34" charset="0"/>
              <a:buChar char="▪"/>
              <a:defRPr sz="1300"/>
            </a:lvl2pPr>
            <a:lvl3pPr marL="274320" indent="-137160">
              <a:defRPr sz="1300"/>
            </a:lvl3pPr>
            <a:lvl4pPr marL="411480" indent="-137160">
              <a:defRPr sz="1300"/>
            </a:lvl4pPr>
            <a:lvl5pPr marL="548640" indent="-137160">
              <a:defRPr sz="1300"/>
            </a:lvl5pPr>
            <a:lvl6pPr marL="685800" indent="-137160">
              <a:defRPr sz="1300"/>
            </a:lvl6pPr>
            <a:lvl7pPr marL="822960" indent="-137160">
              <a:defRPr sz="1300"/>
            </a:lvl7pPr>
            <a:lvl8pPr marL="960120" indent="-137160">
              <a:defRPr sz="1300"/>
            </a:lvl8pPr>
            <a:lvl9pPr marL="1097280" indent="-137160"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9" name="Picture 28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BAF98F0F-CAD6-DC15-47AF-54681C1EFD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92" y="5949922"/>
            <a:ext cx="793654" cy="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411481"/>
            <a:ext cx="8231293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39" y="1600198"/>
            <a:ext cx="11094720" cy="4572000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6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6" r:id="rId3"/>
    <p:sldLayoutId id="2147483664" r:id="rId4"/>
    <p:sldLayoutId id="2147483681" r:id="rId5"/>
    <p:sldLayoutId id="2147483702" r:id="rId6"/>
    <p:sldLayoutId id="2147483682" r:id="rId7"/>
    <p:sldLayoutId id="2147483683" r:id="rId8"/>
    <p:sldLayoutId id="2147483684" r:id="rId9"/>
    <p:sldLayoutId id="2147483700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77" r:id="rId16"/>
    <p:sldLayoutId id="2147483680" r:id="rId17"/>
    <p:sldLayoutId id="2147483679" r:id="rId18"/>
    <p:sldLayoutId id="2147483666" r:id="rId19"/>
    <p:sldLayoutId id="214748366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000"/>
        </a:spcBef>
        <a:buFont typeface="Arial" panose="020B0604020202020204" pitchFamily="34" charset="0"/>
        <a:buChar char="▪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8288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 userDrawn="1">
          <p15:clr>
            <a:srgbClr val="F26B43"/>
          </p15:clr>
        </p15:guide>
        <p15:guide id="2" pos="345" userDrawn="1">
          <p15:clr>
            <a:srgbClr val="F26B43"/>
          </p15:clr>
        </p15:guide>
        <p15:guide id="3" pos="7335" userDrawn="1">
          <p15:clr>
            <a:srgbClr val="F26B43"/>
          </p15:clr>
        </p15:guide>
        <p15:guide id="4" orient="horz" pos="4061" userDrawn="1">
          <p15:clr>
            <a:srgbClr val="F26B43"/>
          </p15:clr>
        </p15:guide>
        <p15:guide id="6" pos="1018" userDrawn="1">
          <p15:clr>
            <a:srgbClr val="A4A3A4"/>
          </p15:clr>
        </p15:guide>
        <p15:guide id="7" pos="1248" userDrawn="1">
          <p15:clr>
            <a:srgbClr val="A4A3A4"/>
          </p15:clr>
        </p15:guide>
        <p15:guide id="8" pos="2148" userDrawn="1">
          <p15:clr>
            <a:srgbClr val="A4A3A4"/>
          </p15:clr>
        </p15:guide>
        <p15:guide id="9" pos="3052" userDrawn="1">
          <p15:clr>
            <a:srgbClr val="A4A3A4"/>
          </p15:clr>
        </p15:guide>
        <p15:guide id="10" pos="3954" userDrawn="1">
          <p15:clr>
            <a:srgbClr val="A4A3A4"/>
          </p15:clr>
        </p15:guide>
        <p15:guide id="11" pos="3724" userDrawn="1">
          <p15:clr>
            <a:srgbClr val="A4A3A4"/>
          </p15:clr>
        </p15:guide>
        <p15:guide id="12" pos="4858" userDrawn="1">
          <p15:clr>
            <a:srgbClr val="A4A3A4"/>
          </p15:clr>
        </p15:guide>
        <p15:guide id="13" pos="5758" userDrawn="1">
          <p15:clr>
            <a:srgbClr val="A4A3A4"/>
          </p15:clr>
        </p15:guide>
        <p15:guide id="14" pos="6660" userDrawn="1">
          <p15:clr>
            <a:srgbClr val="A4A3A4"/>
          </p15:clr>
        </p15:guide>
        <p15:guide id="15" pos="1920" userDrawn="1">
          <p15:clr>
            <a:srgbClr val="A4A3A4"/>
          </p15:clr>
        </p15:guide>
        <p15:guide id="16" pos="2822" userDrawn="1">
          <p15:clr>
            <a:srgbClr val="A4A3A4"/>
          </p15:clr>
        </p15:guide>
        <p15:guide id="17" pos="4626" userDrawn="1">
          <p15:clr>
            <a:srgbClr val="A4A3A4"/>
          </p15:clr>
        </p15:guide>
        <p15:guide id="18" pos="5530" userDrawn="1">
          <p15:clr>
            <a:srgbClr val="A4A3A4"/>
          </p15:clr>
        </p15:guide>
        <p15:guide id="19" pos="643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mailto:CENAB-SB@usace.army.mi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D4567-0082-3B79-CFC4-2D701C0F6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45" y="2189018"/>
            <a:ext cx="8170485" cy="1239983"/>
          </a:xfrm>
        </p:spPr>
        <p:txBody>
          <a:bodyPr/>
          <a:lstStyle/>
          <a:p>
            <a:r>
              <a:rPr lang="en-US" dirty="0"/>
              <a:t>2024 American Small Business Contracting Summit</a:t>
            </a:r>
            <a:endParaRPr lang="en-US" dirty="0">
              <a:cs typeface="Arial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EC87FF5-0165-71D8-5E62-F770D610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3916606"/>
            <a:ext cx="10677236" cy="73369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Ian Griffith</a:t>
            </a:r>
          </a:p>
          <a:p>
            <a:r>
              <a:rPr lang="en-US" sz="1600" dirty="0">
                <a:solidFill>
                  <a:schemeClr val="tx1"/>
                </a:solidFill>
              </a:rPr>
              <a:t>USACE - Baltimore District</a:t>
            </a:r>
          </a:p>
          <a:p>
            <a:r>
              <a:rPr lang="en-US" sz="1600" dirty="0">
                <a:solidFill>
                  <a:schemeClr val="tx1"/>
                </a:solidFill>
                <a:cs typeface="Arial"/>
              </a:rPr>
              <a:t>Chief, Military Programs </a:t>
            </a:r>
          </a:p>
        </p:txBody>
      </p:sp>
      <p:pic>
        <p:nvPicPr>
          <p:cNvPr id="5" name="Picture 4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09CF29F-2B65-CEA0-2312-D7416258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834" y="5348151"/>
            <a:ext cx="1337960" cy="1239983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60F44E8F-55A4-7245-FC5E-A242E3E0D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05" y="2013526"/>
            <a:ext cx="10909589" cy="2697019"/>
          </a:xfrm>
          <a:prstGeom prst="rect">
            <a:avLst/>
          </a:prstGeom>
          <a:noFill/>
          <a:ln w="19050" cap="flat">
            <a:solidFill>
              <a:srgbClr val="CF0000"/>
            </a:solidFill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35832-84CB-BE56-357C-92E6794D78F0}"/>
              </a:ext>
            </a:extLst>
          </p:cNvPr>
          <p:cNvSpPr txBox="1"/>
          <p:nvPr/>
        </p:nvSpPr>
        <p:spPr>
          <a:xfrm>
            <a:off x="8663709" y="4329016"/>
            <a:ext cx="2887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tx1"/>
                </a:solidFill>
                <a:cs typeface="Arial"/>
              </a:rPr>
              <a:t>24 APRIL 2024</a:t>
            </a:r>
            <a:endParaRPr lang="en-US" b="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33C641-6FB1-6714-8C70-234F1B8F3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630" y="5348151"/>
            <a:ext cx="965922" cy="12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Milcon / </a:t>
            </a:r>
            <a:r>
              <a:rPr lang="en-US" b="1" dirty="0" err="1"/>
              <a:t>rsfo</a:t>
            </a:r>
            <a:r>
              <a:rPr lang="en-US" sz="800" b="1" dirty="0"/>
              <a:t> </a:t>
            </a:r>
            <a:r>
              <a:rPr lang="en-US" sz="800" dirty="0"/>
              <a:t>(4 of 4)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23769"/>
              </p:ext>
            </p:extLst>
          </p:nvPr>
        </p:nvGraphicFramePr>
        <p:xfrm>
          <a:off x="219559" y="1321315"/>
          <a:ext cx="11752882" cy="2477291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Replace Transformers at Buildings 210, 214, and 215 for Naval Research Laboratory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6594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Repair Chamberlin Avenue at Fort Meade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Anne Arundel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8155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Repair Building 215 at Fort Belvoir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Fairfax County, VA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$100k to $250k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33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79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CIVIL WORKS</a:t>
            </a:r>
            <a:r>
              <a:rPr lang="en-US" sz="800" b="1" dirty="0"/>
              <a:t> </a:t>
            </a:r>
            <a:r>
              <a:rPr lang="en-US" sz="800" dirty="0"/>
              <a:t>(1 of 3)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42287"/>
              </p:ext>
            </p:extLst>
          </p:nvPr>
        </p:nvGraphicFramePr>
        <p:xfrm>
          <a:off x="219559" y="1321315"/>
          <a:ext cx="11752882" cy="2477291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Barren Island Ecosystem Restoration - Phases 2 and 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Dorchester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Replace Tunnel and Warm Water Slide Gate at Raystown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Huntingdon County,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$10M to 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70783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Cell 6 and 11 Dike Raisings at Poplar Island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Talbot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$10M to 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88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6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CIVIL WORKS</a:t>
            </a:r>
            <a:r>
              <a:rPr lang="en-US" sz="800" b="1" dirty="0"/>
              <a:t> </a:t>
            </a:r>
            <a:r>
              <a:rPr lang="en-US" sz="800" dirty="0"/>
              <a:t>(2 of 3)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99711"/>
              </p:ext>
            </p:extLst>
          </p:nvPr>
        </p:nvGraphicFramePr>
        <p:xfrm>
          <a:off x="219559" y="1321315"/>
          <a:ext cx="11752882" cy="4260371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Sewer Extension at Moscow Borough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Moscow Borough,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227"/>
                          </a:solidFill>
                          <a:effectLst/>
                          <a:latin typeface="Arial (Body)"/>
                        </a:rPr>
                        <a:t>Unrestricted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07963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Replace Dam Gate and Hoist at Stillwater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Forest City,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227"/>
                          </a:solidFill>
                          <a:effectLst/>
                          <a:latin typeface="Arial (Body)"/>
                        </a:rPr>
                        <a:t>Unrestricted</a:t>
                      </a:r>
                      <a:endParaRPr lang="en-US" sz="15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86219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Shoal Removal at Codorus Creek Flood Risk Management (Levee)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York County,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227"/>
                          </a:solidFill>
                          <a:effectLst/>
                          <a:latin typeface="Arial (Body)"/>
                        </a:rPr>
                        <a:t>WOSB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227"/>
                          </a:solidFill>
                          <a:effectLst/>
                          <a:latin typeface="Arial (Body)"/>
                        </a:rPr>
                        <a:t>Set-Aside</a:t>
                      </a:r>
                      <a:endParaRPr lang="en-US" sz="15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23323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Replace Gatehouse Electrical System at Stillwater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Forest City,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$500k to $1M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45109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Dam Control Tower Electrical Rehabilitation at Stillwater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Forest City,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$500k to $1M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6882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Replace Pedestrian Bridge at Northwest Branch Anacostia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Adelphi,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$500k to $1M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227"/>
                          </a:solidFill>
                          <a:effectLst/>
                          <a:latin typeface="Arial (Body)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3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3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CIVIL WORKS</a:t>
            </a:r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66775"/>
              </p:ext>
            </p:extLst>
          </p:nvPr>
        </p:nvGraphicFramePr>
        <p:xfrm>
          <a:off x="219559" y="1321315"/>
          <a:ext cx="11752882" cy="3666011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Replace Guardrail at Aylesworth Dam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Archibald Borough,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$100k to $250k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Set-Aside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78275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Baltimore Harbor Maintenance Dredging - York Spit Channel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Chesapeake Bay,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$10M to 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16006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FY25 Baltimore Harbor Maintenance Dredging - MD Portions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Patapsco River and Chesapeake Bay,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0182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Twitch Cove and Big Thorofare Jetty Rehabilitation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Somerset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6471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North-East River Maintenance Dredging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Cecil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 (Body)"/>
                        </a:rPr>
                        <a:t>Set-Aside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99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36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Washington aqueduct</a:t>
            </a:r>
            <a:r>
              <a:rPr lang="en-US" sz="800" b="1" dirty="0"/>
              <a:t> </a:t>
            </a:r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91016"/>
              </p:ext>
            </p:extLst>
          </p:nvPr>
        </p:nvGraphicFramePr>
        <p:xfrm>
          <a:off x="219559" y="1321315"/>
          <a:ext cx="11752882" cy="4604019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3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Capacity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Residual Hauling and Disposal at Washington Aqueduct (SATOC)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FY24, Q2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$18.5M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Competitive 8(a)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Construction, Maintenance, and Repair at Washington Aqueduct (JOC)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303542"/>
                  </a:ext>
                </a:extLst>
              </a:tr>
              <a:tr h="558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Services at Washington Aqueduct (SATOC)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608852"/>
                  </a:ext>
                </a:extLst>
              </a:tr>
              <a:tr h="558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Replace McMillan North Clearwell at Washington Aqueduct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Unrestricted</a:t>
                      </a:r>
                      <a:endParaRPr lang="en-US" sz="15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417993"/>
                  </a:ext>
                </a:extLst>
              </a:tr>
              <a:tr h="558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Cable Inspection and Lubrication at Washington Aqueduct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$500k to $1M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502547"/>
                  </a:ext>
                </a:extLst>
              </a:tr>
              <a:tr h="558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Truck Scale Maintenance and Repair Services at Washington Aqueduct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$25k to $100k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240742"/>
                  </a:ext>
                </a:extLst>
              </a:tr>
              <a:tr h="558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Repair Caustic Soda Tank #13 at Washington Aqueduct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$25k to $100k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00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1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Services</a:t>
            </a:r>
            <a:r>
              <a:rPr lang="en-US" sz="800" dirty="0"/>
              <a:t> </a:t>
            </a:r>
          </a:p>
          <a:p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55811"/>
              </p:ext>
            </p:extLst>
          </p:nvPr>
        </p:nvGraphicFramePr>
        <p:xfrm>
          <a:off x="219559" y="1213031"/>
          <a:ext cx="11752882" cy="4884710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Mowing and Trimming Services for Southern New York Local Flood Protection Project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FY24, Q2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$250k to $500k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Set-Aside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128722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Wildlife Enhancement Services at Raystown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Huntingdon County,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FY24, Q2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$100k to $250k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Set-Aside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405251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Park Attendant Services at Jennings Randolph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Mineral County, WV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FY24, Q2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$25k to $100k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Set-Aside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952593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Drain / Abutment Cleaning and Video Inspection at Tioga Dam and Mansfield Levee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Mansfield,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$500k to $1M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505144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Repair Three Debris Barges for Survey / Debris Removal Section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Chesapeake Bay and its Tributaries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$250k to $500k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11131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Refuse Services at Raystown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Huntingdon County,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$250k to $500k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89686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Aquatic Plant Control at Raystown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Huntingdon County,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$100k to $250k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Set-Aside</a:t>
                      </a:r>
                      <a:endParaRPr lang="en-US" sz="15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977344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Commercial Event </a:t>
                      </a:r>
                      <a:r>
                        <a:rPr lang="fr-FR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Tent</a:t>
                      </a:r>
                      <a:r>
                        <a:rPr lang="fr-F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Appartenances </a:t>
                      </a:r>
                      <a:r>
                        <a:rPr lang="fr-FR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Rental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$25k to $100k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224507"/>
                  </a:ext>
                </a:extLst>
              </a:tr>
              <a:tr h="43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Herbicide Application at Jennings Randolph Lake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Mineral County, WV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$25k to $100k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04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6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supplies</a:t>
            </a:r>
            <a:endParaRPr lang="en-US" sz="8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92957"/>
              </p:ext>
            </p:extLst>
          </p:nvPr>
        </p:nvGraphicFramePr>
        <p:xfrm>
          <a:off x="219559" y="1321315"/>
          <a:ext cx="11752882" cy="1288571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Furnish and Install Furniture for Suite 700 for U.S. Cyber Command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Annapolis Junction,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$500k to $1M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48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76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Doing business with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14C4E-4EE3-2689-7A1D-056896D4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722" y="1140034"/>
            <a:ext cx="4768556" cy="4755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2C217-BCD7-88AB-80C4-23F4D130D58A}"/>
              </a:ext>
            </a:extLst>
          </p:cNvPr>
          <p:cNvSpPr txBox="1"/>
          <p:nvPr/>
        </p:nvSpPr>
        <p:spPr>
          <a:xfrm>
            <a:off x="3931785" y="5993581"/>
            <a:ext cx="43284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USACE - Baltimore District --&gt; Business With Us</a:t>
            </a:r>
          </a:p>
        </p:txBody>
      </p:sp>
    </p:spTree>
    <p:extLst>
      <p:ext uri="{BB962C8B-B14F-4D97-AF65-F5344CB8AC3E}">
        <p14:creationId xmlns:p14="http://schemas.microsoft.com/office/powerpoint/2010/main" val="315646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8863149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SMALL BUSINESS OFFICE</a:t>
            </a:r>
            <a:r>
              <a:rPr lang="en-US" sz="800" dirty="0"/>
              <a:t> (1 of 2)</a:t>
            </a:r>
            <a:endParaRPr lang="en-US" sz="800" dirty="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BD4E6-2DDD-81AB-098E-2C9E3AF0431F}"/>
              </a:ext>
            </a:extLst>
          </p:cNvPr>
          <p:cNvSpPr txBox="1"/>
          <p:nvPr/>
        </p:nvSpPr>
        <p:spPr>
          <a:xfrm>
            <a:off x="530614" y="1524712"/>
            <a:ext cx="872772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 (Body)"/>
              </a:rPr>
              <a:t>Key Highlights (FY23):</a:t>
            </a:r>
          </a:p>
          <a:p>
            <a:endParaRPr lang="en-US" sz="400" dirty="0">
              <a:latin typeface="Arial (Body)"/>
            </a:endParaRP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Arial (Body)"/>
              </a:rPr>
              <a:t>Over $373M awarded to small businesses.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endParaRPr lang="en-US" sz="400" dirty="0">
              <a:latin typeface="Arial (Body)"/>
            </a:endParaRP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Arial (Body)"/>
              </a:rPr>
              <a:t>Small Business Office grew from one to 2-1/2 FTEs.</a:t>
            </a:r>
          </a:p>
          <a:p>
            <a:pPr marL="228600"/>
            <a:endParaRPr lang="en-US" sz="1700" dirty="0">
              <a:latin typeface="Arial (Body)"/>
            </a:endParaRPr>
          </a:p>
          <a:p>
            <a:pPr marL="461963" indent="-227013">
              <a:buFont typeface="Arial" panose="020B0604020202020204" pitchFamily="34" charset="0"/>
              <a:buChar char="•"/>
            </a:pPr>
            <a:endParaRPr lang="en-US" sz="1700" dirty="0">
              <a:latin typeface="Arial (Body)"/>
            </a:endParaRPr>
          </a:p>
          <a:p>
            <a:r>
              <a:rPr lang="en-US" sz="1700" dirty="0">
                <a:latin typeface="Arial (Body)"/>
              </a:rPr>
              <a:t>How to Reach Us:</a:t>
            </a:r>
          </a:p>
          <a:p>
            <a:endParaRPr lang="en-US" sz="400" dirty="0">
              <a:latin typeface="Arial (Body)"/>
            </a:endParaRPr>
          </a:p>
          <a:p>
            <a:pPr marL="460375" indent="-23018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rial (Body)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CENAB-SB@usace.army.mil</a:t>
            </a:r>
            <a:r>
              <a:rPr lang="en-US" sz="1700" dirty="0">
                <a:solidFill>
                  <a:srgbClr val="0070C0"/>
                </a:solidFill>
                <a:latin typeface="Arial (Body)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4CED1-C31D-B180-C76B-DF930BE5A05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05705" y="563436"/>
            <a:ext cx="20574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31621E-C78D-C4E7-0F6C-DA9B42A5FCC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05705" y="3370499"/>
            <a:ext cx="20574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AE6CD30-3269-0AAB-D426-6C5E39466CE6}"/>
              </a:ext>
            </a:extLst>
          </p:cNvPr>
          <p:cNvSpPr txBox="1"/>
          <p:nvPr/>
        </p:nvSpPr>
        <p:spPr>
          <a:xfrm>
            <a:off x="9218089" y="2578847"/>
            <a:ext cx="24432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Tamika Gray</a:t>
            </a:r>
          </a:p>
          <a:p>
            <a:pPr algn="ctr"/>
            <a:r>
              <a:rPr lang="en-US" sz="1500" dirty="0"/>
              <a:t>Deputy for Small Business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C29090-51E4-19AE-4A03-BA54B9FF8E60}"/>
              </a:ext>
            </a:extLst>
          </p:cNvPr>
          <p:cNvSpPr txBox="1"/>
          <p:nvPr/>
        </p:nvSpPr>
        <p:spPr>
          <a:xfrm>
            <a:off x="9258341" y="5399324"/>
            <a:ext cx="24432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Michael Stearns</a:t>
            </a:r>
          </a:p>
          <a:p>
            <a:pPr algn="ctr"/>
            <a:r>
              <a:rPr lang="en-US" sz="1500" dirty="0"/>
              <a:t>Deputy for Small Business</a:t>
            </a:r>
          </a:p>
        </p:txBody>
      </p:sp>
    </p:spTree>
    <p:extLst>
      <p:ext uri="{BB962C8B-B14F-4D97-AF65-F5344CB8AC3E}">
        <p14:creationId xmlns:p14="http://schemas.microsoft.com/office/powerpoint/2010/main" val="701905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Doing business with 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320F16-44FA-FBB5-B6E3-3F394309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69" y="932547"/>
            <a:ext cx="7211062" cy="5369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B64A68-4A29-D3C7-8E1E-19E6ACBB632D}"/>
              </a:ext>
            </a:extLst>
          </p:cNvPr>
          <p:cNvSpPr/>
          <p:nvPr/>
        </p:nvSpPr>
        <p:spPr>
          <a:xfrm>
            <a:off x="3021876" y="854170"/>
            <a:ext cx="1341120" cy="339635"/>
          </a:xfrm>
          <a:prstGeom prst="ellipse">
            <a:avLst/>
          </a:prstGeom>
          <a:noFill/>
          <a:ln w="38100">
            <a:solidFill>
              <a:srgbClr val="C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1BBE1B-A611-7076-F2B5-8A97E6E6258B}"/>
              </a:ext>
            </a:extLst>
          </p:cNvPr>
          <p:cNvSpPr/>
          <p:nvPr/>
        </p:nvSpPr>
        <p:spPr>
          <a:xfrm>
            <a:off x="7680062" y="1959428"/>
            <a:ext cx="2387045" cy="2124891"/>
          </a:xfrm>
          <a:prstGeom prst="ellipse">
            <a:avLst/>
          </a:prstGeom>
          <a:noFill/>
          <a:ln w="38100">
            <a:solidFill>
              <a:srgbClr val="C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43B104-8A53-BFD4-24BE-1FC708C3496F}"/>
              </a:ext>
            </a:extLst>
          </p:cNvPr>
          <p:cNvSpPr/>
          <p:nvPr/>
        </p:nvSpPr>
        <p:spPr>
          <a:xfrm>
            <a:off x="2413273" y="4101168"/>
            <a:ext cx="5343985" cy="1091818"/>
          </a:xfrm>
          <a:prstGeom prst="ellipse">
            <a:avLst/>
          </a:prstGeom>
          <a:noFill/>
          <a:ln w="38100">
            <a:solidFill>
              <a:srgbClr val="C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EAE85F-0732-7D68-156A-03998264BED9}"/>
              </a:ext>
            </a:extLst>
          </p:cNvPr>
          <p:cNvSpPr/>
          <p:nvPr/>
        </p:nvSpPr>
        <p:spPr>
          <a:xfrm>
            <a:off x="1686106" y="4941207"/>
            <a:ext cx="5054327" cy="1360446"/>
          </a:xfrm>
          <a:prstGeom prst="ellipse">
            <a:avLst/>
          </a:prstGeom>
          <a:noFill/>
          <a:ln w="38100">
            <a:solidFill>
              <a:srgbClr val="C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7688AC-A9DE-FAF3-420B-CFC02E92EF3B}"/>
              </a:ext>
            </a:extLst>
          </p:cNvPr>
          <p:cNvSpPr/>
          <p:nvPr/>
        </p:nvSpPr>
        <p:spPr>
          <a:xfrm>
            <a:off x="7537478" y="3940369"/>
            <a:ext cx="2048285" cy="753294"/>
          </a:xfrm>
          <a:prstGeom prst="ellipse">
            <a:avLst/>
          </a:prstGeom>
          <a:noFill/>
          <a:ln w="38100">
            <a:solidFill>
              <a:srgbClr val="C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7A9532-50B6-12B2-A0A2-A4CB30C8372C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2224765" y="1010196"/>
            <a:ext cx="797111" cy="509831"/>
          </a:xfrm>
          <a:prstGeom prst="straightConnector1">
            <a:avLst/>
          </a:prstGeom>
          <a:ln w="38100">
            <a:solidFill>
              <a:srgbClr val="C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906661-951A-0C2D-5B50-A4E6C8CEF7BE}"/>
              </a:ext>
            </a:extLst>
          </p:cNvPr>
          <p:cNvCxnSpPr>
            <a:cxnSpLocks/>
            <a:stCxn id="8" idx="2"/>
            <a:endCxn id="17" idx="2"/>
          </p:cNvCxnSpPr>
          <p:nvPr/>
        </p:nvCxnSpPr>
        <p:spPr>
          <a:xfrm flipH="1" flipV="1">
            <a:off x="1344749" y="2809165"/>
            <a:ext cx="1068524" cy="1837912"/>
          </a:xfrm>
          <a:prstGeom prst="straightConnector1">
            <a:avLst/>
          </a:prstGeom>
          <a:ln w="38100">
            <a:solidFill>
              <a:srgbClr val="C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E9E194-7274-44F3-DB47-62CEEEA908E0}"/>
              </a:ext>
            </a:extLst>
          </p:cNvPr>
          <p:cNvCxnSpPr>
            <a:cxnSpLocks/>
            <a:stCxn id="9" idx="2"/>
            <a:endCxn id="18" idx="2"/>
          </p:cNvCxnSpPr>
          <p:nvPr/>
        </p:nvCxnSpPr>
        <p:spPr>
          <a:xfrm flipH="1" flipV="1">
            <a:off x="1362707" y="5072909"/>
            <a:ext cx="323399" cy="548521"/>
          </a:xfrm>
          <a:prstGeom prst="straightConnector1">
            <a:avLst/>
          </a:prstGeom>
          <a:ln w="38100">
            <a:solidFill>
              <a:srgbClr val="C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2069D3-3E51-D4C7-29DB-0823E4F06376}"/>
              </a:ext>
            </a:extLst>
          </p:cNvPr>
          <p:cNvCxnSpPr>
            <a:cxnSpLocks/>
            <a:stCxn id="7" idx="6"/>
            <a:endCxn id="19" idx="2"/>
          </p:cNvCxnSpPr>
          <p:nvPr/>
        </p:nvCxnSpPr>
        <p:spPr>
          <a:xfrm flipV="1">
            <a:off x="10067107" y="2401758"/>
            <a:ext cx="1004642" cy="620116"/>
          </a:xfrm>
          <a:prstGeom prst="straightConnector1">
            <a:avLst/>
          </a:prstGeom>
          <a:ln w="38100">
            <a:solidFill>
              <a:srgbClr val="C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D621A9-DCFD-1E96-EAB9-DD5F86135044}"/>
              </a:ext>
            </a:extLst>
          </p:cNvPr>
          <p:cNvCxnSpPr>
            <a:cxnSpLocks/>
            <a:stCxn id="10" idx="6"/>
            <a:endCxn id="20" idx="2"/>
          </p:cNvCxnSpPr>
          <p:nvPr/>
        </p:nvCxnSpPr>
        <p:spPr>
          <a:xfrm flipV="1">
            <a:off x="9585763" y="3948806"/>
            <a:ext cx="1485986" cy="368210"/>
          </a:xfrm>
          <a:prstGeom prst="straightConnector1">
            <a:avLst/>
          </a:prstGeom>
          <a:ln w="38100">
            <a:solidFill>
              <a:srgbClr val="C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AB1C39-7C7F-9213-3D77-7F963580FF65}"/>
              </a:ext>
            </a:extLst>
          </p:cNvPr>
          <p:cNvSpPr txBox="1"/>
          <p:nvPr/>
        </p:nvSpPr>
        <p:spPr>
          <a:xfrm>
            <a:off x="500650" y="1127612"/>
            <a:ext cx="17241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More Information on Small Business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E4C7E4-9CDC-89B3-C6E1-6925370DEEFD}"/>
              </a:ext>
            </a:extLst>
          </p:cNvPr>
          <p:cNvSpPr txBox="1"/>
          <p:nvPr/>
        </p:nvSpPr>
        <p:spPr>
          <a:xfrm>
            <a:off x="482691" y="2255167"/>
            <a:ext cx="172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Small Business Points of Contact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CEA02-53D5-887C-07AC-730EF7311A3C}"/>
              </a:ext>
            </a:extLst>
          </p:cNvPr>
          <p:cNvSpPr txBox="1"/>
          <p:nvPr/>
        </p:nvSpPr>
        <p:spPr>
          <a:xfrm>
            <a:off x="500649" y="4518911"/>
            <a:ext cx="172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Engagements / Outreach Events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9C4EC-7182-FE2D-D632-6D8D438B310F}"/>
              </a:ext>
            </a:extLst>
          </p:cNvPr>
          <p:cNvSpPr txBox="1"/>
          <p:nvPr/>
        </p:nvSpPr>
        <p:spPr>
          <a:xfrm>
            <a:off x="10209691" y="1847760"/>
            <a:ext cx="172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Forecasts / </a:t>
            </a:r>
          </a:p>
          <a:p>
            <a:pPr algn="ctr"/>
            <a:r>
              <a:rPr lang="en-US" sz="1500" dirty="0"/>
              <a:t>Active IDCs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F8CB10-A098-5937-3BF6-7BFDE042EB65}"/>
              </a:ext>
            </a:extLst>
          </p:cNvPr>
          <p:cNvSpPr txBox="1"/>
          <p:nvPr/>
        </p:nvSpPr>
        <p:spPr>
          <a:xfrm>
            <a:off x="10209691" y="3394808"/>
            <a:ext cx="172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District Boundary</a:t>
            </a:r>
          </a:p>
          <a:p>
            <a:pPr algn="ctr"/>
            <a:r>
              <a:rPr lang="en-US" sz="1500" dirty="0"/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215207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82EC5BA8-9D62-25E4-B368-B659636DF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581" y="951875"/>
            <a:ext cx="10945641" cy="4773547"/>
          </a:xfrm>
          <a:prstGeom prst="rect">
            <a:avLst/>
          </a:prstGeom>
          <a:noFill/>
          <a:ln w="19050" cap="flat">
            <a:solidFill>
              <a:srgbClr val="CF0000"/>
            </a:solidFill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graphicFrame>
        <p:nvGraphicFramePr>
          <p:cNvPr id="2" name="Table">
            <a:extLst>
              <a:ext uri="{FF2B5EF4-FFF2-40B4-BE49-F238E27FC236}">
                <a16:creationId xmlns:a16="http://schemas.microsoft.com/office/drawing/2014/main" id="{9FFBB76A-063C-CEF6-045A-C39B91699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053624"/>
              </p:ext>
            </p:extLst>
          </p:nvPr>
        </p:nvGraphicFramePr>
        <p:xfrm>
          <a:off x="1023042" y="1132578"/>
          <a:ext cx="10167042" cy="3672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4992">
                  <a:extLst>
                    <a:ext uri="{9D8B030D-6E8A-4147-A177-3AD203B41FA5}">
                      <a16:colId xmlns:a16="http://schemas.microsoft.com/office/drawing/2014/main" val="1517148439"/>
                    </a:ext>
                  </a:extLst>
                </a:gridCol>
                <a:gridCol w="6173796">
                  <a:extLst>
                    <a:ext uri="{9D8B030D-6E8A-4147-A177-3AD203B41FA5}">
                      <a16:colId xmlns:a16="http://schemas.microsoft.com/office/drawing/2014/main" val="2066095597"/>
                    </a:ext>
                  </a:extLst>
                </a:gridCol>
                <a:gridCol w="2898254">
                  <a:extLst>
                    <a:ext uri="{9D8B030D-6E8A-4147-A177-3AD203B41FA5}">
                      <a16:colId xmlns:a16="http://schemas.microsoft.com/office/drawing/2014/main" val="189686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3200" b="1" cap="all" baseline="0" dirty="0">
                          <a:solidFill>
                            <a:schemeClr val="bg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WHO WE ARE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I. Griffith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3200" b="1" cap="all" baseline="0" dirty="0">
                          <a:solidFill>
                            <a:schemeClr val="bg1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OBLIGATIONS ($m) FY20 TO FY23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I. Griffith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40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3200" b="1" cap="all" baseline="0" dirty="0">
                          <a:solidFill>
                            <a:schemeClr val="bg1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FY24 CONTRACTING OPPORTUNITIES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I. Griffith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495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3200" b="1" cap="all" baseline="0" dirty="0">
                          <a:solidFill>
                            <a:schemeClr val="bg1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DOING BUSINESS WITH US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I. Griffith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8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3200" b="1" cap="all" baseline="0" dirty="0">
                          <a:solidFill>
                            <a:schemeClr val="bg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FOLLOW US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cap="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I. Griffith</a:t>
                      </a:r>
                    </a:p>
                  </a:txBody>
                  <a:tcPr marT="91440" marB="228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72466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8863149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26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FOLLOW US</a:t>
            </a:r>
          </a:p>
        </p:txBody>
      </p:sp>
      <p:pic>
        <p:nvPicPr>
          <p:cNvPr id="3" name="Picture 2" descr="Every Social Media Logo and Icon in One Handy Place">
            <a:extLst>
              <a:ext uri="{FF2B5EF4-FFF2-40B4-BE49-F238E27FC236}">
                <a16:creationId xmlns:a16="http://schemas.microsoft.com/office/drawing/2014/main" id="{40859849-8B52-F50B-58EA-F7D27DC0C75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43" y="13261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Youtube Logo PNG, Youtube Logo Transparent Background - FreeIconsPNG">
            <a:extLst>
              <a:ext uri="{FF2B5EF4-FFF2-40B4-BE49-F238E27FC236}">
                <a16:creationId xmlns:a16="http://schemas.microsoft.com/office/drawing/2014/main" id="{77FC7D3F-4786-933E-589A-B9A959937734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29" y="31549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070671-2879-8B37-205F-6378A21AB4AA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17" y="155593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stagram Logo transparent PNG - StickPNG">
            <a:extLst>
              <a:ext uri="{FF2B5EF4-FFF2-40B4-BE49-F238E27FC236}">
                <a16:creationId xmlns:a16="http://schemas.microsoft.com/office/drawing/2014/main" id="{DE985FCF-BB2C-BC93-6163-FD62B0C89DAA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15" y="13261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14BF1F-3770-3CC0-BDA1-4CEC21E632BD}"/>
              </a:ext>
            </a:extLst>
          </p:cNvPr>
          <p:cNvSpPr txBox="1"/>
          <p:nvPr/>
        </p:nvSpPr>
        <p:spPr>
          <a:xfrm>
            <a:off x="6361887" y="3974065"/>
            <a:ext cx="47823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@USACEBaltimore</a:t>
            </a:r>
          </a:p>
        </p:txBody>
      </p:sp>
    </p:spTree>
    <p:extLst>
      <p:ext uri="{BB962C8B-B14F-4D97-AF65-F5344CB8AC3E}">
        <p14:creationId xmlns:p14="http://schemas.microsoft.com/office/powerpoint/2010/main" val="1712395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96A0611-9709-CFD6-B529-608E5E735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03" y="4505868"/>
            <a:ext cx="2064400" cy="191322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A1F1018-30CC-950E-D11E-76EBE9B55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21" y="4505868"/>
            <a:ext cx="1494024" cy="1867014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16BB09CB-23B3-B9F3-231A-AAB4E81961BE}"/>
              </a:ext>
            </a:extLst>
          </p:cNvPr>
          <p:cNvSpPr txBox="1"/>
          <p:nvPr/>
        </p:nvSpPr>
        <p:spPr>
          <a:xfrm>
            <a:off x="548640" y="2669177"/>
            <a:ext cx="11094720" cy="759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cap="all" baseline="0" dirty="0">
                <a:solidFill>
                  <a:srgbClr val="CF0000"/>
                </a:solidFill>
              </a:rPr>
              <a:t>BUILDING STRONG.</a:t>
            </a:r>
          </a:p>
        </p:txBody>
      </p:sp>
    </p:spTree>
    <p:extLst>
      <p:ext uri="{BB962C8B-B14F-4D97-AF65-F5344CB8AC3E}">
        <p14:creationId xmlns:p14="http://schemas.microsoft.com/office/powerpoint/2010/main" val="97147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8863149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WHO WE ARE</a:t>
            </a:r>
            <a:endParaRPr lang="en-US" dirty="0"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5FBC07-08FD-166D-B1D3-447D49E07BFA}"/>
              </a:ext>
            </a:extLst>
          </p:cNvPr>
          <p:cNvGrpSpPr/>
          <p:nvPr/>
        </p:nvGrpSpPr>
        <p:grpSpPr>
          <a:xfrm>
            <a:off x="427631" y="934887"/>
            <a:ext cx="6271495" cy="3797899"/>
            <a:chOff x="171525" y="1670009"/>
            <a:chExt cx="6271495" cy="37978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7939C-CBE6-A9AA-02FF-124BE600DB35}"/>
                </a:ext>
              </a:extLst>
            </p:cNvPr>
            <p:cNvGrpSpPr/>
            <p:nvPr/>
          </p:nvGrpSpPr>
          <p:grpSpPr>
            <a:xfrm>
              <a:off x="4927434" y="3645041"/>
              <a:ext cx="1515586" cy="1639305"/>
              <a:chOff x="4954416" y="3974877"/>
              <a:chExt cx="1462290" cy="157057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B923896-5A03-49B8-CC8D-EFC78A7F06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3238" t="51853" r="12870" b="1740"/>
              <a:stretch/>
            </p:blipFill>
            <p:spPr>
              <a:xfrm>
                <a:off x="4954416" y="3974877"/>
                <a:ext cx="1462290" cy="1501691"/>
              </a:xfrm>
              <a:prstGeom prst="snip1Rect">
                <a:avLst>
                  <a:gd name="adj" fmla="val 0"/>
                </a:avLst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9842479-034B-B7E1-61A0-FDC4C4AB9E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9039" t="31073" r="417" b="52033"/>
              <a:stretch/>
            </p:blipFill>
            <p:spPr>
              <a:xfrm>
                <a:off x="5754554" y="4984531"/>
                <a:ext cx="662152" cy="560922"/>
              </a:xfrm>
              <a:prstGeom prst="snip1Rect">
                <a:avLst>
                  <a:gd name="adj" fmla="val 0"/>
                </a:avLst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BEB770F-5D3F-CB5E-A0B4-CF30BF69E3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4067" t="85227" r="20814" b="4387"/>
              <a:stretch/>
            </p:blipFill>
            <p:spPr>
              <a:xfrm>
                <a:off x="5024689" y="5068612"/>
                <a:ext cx="925348" cy="336113"/>
              </a:xfrm>
              <a:prstGeom prst="snip1Rect">
                <a:avLst>
                  <a:gd name="adj" fmla="val 0"/>
                </a:avLst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8D50A11-A29F-414A-E6D2-ACE4634AD9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3238" t="75503" r="26460" b="15727"/>
              <a:stretch/>
            </p:blipFill>
            <p:spPr>
              <a:xfrm flipH="1">
                <a:off x="5698701" y="4741320"/>
                <a:ext cx="630470" cy="283779"/>
              </a:xfrm>
              <a:prstGeom prst="snip1Rect">
                <a:avLst>
                  <a:gd name="adj" fmla="val 0"/>
                </a:avLst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71799E-6ABE-A37F-A99D-9CBC530E2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67" t="1" r="24352" b="49601"/>
            <a:stretch/>
          </p:blipFill>
          <p:spPr>
            <a:xfrm>
              <a:off x="362182" y="1704752"/>
              <a:ext cx="3915837" cy="2054670"/>
            </a:xfrm>
            <a:prstGeom prst="snip1Rect">
              <a:avLst>
                <a:gd name="adj" fmla="val 0"/>
              </a:avLst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7CF8BD-4A9C-D8F5-FF6C-025EB9201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211" t="48462" r="36588" b="-6016"/>
            <a:stretch/>
          </p:blipFill>
          <p:spPr>
            <a:xfrm>
              <a:off x="1687111" y="3542206"/>
              <a:ext cx="3240323" cy="1925702"/>
            </a:xfrm>
            <a:prstGeom prst="snip1Rect">
              <a:avLst>
                <a:gd name="adj" fmla="val 0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BF020C-5B69-2EC1-428A-4C23D6C2B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r="75086" b="53068"/>
            <a:stretch/>
          </p:blipFill>
          <p:spPr>
            <a:xfrm>
              <a:off x="4227881" y="1670009"/>
              <a:ext cx="1955851" cy="1947829"/>
            </a:xfrm>
            <a:prstGeom prst="flowChartAlternateProcess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E7ABA-501C-A90C-94D3-F8B790828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462" t="1" b="52033"/>
            <a:stretch/>
          </p:blipFill>
          <p:spPr>
            <a:xfrm>
              <a:off x="171525" y="3691849"/>
              <a:ext cx="1540960" cy="1592498"/>
            </a:xfrm>
            <a:prstGeom prst="snip1Rect">
              <a:avLst>
                <a:gd name="adj" fmla="val 0"/>
              </a:avLst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EEF2FF-2470-94D8-DFF0-0FAA2C227C25}"/>
              </a:ext>
            </a:extLst>
          </p:cNvPr>
          <p:cNvGrpSpPr/>
          <p:nvPr/>
        </p:nvGrpSpPr>
        <p:grpSpPr>
          <a:xfrm>
            <a:off x="348729" y="4623544"/>
            <a:ext cx="6305039" cy="1369130"/>
            <a:chOff x="8507765" y="4028981"/>
            <a:chExt cx="6412533" cy="500781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CBC37703-E6E2-71C4-1F66-85FD69D767FB}"/>
                </a:ext>
              </a:extLst>
            </p:cNvPr>
            <p:cNvSpPr txBox="1"/>
            <p:nvPr/>
          </p:nvSpPr>
          <p:spPr>
            <a:xfrm>
              <a:off x="8507765" y="4028981"/>
              <a:ext cx="6412533" cy="50078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229" rIns="0" bIns="0" rtlCol="0">
              <a:spAutoFit/>
            </a:bodyPr>
            <a:lstStyle/>
            <a:p>
              <a:pPr marL="12229" marR="0" lvl="0" indent="0" algn="l" defTabSz="457196" rtl="0" eaLnBrk="1" fontAlgn="auto" latinLnBrk="0" hangingPunct="1">
                <a:lnSpc>
                  <a:spcPts val="4093"/>
                </a:lnSpc>
                <a:spcBef>
                  <a:spcPts val="9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2232A"/>
                  </a:solidFill>
                  <a:effectLst/>
                  <a:uLnTx/>
                  <a:uFillTx/>
                  <a:latin typeface="Arial (Body)"/>
                  <a:cs typeface="Arial Black"/>
                </a:rPr>
                <a:t>MISSION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211D1E"/>
                  </a:solidFill>
                  <a:effectLst/>
                  <a:uLnTx/>
                  <a:uFillTx/>
                  <a:latin typeface="Arial (Body)"/>
                </a:rPr>
                <a:t>Deliver vital engineering solutions in collaboration with our partners to serve and strengthen the Nation, energize the economy, and reduce disaster risks. </a:t>
              </a:r>
              <a:endParaRPr kumimoji="0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cs typeface="Arial"/>
              </a:endParaRPr>
            </a:p>
          </p:txBody>
        </p:sp>
        <p:sp>
          <p:nvSpPr>
            <p:cNvPr id="17" name="object 27">
              <a:extLst>
                <a:ext uri="{FF2B5EF4-FFF2-40B4-BE49-F238E27FC236}">
                  <a16:creationId xmlns:a16="http://schemas.microsoft.com/office/drawing/2014/main" id="{57465E34-B503-100A-B4D9-471C54CF5960}"/>
                </a:ext>
              </a:extLst>
            </p:cNvPr>
            <p:cNvSpPr/>
            <p:nvPr/>
          </p:nvSpPr>
          <p:spPr>
            <a:xfrm>
              <a:off x="9979997" y="4108895"/>
              <a:ext cx="4335754" cy="69819"/>
            </a:xfrm>
            <a:custGeom>
              <a:avLst/>
              <a:gdLst/>
              <a:ahLst/>
              <a:cxnLst/>
              <a:rect l="l" t="t" r="r" b="b"/>
              <a:pathLst>
                <a:path w="2561590" h="182879">
                  <a:moveTo>
                    <a:pt x="2469730" y="0"/>
                  </a:moveTo>
                  <a:lnTo>
                    <a:pt x="91439" y="0"/>
                  </a:ln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39"/>
                  </a:lnTo>
                  <a:lnTo>
                    <a:pt x="7186" y="127030"/>
                  </a:lnTo>
                  <a:lnTo>
                    <a:pt x="26784" y="156095"/>
                  </a:lnTo>
                  <a:lnTo>
                    <a:pt x="55849" y="175693"/>
                  </a:lnTo>
                  <a:lnTo>
                    <a:pt x="91439" y="182879"/>
                  </a:lnTo>
                  <a:lnTo>
                    <a:pt x="2469730" y="182879"/>
                  </a:lnTo>
                  <a:lnTo>
                    <a:pt x="2505326" y="175693"/>
                  </a:lnTo>
                  <a:lnTo>
                    <a:pt x="2534391" y="156095"/>
                  </a:lnTo>
                  <a:lnTo>
                    <a:pt x="2553986" y="127030"/>
                  </a:lnTo>
                  <a:lnTo>
                    <a:pt x="2561170" y="91439"/>
                  </a:lnTo>
                  <a:lnTo>
                    <a:pt x="2553986" y="55849"/>
                  </a:lnTo>
                  <a:lnTo>
                    <a:pt x="2534391" y="26784"/>
                  </a:lnTo>
                  <a:lnTo>
                    <a:pt x="2505326" y="7186"/>
                  </a:lnTo>
                  <a:lnTo>
                    <a:pt x="2469730" y="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1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5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A80350D-879D-758A-C8B8-AC0D9C45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99" y="969630"/>
            <a:ext cx="4667251" cy="4851556"/>
          </a:xfrm>
          <a:prstGeom prst="snip2SameRect">
            <a:avLst>
              <a:gd name="adj1" fmla="val 23304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64905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8863149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OBLIGATIONS</a:t>
            </a:r>
            <a:r>
              <a:rPr lang="en-US" dirty="0"/>
              <a:t> ($m) FY20 TO FY23</a:t>
            </a:r>
            <a:endParaRPr lang="en-US" sz="800" dirty="0">
              <a:cs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F4D9FC-3039-58FA-2E07-62BFE9CF1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584756"/>
              </p:ext>
            </p:extLst>
          </p:nvPr>
        </p:nvGraphicFramePr>
        <p:xfrm>
          <a:off x="266701" y="1013923"/>
          <a:ext cx="10487024" cy="563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34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Architectural-engineering services</a:t>
            </a:r>
            <a:r>
              <a:rPr lang="en-US" sz="800" b="1" dirty="0"/>
              <a:t> </a:t>
            </a:r>
            <a:r>
              <a:rPr lang="en-US" sz="800" dirty="0"/>
              <a:t>(1 of 2)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FC3896-9422-C85E-C0A4-6826A189F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23474"/>
              </p:ext>
            </p:extLst>
          </p:nvPr>
        </p:nvGraphicFramePr>
        <p:xfrm>
          <a:off x="219559" y="1321318"/>
          <a:ext cx="11752882" cy="4637583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Capacity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Multi-Disciplined Design Services for Military / SRM Programs (MATOC)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F0000"/>
                          </a:solidFill>
                          <a:effectLst/>
                          <a:latin typeface="Arial (Body)"/>
                        </a:rPr>
                        <a:t>(Contemplates Targeted Award of Six Contracts)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NAD-wide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$60M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4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Se</a:t>
                      </a:r>
                      <a:r>
                        <a:rPr lang="en-US" sz="1400" b="1" i="0" u="none" strike="noStrike" baseline="0" dirty="0">
                          <a:solidFill>
                            <a:srgbClr val="2DA227"/>
                          </a:solidFill>
                          <a:effectLst/>
                          <a:latin typeface="Arial (Body)"/>
                        </a:rPr>
                        <a:t>t-A</a:t>
                      </a:r>
                      <a:r>
                        <a:rPr lang="en-US" sz="14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990380"/>
                  </a:ext>
                </a:extLst>
              </a:tr>
              <a:tr h="489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Value-Engineering Services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F0000"/>
                          </a:solidFill>
                          <a:effectLst/>
                          <a:latin typeface="Arial (Body)"/>
                        </a:rPr>
                        <a:t>(Contemplates Award of Three Contracts)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NAD-</a:t>
                      </a:r>
                      <a:r>
                        <a:rPr lang="es-E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$9M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4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Surveying and Geospatial Mapping Services (MATOC)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F0000"/>
                          </a:solidFill>
                          <a:effectLst/>
                          <a:latin typeface="Arial (Body)"/>
                        </a:rPr>
                        <a:t>(Contemplates Award of Up to Three Contracts)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NAD-wide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$8M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31722"/>
                  </a:ext>
                </a:extLst>
              </a:tr>
              <a:tr h="694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Multi-Disciplined Design Services for Military / SRM Programs (MATOC)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F0000"/>
                          </a:solidFill>
                          <a:effectLst/>
                          <a:latin typeface="Arial (Body)"/>
                        </a:rPr>
                        <a:t>(Contemplates Targeted Award of Six Contracts)</a:t>
                      </a:r>
                      <a:endParaRPr lang="en-US" sz="1200" b="0" i="0" u="none" strike="sngStrike" dirty="0">
                        <a:solidFill>
                          <a:srgbClr val="CF0000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NAD-wide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$240M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994931"/>
                  </a:ext>
                </a:extLst>
              </a:tr>
              <a:tr h="697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Construction Management Services for BEP Currency Production Facility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Beltsville,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90954"/>
                  </a:ext>
                </a:extLst>
              </a:tr>
              <a:tr h="728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Cost Engineering / Scheduling Services (MATOC)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F0000"/>
                          </a:solidFill>
                          <a:effectLst/>
                          <a:latin typeface="Arial (Body)"/>
                        </a:rPr>
                        <a:t>(Contemplates Award of Up to Three Contracts)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NAD-wide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TBD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16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5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8944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environmental services</a:t>
            </a:r>
            <a:r>
              <a:rPr lang="en-US" sz="800" b="1" dirty="0"/>
              <a:t> </a:t>
            </a:r>
            <a:r>
              <a:rPr lang="en-US" sz="800" dirty="0"/>
              <a:t>(2 of 2)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56942"/>
              </p:ext>
            </p:extLst>
          </p:nvPr>
        </p:nvGraphicFramePr>
        <p:xfrm>
          <a:off x="219559" y="1225062"/>
          <a:ext cx="11752882" cy="3285770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Optimized Remediation Contract for Joint Base McGuire-Dix-Lakehurst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Burlington County, NJ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Optimized Remediation Contract for Joint Base Cape Cod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Buzzards Bay, MA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707838"/>
                  </a:ext>
                </a:extLst>
              </a:tr>
              <a:tr h="510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BRAC PFAS RIs at Four Army Installations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Nation-wide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$10M to 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23778"/>
                  </a:ext>
                </a:extLst>
              </a:tr>
              <a:tr h="1001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Multiple-Award Environmental Services (MAES) (MATOC)</a:t>
                      </a:r>
                    </a:p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CF0000"/>
                          </a:solidFill>
                          <a:effectLst/>
                          <a:latin typeface="Arial (Body)"/>
                        </a:rPr>
                        <a:t>(Contemplates Targeted Award of 10 Contracts, which includes a Small Business Reserve Targeted Award of Six Contracts)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NAD-wide, CONUS, Alaska, Hawaii and Puerto Rico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  <a:cs typeface="Arial" panose="020B0604020202020204" pitchFamily="34" charset="0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FY24, Q2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$500M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Unrestricted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w/SB Reserves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7886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E08C54-5E04-7A35-D2FA-F704F67FC32D}"/>
              </a:ext>
            </a:extLst>
          </p:cNvPr>
          <p:cNvSpPr txBox="1"/>
          <p:nvPr/>
        </p:nvSpPr>
        <p:spPr>
          <a:xfrm>
            <a:off x="902726" y="4648962"/>
            <a:ext cx="9901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INTERNATIONAL AND INTERAGENCY SUPPORT</a:t>
            </a:r>
            <a:endParaRPr lang="en-US" sz="11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464BF5-C8DF-2969-45BC-168689A69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20272"/>
              </p:ext>
            </p:extLst>
          </p:nvPr>
        </p:nvGraphicFramePr>
        <p:xfrm>
          <a:off x="219559" y="5233737"/>
          <a:ext cx="11752882" cy="594360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31379543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6413740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1414940303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4065546692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1281340568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Dike Marsh Wetland Restoration and Stabilization - Fix Sill Settlement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Alexandria, VA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Set-Aside</a:t>
                      </a:r>
                      <a:endParaRPr lang="en-US" sz="15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69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62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Milcon / rsfo</a:t>
            </a:r>
            <a:r>
              <a:rPr lang="en-US" sz="800" b="1" dirty="0"/>
              <a:t> </a:t>
            </a:r>
            <a:r>
              <a:rPr lang="en-US" sz="800" dirty="0"/>
              <a:t>(1 of 4)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2232"/>
              </p:ext>
            </p:extLst>
          </p:nvPr>
        </p:nvGraphicFramePr>
        <p:xfrm>
          <a:off x="219559" y="1321315"/>
          <a:ext cx="11752882" cy="4260371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Construct Fire Station at Letterkenny Army Depot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Chambersburg,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FY24, Q2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Competitive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8(a)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Construct Joint Missile Maintenance Facility and ACP at Letterkenny Army Depot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Chambersburg,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70783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Steam Sterilization Plant Fit-Out at Fort Detrick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Frederick,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7379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Effluent Decontamination System for Fort Detrick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Frederick,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50343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Repair Buildings 309 and 390 at Aberdeen Proving Ground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Harford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TBD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73964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Construct ACP at Letterkenny Army Depot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Chambersburg,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$25M to $100M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37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27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Milcon / </a:t>
            </a:r>
            <a:r>
              <a:rPr lang="en-US" b="1" dirty="0" err="1"/>
              <a:t>rsfo</a:t>
            </a:r>
            <a:r>
              <a:rPr lang="en-US" sz="800" b="1" dirty="0"/>
              <a:t> </a:t>
            </a:r>
            <a:r>
              <a:rPr lang="en-US" sz="800" dirty="0"/>
              <a:t>(2 of 4)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97586"/>
              </p:ext>
            </p:extLst>
          </p:nvPr>
        </p:nvGraphicFramePr>
        <p:xfrm>
          <a:off x="219559" y="1321315"/>
          <a:ext cx="11752882" cy="4260371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Construct Mission Support Facility at Fort Carson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Fort Carson, CO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$10M to 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TBD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Demolition of Buildings 121 (Bliss Hall) and 122 (Root Hall) at Carlisle Barracks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Carlisle,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$10M to 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Competitive</a:t>
                      </a:r>
                    </a:p>
                    <a:p>
                      <a:pPr algn="ctr" rtl="0" fontAlgn="ctr"/>
                      <a:r>
                        <a:rPr lang="en-US" sz="1500" b="1" i="0" u="none" strike="noStrike" baseline="0" dirty="0">
                          <a:solidFill>
                            <a:srgbClr val="2DAA27"/>
                          </a:solidFill>
                          <a:effectLst/>
                          <a:latin typeface="Arial (Body)"/>
                        </a:rPr>
                        <a:t>8(a)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70783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DLA Site Improvements at Fort Meade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Anne Arundel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$10M to 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Competitive 8(a)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7379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Relocate Recycling Center at Fort Meade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Anne Arundel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$5M to $10M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36534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Construct Lot 12 (Riverbank Park) at Fort Meade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Anne Arundel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$5M to $10M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60212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Convert Room 4250 for DTRA HQ at Fort Belvoir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Fairfax County, VA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$5M to $10M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32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47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0137C-AC97-E7AF-2D08-EC8AD704340C}"/>
              </a:ext>
            </a:extLst>
          </p:cNvPr>
          <p:cNvSpPr txBox="1">
            <a:spLocks/>
          </p:cNvSpPr>
          <p:nvPr/>
        </p:nvSpPr>
        <p:spPr>
          <a:xfrm>
            <a:off x="1023042" y="330572"/>
            <a:ext cx="10797483" cy="53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Fy24 contracting opportunities</a:t>
            </a:r>
          </a:p>
          <a:p>
            <a:r>
              <a:rPr lang="en-US" b="1" dirty="0"/>
              <a:t>Milcon / </a:t>
            </a:r>
            <a:r>
              <a:rPr lang="en-US" b="1" dirty="0" err="1"/>
              <a:t>rsfo</a:t>
            </a:r>
            <a:r>
              <a:rPr lang="en-US" sz="800" b="1" dirty="0"/>
              <a:t> </a:t>
            </a:r>
            <a:r>
              <a:rPr lang="en-US" sz="800" dirty="0"/>
              <a:t>(3 of 4)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DD4D-2F4F-A7AF-3A2D-E19676A6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69691"/>
              </p:ext>
            </p:extLst>
          </p:nvPr>
        </p:nvGraphicFramePr>
        <p:xfrm>
          <a:off x="219559" y="1321315"/>
          <a:ext cx="11752882" cy="4359431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Description</a:t>
                      </a:r>
                    </a:p>
                  </a:txBody>
                  <a:tcPr marL="8411" marR="8411" marT="84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Location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Solicitation Date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(By Quarter)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Magnitude of Construction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Anticipated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(Body)"/>
                        </a:rPr>
                        <a:t>Acquisition Strategy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Abatement of NCO Quarters / Pool Complex within UEPH Site at Joint Base Myer-Henderson Hall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Arlington, VA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Construct Extension of Remote Inspection Facility at Fort Belvoir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Fairfax County, VA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Competitive 8(a)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70783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Construct Two Overwatch Guard Facilities for Two ACPs at Fort Belvoir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Fairfax County, VA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7379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Replace Chiller at Building A47 for Naval Research Laboratory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$1M to $5M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SB</a:t>
                      </a:r>
                    </a:p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Set-Aside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35826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Construct Component Rebuild Shop, Phase 1 at Letterkenny Army Depot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Chambersburg, PA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$250M to $500M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Unrestricted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33509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Repair Building 6330 (Gaffney Fitness Center) at Fort Meade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" panose="020B0604020202020204" pitchFamily="34" charset="0"/>
                        </a:rPr>
                        <a:t>Anne Arundel County, MD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FY24, Q4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$10M to $25M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TBD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81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858767"/>
      </p:ext>
    </p:extLst>
  </p:cSld>
  <p:clrMapOvr>
    <a:masterClrMapping/>
  </p:clrMapOvr>
</p:sld>
</file>

<file path=ppt/theme/theme1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  <a:extLst>
    <a:ext uri="{05A4C25C-085E-4340-85A3-A5531E510DB2}">
      <thm15:themeFamily xmlns:thm15="http://schemas.microsoft.com/office/thememl/2012/main" name="US Army PowerPoint 16x9 12Feb2023" id="{3EB2FCAD-453B-4F97-9379-31EB449BB4A1}" vid="{CCBAEC26-5D3F-44DD-9C13-DB69982D462A}"/>
    </a:ext>
  </a:extLst>
</a:theme>
</file>

<file path=ppt/theme/theme2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</a:theme>
</file>

<file path=ppt/theme/theme3.xml><?xml version="1.0" encoding="utf-8"?>
<a:theme xmlns:a="http://schemas.openxmlformats.org/drawingml/2006/main" name="US Army 2023">
  <a:themeElements>
    <a:clrScheme name="US Army 2023 Colors">
      <a:dk1>
        <a:srgbClr val="221F20"/>
      </a:dk1>
      <a:lt1>
        <a:srgbClr val="FFFFFF"/>
      </a:lt1>
      <a:dk2>
        <a:srgbClr val="221F20"/>
      </a:dk2>
      <a:lt2>
        <a:srgbClr val="FFCC01"/>
      </a:lt2>
      <a:accent1>
        <a:srgbClr val="221F20"/>
      </a:accent1>
      <a:accent2>
        <a:srgbClr val="FFCC01"/>
      </a:accent2>
      <a:accent3>
        <a:srgbClr val="727365"/>
      </a:accent3>
      <a:accent4>
        <a:srgbClr val="D5D5D7"/>
      </a:accent4>
      <a:accent5>
        <a:srgbClr val="565557"/>
      </a:accent5>
      <a:accent6>
        <a:srgbClr val="BFB8A6"/>
      </a:accent6>
      <a:hlink>
        <a:srgbClr val="565557"/>
      </a:hlink>
      <a:folHlink>
        <a:srgbClr val="565557"/>
      </a:folHlink>
    </a:clrScheme>
    <a:fontScheme name="US Army 2023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S Army 2023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  <a:miter/>
        </a:ln>
      </a:spPr>
      <a:bodyPr/>
      <a:lstStyle>
        <a:defPPr algn="ctr">
          <a:lnSpc>
            <a:spcPct val="95000"/>
          </a:lnSpc>
          <a:defRPr sz="17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rgbClr val="FFFFFF"/>
        </a:fontRef>
      </a:style>
    </a:spDef>
    <a:lnDef>
      <a:spPr>
        <a:ln w="12700" cap="flat">
          <a:miter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rgbClr val="FFFFFF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95000"/>
          </a:lnSpc>
          <a:spcBef>
            <a:spcPts val="1000"/>
          </a:spcBef>
          <a:buSzPct val="100000"/>
          <a:buFont typeface="Arial"/>
          <a:buChar char="▪"/>
          <a:defRPr sz="1700"/>
        </a:defPPr>
      </a:lstStyle>
    </a:txDef>
  </a:objectDefaults>
  <a:extraClrSchemeLst/>
  <a:custClrLst>
    <a:custClr name="Army Black">
      <a:srgbClr val="221F20"/>
    </a:custClr>
    <a:custClr name="Army Gold">
      <a:srgbClr val="FFCC01"/>
    </a:custClr>
    <a:custClr name="White">
      <a:srgbClr val="FFFFFF"/>
    </a:custClr>
    <a:custClr name="Army Green">
      <a:srgbClr val="2F372F"/>
    </a:custClr>
    <a:custClr name="Tan">
      <a:srgbClr val="F1E4C7"/>
    </a:custClr>
    <a:custClr name="Field 01">
      <a:srgbClr val="727365"/>
    </a:custClr>
    <a:custClr name="Field 02">
      <a:srgbClr val="BFB8A6"/>
    </a:custClr>
    <a:custClr name="Gray 01">
      <a:srgbClr val="565557"/>
    </a:custClr>
    <a:custClr name="Gray 02">
      <a:srgbClr val="D5D5D7"/>
    </a:custClr>
    <a:custClr name="Highlight Orange">
      <a:srgbClr val="F16521"/>
    </a:custClr>
    <a:custClr name="Highlight Green">
      <a:srgbClr val="2DAA27"/>
    </a:custClr>
    <a:custClr name="Highlight Red">
      <a:srgbClr val="CF00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630639-a0bb-48e0-b270-9667651ca8c1">
      <Terms xmlns="http://schemas.microsoft.com/office/infopath/2007/PartnerControls"/>
    </lcf76f155ced4ddcb4097134ff3c332f>
    <TaxCatchAll xmlns="4baeaec8-4928-4375-bdfb-ddb7c71963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4EB155FFC39429FA1930A8AC21896" ma:contentTypeVersion="12" ma:contentTypeDescription="Create a new document." ma:contentTypeScope="" ma:versionID="a62ed9c22158c6eca11d73692bc8b8e6">
  <xsd:schema xmlns:xsd="http://www.w3.org/2001/XMLSchema" xmlns:xs="http://www.w3.org/2001/XMLSchema" xmlns:p="http://schemas.microsoft.com/office/2006/metadata/properties" xmlns:ns2="c4630639-a0bb-48e0-b270-9667651ca8c1" xmlns:ns3="4baeaec8-4928-4375-bdfb-ddb7c7196353" targetNamespace="http://schemas.microsoft.com/office/2006/metadata/properties" ma:root="true" ma:fieldsID="5acd31c4152a8f6698def39644e24748" ns2:_="" ns3:_="">
    <xsd:import namespace="c4630639-a0bb-48e0-b270-9667651ca8c1"/>
    <xsd:import namespace="4baeaec8-4928-4375-bdfb-ddb7c7196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30639-a0bb-48e0-b270-9667651c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e6c1609-49e0-4fdc-8f5b-8b798a9691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eaec8-4928-4375-bdfb-ddb7c719635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afab975-b401-434b-bb93-96aedb7d3f59}" ma:internalName="TaxCatchAll" ma:showField="CatchAllData" ma:web="4baeaec8-4928-4375-bdfb-ddb7c7196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1D225-F329-4AEB-AC1F-FF7488C88F1E}">
  <ds:schemaRefs>
    <ds:schemaRef ds:uri="4baeaec8-4928-4375-bdfb-ddb7c7196353"/>
    <ds:schemaRef ds:uri="c4630639-a0bb-48e0-b270-9667651ca8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D5E8C4-9CB9-4A6E-A524-A2DD99FB3F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4A3FB-F0F9-4EA0-934D-25FDF5475BE3}">
  <ds:schemaRefs>
    <ds:schemaRef ds:uri="4baeaec8-4928-4375-bdfb-ddb7c7196353"/>
    <ds:schemaRef ds:uri="c4630639-a0bb-48e0-b270-9667651ca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NAB_AWARDS_2023</Template>
  <TotalTime>4467</TotalTime>
  <Words>1901</Words>
  <Application>Microsoft Office PowerPoint</Application>
  <PresentationFormat>Widescreen</PresentationFormat>
  <Paragraphs>542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(Body)</vt:lpstr>
      <vt:lpstr>Calibri</vt:lpstr>
      <vt:lpstr>US Army 2023</vt:lpstr>
      <vt:lpstr>2024 American Small Business Contracting Summit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Fincham, Christopher E CIV USARMY CENAB (USA)</dc:creator>
  <cp:keywords/>
  <dc:description/>
  <cp:lastModifiedBy>Ian</cp:lastModifiedBy>
  <cp:revision>36</cp:revision>
  <dcterms:created xsi:type="dcterms:W3CDTF">2023-06-13T17:19:46Z</dcterms:created>
  <dcterms:modified xsi:type="dcterms:W3CDTF">2024-04-19T17:06:38Z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0x01010041F4EB155FFC39429FA1930A8AC21896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