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261" r:id="rId5"/>
    <p:sldId id="299" r:id="rId6"/>
    <p:sldId id="447" r:id="rId7"/>
    <p:sldId id="449" r:id="rId8"/>
    <p:sldId id="450" r:id="rId9"/>
    <p:sldId id="451" r:id="rId10"/>
    <p:sldId id="453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461" r:id="rId19"/>
    <p:sldId id="462" r:id="rId20"/>
    <p:sldId id="463" r:id="rId21"/>
    <p:sldId id="464" r:id="rId22"/>
    <p:sldId id="465" r:id="rId23"/>
    <p:sldId id="466" r:id="rId24"/>
    <p:sldId id="468" r:id="rId25"/>
    <p:sldId id="469" r:id="rId26"/>
    <p:sldId id="470" r:id="rId27"/>
    <p:sldId id="475" r:id="rId28"/>
    <p:sldId id="471" r:id="rId29"/>
    <p:sldId id="472" r:id="rId30"/>
    <p:sldId id="473" r:id="rId31"/>
    <p:sldId id="474" r:id="rId32"/>
    <p:sldId id="3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000"/>
    <a:srgbClr val="2DAA27"/>
    <a:srgbClr val="2DA227"/>
    <a:srgbClr val="221F20"/>
    <a:srgbClr val="2F372F"/>
    <a:srgbClr val="D5D5D7"/>
    <a:srgbClr val="565557"/>
    <a:srgbClr val="BFB8A6"/>
    <a:srgbClr val="727365"/>
    <a:srgbClr val="F1E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B6468-0C66-DC86-F7FC-0AD13C6DEECF}" v="2" dt="2024-01-19T16:31:15.654"/>
    <p1510:client id="{AD2743DB-C325-57A5-1CFB-C355BD2B043E}" v="5" dt="2024-01-19T17:29:49.648"/>
    <p1510:client id="{B2C91289-9285-46FC-972C-3B058DC29627}" v="1" dt="2024-01-19T17:40:12.202"/>
  </p1510:revLst>
</p1510:revInfo>
</file>

<file path=ppt/tableStyles.xml><?xml version="1.0" encoding="utf-8"?>
<a:tblStyleLst xmlns:a="http://schemas.openxmlformats.org/drawingml/2006/main" def="{2D5ABB26-0587-4C30-8999-92F81FD0307C}">
  <a:tblStyle styleId="{539DC7DE-C913-414B-8FE4-B8EEFB8BD690}" styleName="U.S. Army">
    <a:wholeTbl>
      <a:tcTxStyle>
        <a:fontRef idx="minor"/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H>
    <a:band1V>
      <a:tcStyle>
        <a:tcBdr/>
        <a:fill>
          <a:noFill/>
        </a:fill>
      </a:tcStyle>
    </a:band1V>
    <a:band2V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V>
    <a:lastCol>
      <a:tcTxStyle b="on">
        <a:fontRef idx="minor"/>
        <a:schemeClr val="tx1"/>
      </a:tcTxStyle>
      <a:tcStyle>
        <a:tcBdr/>
      </a:tcStyle>
    </a:lastCol>
    <a:firstCol>
      <a:tcTxStyle b="on">
        <a:fontRef idx="minor"/>
        <a:schemeClr val="tx1"/>
      </a:tcTxStyle>
      <a:tcStyle>
        <a:tcBdr/>
      </a:tcStyle>
    </a:firstCol>
    <a:lastRow>
      <a:tcTxStyle b="on">
        <a:fontRef idx="minor"/>
        <a:schemeClr val="tx1"/>
      </a:tcTxStyle>
      <a:tcStyle>
        <a:tcBdr>
          <a:top>
            <a:ln w="25400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>
        <a:fontRef idx="minor"/>
        <a:schemeClr val="bg2"/>
      </a:tcTxStyle>
      <a:tcStyle>
        <a:tcBdr/>
        <a:fill>
          <a:solidFill>
            <a:schemeClr val="tx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7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0" y="11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Military Construction (MILCON)</c:v>
                </c:pt>
              </c:strCache>
            </c:strRef>
          </c:tx>
          <c:spPr>
            <a:solidFill>
              <a:srgbClr val="221F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702</c:v>
                </c:pt>
                <c:pt idx="1">
                  <c:v>474</c:v>
                </c:pt>
                <c:pt idx="2">
                  <c:v>455</c:v>
                </c:pt>
                <c:pt idx="3">
                  <c:v>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F0-4672-B505-DEAA69D45A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Military Programs (Leases)</c:v>
                </c:pt>
              </c:strCache>
            </c:strRef>
          </c:tx>
          <c:spPr>
            <a:solidFill>
              <a:srgbClr val="FFCC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Sheet1!$C$2:$C$5</c:f>
              <c:numCache>
                <c:formatCode>_("$"* #,##0_);_("$"* \(#,##0\);_("$"* "-"??_);_(@_)</c:formatCode>
                <c:ptCount val="4"/>
                <c:pt idx="0">
                  <c:v>365</c:v>
                </c:pt>
                <c:pt idx="1">
                  <c:v>391</c:v>
                </c:pt>
                <c:pt idx="2">
                  <c:v>376</c:v>
                </c:pt>
                <c:pt idx="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F0-4672-B505-DEAA69D45A9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Civil Works</c:v>
                </c:pt>
              </c:strCache>
            </c:strRef>
          </c:tx>
          <c:spPr>
            <a:solidFill>
              <a:srgbClr val="2F372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Sheet1!$D$2:$D$5</c:f>
              <c:numCache>
                <c:formatCode>_("$"* #,##0_);_("$"* \(#,##0\);_("$"* "-"??_);_(@_)</c:formatCode>
                <c:ptCount val="4"/>
                <c:pt idx="0">
                  <c:v>90</c:v>
                </c:pt>
                <c:pt idx="1">
                  <c:v>131</c:v>
                </c:pt>
                <c:pt idx="2">
                  <c:v>159</c:v>
                </c:pt>
                <c:pt idx="3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F0-4672-B505-DEAA69D45A9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IIS &amp; Support to Other Districts</c:v>
                </c:pt>
              </c:strCache>
            </c:strRef>
          </c:tx>
          <c:spPr>
            <a:solidFill>
              <a:srgbClr val="F1E4C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Sheet1!$E$2:$E$5</c:f>
              <c:numCache>
                <c:formatCode>_("$"* #,##0_);_("$"* \(#,##0\);_("$"* "-"??_);_(@_)</c:formatCode>
                <c:ptCount val="4"/>
                <c:pt idx="0">
                  <c:v>75</c:v>
                </c:pt>
                <c:pt idx="1">
                  <c:v>43</c:v>
                </c:pt>
                <c:pt idx="2">
                  <c:v>112</c:v>
                </c:pt>
                <c:pt idx="3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F0-4672-B505-DEAA69D45A9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Military Programs (SRM)</c:v>
                </c:pt>
              </c:strCache>
            </c:strRef>
          </c:tx>
          <c:spPr>
            <a:solidFill>
              <a:srgbClr val="7273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Sheet1!$F$2:$F$5</c:f>
              <c:numCache>
                <c:formatCode>_("$"* #,##0_);_("$"* \(#,##0\);_("$"* "-"??_);_(@_)</c:formatCode>
                <c:ptCount val="4"/>
                <c:pt idx="0">
                  <c:v>220</c:v>
                </c:pt>
                <c:pt idx="1">
                  <c:v>372</c:v>
                </c:pt>
                <c:pt idx="2">
                  <c:v>423</c:v>
                </c:pt>
                <c:pt idx="3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F0-4672-B505-DEAA69D45A9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 Secure Programs</c:v>
                </c:pt>
              </c:strCache>
            </c:strRef>
          </c:tx>
          <c:spPr>
            <a:solidFill>
              <a:srgbClr val="BFB8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Sheet1!$G$2:$G$5</c:f>
              <c:numCache>
                <c:formatCode>_("$"* #,##0_);_("$"* \(#,##0\);_("$"* "-"??_);_(@_)</c:formatCode>
                <c:ptCount val="4"/>
                <c:pt idx="0">
                  <c:v>90</c:v>
                </c:pt>
                <c:pt idx="1">
                  <c:v>103</c:v>
                </c:pt>
                <c:pt idx="2">
                  <c:v>96</c:v>
                </c:pt>
                <c:pt idx="3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F0-4672-B505-DEAA69D45A9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Environmental</c:v>
                </c:pt>
              </c:strCache>
            </c:strRef>
          </c:tx>
          <c:spPr>
            <a:solidFill>
              <a:srgbClr val="56555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Sheet1!$H$2:$H$5</c:f>
              <c:numCache>
                <c:formatCode>_("$"* #,##0_);_("$"* \(#,##0\);_("$"* "-"??_);_(@_)</c:formatCode>
                <c:ptCount val="4"/>
                <c:pt idx="0">
                  <c:v>130</c:v>
                </c:pt>
                <c:pt idx="1">
                  <c:v>140</c:v>
                </c:pt>
                <c:pt idx="2">
                  <c:v>192</c:v>
                </c:pt>
                <c:pt idx="3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F0-4672-B505-DEAA69D45A9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Washington Aqueduct</c:v>
                </c:pt>
              </c:strCache>
            </c:strRef>
          </c:tx>
          <c:spPr>
            <a:solidFill>
              <a:srgbClr val="D5D5D7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8F0-4672-B505-DEAA69D45A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Sheet1!$I$2:$I$5</c:f>
              <c:numCache>
                <c:formatCode>_("$"* #,##0_);_("$"* \(#,##0\);_("$"* "-"??_);_(@_)</c:formatCode>
                <c:ptCount val="4"/>
                <c:pt idx="0">
                  <c:v>59</c:v>
                </c:pt>
                <c:pt idx="1">
                  <c:v>61</c:v>
                </c:pt>
                <c:pt idx="2">
                  <c:v>61</c:v>
                </c:pt>
                <c:pt idx="3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F0-4672-B505-DEAA69D45A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49056368"/>
        <c:axId val="849070928"/>
      </c:barChart>
      <c:catAx>
        <c:axId val="84905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070928"/>
        <c:crosses val="autoZero"/>
        <c:auto val="1"/>
        <c:lblAlgn val="ctr"/>
        <c:lblOffset val="100"/>
        <c:noMultiLvlLbl val="0"/>
      </c:catAx>
      <c:valAx>
        <c:axId val="84907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05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8318509963079905E-2"/>
          <c:y val="0.91042683027870064"/>
          <c:w val="0.88336298007384018"/>
          <c:h val="7.7661912515350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D5FD40-329B-B51A-B969-25C0FCC874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95F99-4EBA-6581-1DE7-75BE3A03AA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5FE44-C727-4B44-AC35-D47522042F47}" type="datetimeFigureOut">
              <a:rPr lang="en-US" smtClean="0"/>
              <a:t>2/23/2024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4EE63-BACC-BB25-9D5E-06ED25633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84ACE-71D3-B814-49CB-07A42B382D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D381B-BC01-6545-81F8-8797C0846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637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DACA9-C708-FB41-A6FA-3D94FFC8E73D}" type="datetimeFigureOut">
              <a:rPr lang="en-US" smtClean="0"/>
              <a:t>2/23/2024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5E666-0780-B84F-93A5-9513831C51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7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2880" indent="-182880" algn="l" defTabSz="914400" rtl="0" eaLnBrk="1" latinLnBrk="0" hangingPunct="1">
      <a:buFont typeface="Arial" panose="020B0604020202020204" pitchFamily="34" charset="0"/>
      <a:buChar char="▪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57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86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315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09728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2801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4630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6459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75F36-19A6-1A55-65CF-6C6D1D84B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6F4FA687-F60B-BC3A-D7A8-6F4523AF6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8219" y="2194560"/>
            <a:ext cx="7173382" cy="2377440"/>
            <a:chOff x="411163" y="2240280"/>
            <a:chExt cx="6446837" cy="237744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11163" y="2240280"/>
              <a:ext cx="6446837" cy="2377440"/>
            </a:xfrm>
            <a:prstGeom prst="rect">
              <a:avLst/>
            </a:prstGeom>
            <a:noFill/>
            <a:ln w="19050" cap="flat">
              <a:solidFill>
                <a:srgbClr val="221F20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163" y="3931920"/>
              <a:ext cx="6446837" cy="0"/>
            </a:xfrm>
            <a:prstGeom prst="line">
              <a:avLst/>
            </a:prstGeom>
            <a:ln w="19050" cap="flat">
              <a:solidFill>
                <a:srgbClr val="221F2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5" name="Line">
              <a:extLst>
                <a:ext uri="{FF2B5EF4-FFF2-40B4-BE49-F238E27FC236}">
                  <a16:creationId xmlns:a16="http://schemas.microsoft.com/office/drawing/2014/main" id="{7F1F819D-50CB-87A3-F07D-A4A50124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72796" y="3931920"/>
              <a:ext cx="0" cy="685800"/>
            </a:xfrm>
            <a:prstGeom prst="line">
              <a:avLst/>
            </a:prstGeom>
            <a:ln w="19050" cap="flat">
              <a:solidFill>
                <a:srgbClr val="221F2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399" y="2423160"/>
            <a:ext cx="6429375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lang="en-US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005072"/>
            <a:ext cx="3565525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/>
              <a:t>[Presentation subtitle/description]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2079" y="4005072"/>
            <a:ext cx="2131695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3379410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914400"/>
          </a:xfrm>
        </p:spPr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532378-F1EC-4C8C-4ED2-DF860F995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1600200"/>
            <a:ext cx="11094720" cy="4179498"/>
          </a:xfrm>
        </p:spPr>
        <p:txBody>
          <a:bodyPr numCol="2"/>
          <a:lstStyle>
            <a:lvl1pPr marL="0" indent="0">
              <a:spcBef>
                <a:spcPts val="1000"/>
              </a:spcBef>
              <a:buFontTx/>
              <a:buNone/>
              <a:defRPr sz="11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100"/>
            </a:lvl2pPr>
            <a:lvl3pPr marL="274320" indent="-137160">
              <a:defRPr sz="1100"/>
            </a:lvl3pPr>
            <a:lvl4pPr marL="411480" indent="-137160">
              <a:defRPr sz="1100"/>
            </a:lvl4pPr>
            <a:lvl5pPr marL="548640" indent="-137160">
              <a:defRPr sz="1100"/>
            </a:lvl5pPr>
            <a:lvl6pPr marL="685800" indent="-137160">
              <a:defRPr sz="1100"/>
            </a:lvl6pPr>
            <a:lvl7pPr marL="822960" indent="-137160">
              <a:defRPr sz="1100"/>
            </a:lvl7pPr>
            <a:lvl8pPr marL="960120" indent="-137160">
              <a:defRPr sz="1100"/>
            </a:lvl8pPr>
            <a:lvl9pPr marL="1097280" indent="-137160"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7707963B-244C-095B-91FA-BBA52DF13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5364480" cy="914400"/>
          </a:xfrm>
        </p:spPr>
        <p:txBody>
          <a:bodyPr/>
          <a:lstStyle>
            <a:lvl1pPr>
              <a:defRPr sz="2800" b="1" cap="none" baseline="0"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349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0F3CE13-290E-12C4-BDCA-17CB5BAFF7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411480"/>
            <a:ext cx="5365748" cy="5471735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C7BC8C1-C9EE-BD91-05FD-CBC62B5F4F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7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455EB0-A36D-4986-9393-AA1D5CE6C0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411480"/>
            <a:ext cx="11094720" cy="310896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794760"/>
            <a:ext cx="5364480" cy="914400"/>
          </a:xfrm>
        </p:spPr>
        <p:txBody>
          <a:bodyPr/>
          <a:lstStyle>
            <a:lvl1pPr>
              <a:defRPr sz="2800" b="1" cap="none" baseline="0"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6278879" y="3794760"/>
            <a:ext cx="5364480" cy="2079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9E10367B-F815-E3AD-33B9-4F40DBB73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72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218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887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8879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627887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144343C0-D56A-5D9E-51DA-5646C1D65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52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592" userDrawn="1">
          <p15:clr>
            <a:srgbClr val="A4A3A4"/>
          </p15:clr>
        </p15:guide>
        <p15:guide id="4" orient="horz" pos="2448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0831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0831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4370831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F1293E6-42E9-E8B5-FFA8-86FB82D486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3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0087B1-BE04-FAAE-807C-18D539A585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3023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4D43E8-8B9E-0180-3592-10B667D09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93023" y="3931920"/>
            <a:ext cx="3450336" cy="2018002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2BEF9865-98E6-F97C-01CA-A521CB53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9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2218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2074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4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9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4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05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805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3428805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F1293E6-42E9-E8B5-FFA8-86FB82D486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384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0087B1-BE04-FAAE-807C-18D539A585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3841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4D43E8-8B9E-0180-3592-10B667D09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6384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206E8B5-48CF-3920-10E8-5C214FEE93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8711B-6FCD-CC40-76D9-6F2EED66A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4001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ABA13BFB-DABC-41BC-F712-51774CC8BA1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4400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F2658FED-437E-BF06-2577-8033981CB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28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1786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1930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9794" y="241502"/>
            <a:ext cx="8231293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29EDB-49B7-13CD-321C-E88CD44FB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6795135" cy="40233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/>
              <a:t>[Optional section subtitle]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122F6CB4-4356-C8E6-CA32-5B29F2689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88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0673" y="228600"/>
            <a:ext cx="5365327" cy="914400"/>
          </a:xfrm>
        </p:spPr>
        <p:txBody>
          <a:bodyPr anchor="t" anchorCtr="0"/>
          <a:lstStyle>
            <a:lvl1pPr>
              <a:lnSpc>
                <a:spcPct val="90000"/>
              </a:lnSpc>
              <a:defRPr sz="2400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29EDB-49B7-13CD-321C-E88CD44FB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600200"/>
            <a:ext cx="6795135" cy="4572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/>
              <a:t>[Long section description]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A629270-B6C0-621A-E740-611E499A1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59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Half Imag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38" y="411480"/>
            <a:ext cx="5365327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05FCA9-6234-AA37-16E9-CA72B744A8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5365325" cy="402336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/>
              <a:t>[Optional section description]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9F1DF14-7FE6-F760-F31F-7EF2AD60D9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411480"/>
            <a:ext cx="5365748" cy="5368218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F90EF81C-AD62-ECF1-47BC-4BDB6EF44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7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1872" y="143974"/>
            <a:ext cx="8055314" cy="914400"/>
          </a:xfrm>
        </p:spPr>
        <p:txBody>
          <a:bodyPr/>
          <a:lstStyle/>
          <a:p>
            <a:r>
              <a:rPr lang="en-US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264656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signia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C1505E-5091-43DE-06CA-627B2F954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AE35AAB2-FA15-2F55-A163-9EC121733B0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1520" y="2377440"/>
            <a:ext cx="1508760" cy="1508760"/>
          </a:xfrm>
          <a:noFill/>
        </p:spPr>
        <p:txBody>
          <a:bodyPr anchor="ctr" anchorCtr="0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 dirty="0"/>
              <a:t>[Insignia]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74A305-D2F3-922C-9677-49EB48AA1C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4005072"/>
            <a:ext cx="1508760" cy="4572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cap="all" baseline="0"/>
            </a:lvl1pPr>
            <a:lvl2pPr marL="0" indent="0" algn="ctr">
              <a:spcBef>
                <a:spcPts val="0"/>
              </a:spcBef>
              <a:buFontTx/>
              <a:buNone/>
              <a:defRPr sz="1000" b="1" cap="all" baseline="0"/>
            </a:lvl2pPr>
            <a:lvl3pPr marL="0" indent="0" algn="ctr">
              <a:spcBef>
                <a:spcPts val="0"/>
              </a:spcBef>
              <a:buFontTx/>
              <a:buNone/>
              <a:defRPr sz="1000" b="1" cap="all" baseline="0"/>
            </a:lvl3pPr>
            <a:lvl4pPr marL="0" indent="0" algn="ctr">
              <a:spcBef>
                <a:spcPts val="0"/>
              </a:spcBef>
              <a:buFontTx/>
              <a:buNone/>
              <a:defRPr sz="1000" b="1" cap="all" baseline="0"/>
            </a:lvl4pPr>
            <a:lvl5pPr marL="0" indent="0" algn="ctr">
              <a:spcBef>
                <a:spcPts val="0"/>
              </a:spcBef>
              <a:buFontTx/>
              <a:buNone/>
              <a:defRPr sz="1000" b="1" cap="all" baseline="0"/>
            </a:lvl5pPr>
            <a:lvl6pPr marL="0" indent="0" algn="ctr">
              <a:spcBef>
                <a:spcPts val="0"/>
              </a:spcBef>
              <a:buFontTx/>
              <a:buNone/>
              <a:defRPr sz="1000" b="1" cap="all" baseline="0"/>
            </a:lvl6pPr>
            <a:lvl7pPr marL="0" indent="0" algn="ctr">
              <a:spcBef>
                <a:spcPts val="0"/>
              </a:spcBef>
              <a:buFontTx/>
              <a:buNone/>
              <a:defRPr sz="1000" b="1" cap="all" baseline="0"/>
            </a:lvl7pPr>
            <a:lvl8pPr marL="0" indent="0" algn="ctr">
              <a:spcBef>
                <a:spcPts val="0"/>
              </a:spcBef>
              <a:buFontTx/>
              <a:buNone/>
              <a:defRPr sz="1000" b="1" cap="all" baseline="0"/>
            </a:lvl8pPr>
            <a:lvl9pPr marL="0" indent="0" algn="ctr">
              <a:spcBef>
                <a:spcPts val="0"/>
              </a:spcBef>
              <a:buFontTx/>
              <a:buNone/>
              <a:defRPr sz="1000" b="1" cap="all" baseline="0"/>
            </a:lvl9pPr>
          </a:lstStyle>
          <a:p>
            <a:pPr lvl="0"/>
            <a:r>
              <a:rPr lang="en-US"/>
              <a:t>[DIVISION/UNIT NAME]</a:t>
            </a:r>
          </a:p>
        </p:txBody>
      </p:sp>
      <p:sp>
        <p:nvSpPr>
          <p:cNvPr id="2" name="Title 3"/>
          <p:cNvSpPr>
            <a:spLocks noGrp="1"/>
          </p:cNvSpPr>
          <p:nvPr>
            <p:ph type="ctrTitle" hasCustomPrompt="1"/>
          </p:nvPr>
        </p:nvSpPr>
        <p:spPr>
          <a:xfrm>
            <a:off x="2788922" y="2423160"/>
            <a:ext cx="7059168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lang="en-US"/>
              <a:t>[Presentation title]</a:t>
            </a:r>
          </a:p>
        </p:txBody>
      </p:sp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2788921" y="4005072"/>
            <a:ext cx="418795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/>
              <a:t>[Presentation subtitle/description]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7536" y="4005072"/>
            <a:ext cx="2130680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3421250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9726DFF-8DE6-E320-DB86-80994FBD3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803" y="238864"/>
            <a:ext cx="639447" cy="59262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51BAAA2-3D5E-C1C5-036E-D0B9DC847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230238"/>
            <a:ext cx="461640" cy="57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00198"/>
            <a:ext cx="6795136" cy="4572000"/>
          </a:xfrm>
        </p:spPr>
        <p:txBody>
          <a:bodyPr/>
          <a:lstStyle>
            <a:lvl1pPr marL="365760" indent="-365760">
              <a:buFont typeface="+mj-lt"/>
              <a:buAutoNum type="arabicPeriod"/>
              <a:defRPr b="1"/>
            </a:lvl1pPr>
            <a:lvl2pPr marL="365760" indent="0">
              <a:spcBef>
                <a:spcPts val="0"/>
              </a:spcBef>
              <a:buFontTx/>
              <a:buNone/>
              <a:defRPr/>
            </a:lvl2pPr>
            <a:lvl3pPr marL="548640">
              <a:defRPr/>
            </a:lvl3pPr>
            <a:lvl4pPr marL="731520">
              <a:defRPr/>
            </a:lvl4pPr>
            <a:lvl5pPr marL="914400">
              <a:defRPr/>
            </a:lvl5pPr>
            <a:lvl6pPr marL="1097280">
              <a:defRPr/>
            </a:lvl6pPr>
            <a:lvl7pPr marL="1280160">
              <a:defRPr/>
            </a:lvl7pPr>
            <a:lvl8pPr marL="1463040">
              <a:defRPr/>
            </a:lvl8pPr>
            <a:lvl9pPr marL="164592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58ADB902-1FD7-1266-E63F-7A520BD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7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75977795-738B-6FE1-E3E0-14D629627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713ED7-122D-D0BC-7C53-E1C615A94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0832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193023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65CFCB5-8FFB-D383-22A6-4AD08C062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6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1ED6E9-4BFC-F986-93E1-1249E94D9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7D1D1155-B093-9FD7-37EC-0826C7BC7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48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1ED6E9-4BFC-F986-93E1-1249E94D9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FDCDCBF-BE41-ACC6-2307-F24F0B60196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48640" y="1600200"/>
            <a:ext cx="557784" cy="555498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54864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652FE0-2E63-C05D-5D80-EE5429B0A7E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1376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341376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76F3E0A-3A89-0179-6808-7B86658B29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7888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3E5AF74-1A89-50D1-F570-2D534510258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14400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A41F7DE-D5A8-EADA-5C8B-E764F6AFF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06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umbe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6FD270-DB0B-36F0-B138-75209607E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2A7ED833-DC1F-F891-96BF-DF98B091C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1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Numbe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63F0940-E33E-9D7F-C52B-16CFD0545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E115B30-3E6D-E823-531E-BB5BAA19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6" name="TextBox">
            <a:extLst>
              <a:ext uri="{FF2B5EF4-FFF2-40B4-BE49-F238E27FC236}">
                <a16:creationId xmlns:a16="http://schemas.microsoft.com/office/drawing/2014/main" id="{694F0353-A0DD-9642-BDD7-8FC612070822}"/>
              </a:ext>
            </a:extLst>
          </p:cNvPr>
          <p:cNvSpPr txBox="1"/>
          <p:nvPr userDrawn="1"/>
        </p:nvSpPr>
        <p:spPr>
          <a:xfrm>
            <a:off x="914400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04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1A90E933-723C-D9CC-B7AB-3043EDAB6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8" name="TextBox">
            <a:extLst>
              <a:ext uri="{FF2B5EF4-FFF2-40B4-BE49-F238E27FC236}">
                <a16:creationId xmlns:a16="http://schemas.microsoft.com/office/drawing/2014/main" id="{8E3B414F-BCCF-E0E0-A5B7-9D21FED7A614}"/>
              </a:ext>
            </a:extLst>
          </p:cNvPr>
          <p:cNvSpPr txBox="1"/>
          <p:nvPr userDrawn="1"/>
        </p:nvSpPr>
        <p:spPr>
          <a:xfrm>
            <a:off x="54864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05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731522F-82BF-A739-FBD5-84B13AFCBF1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864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B07AB9A6-54AF-4DC6-E298-2E576695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0" name="TextBox">
            <a:extLst>
              <a:ext uri="{FF2B5EF4-FFF2-40B4-BE49-F238E27FC236}">
                <a16:creationId xmlns:a16="http://schemas.microsoft.com/office/drawing/2014/main" id="{E79A49CF-30B2-91DC-6BCA-2A41DD4CBF09}"/>
              </a:ext>
            </a:extLst>
          </p:cNvPr>
          <p:cNvSpPr txBox="1"/>
          <p:nvPr userDrawn="1"/>
        </p:nvSpPr>
        <p:spPr>
          <a:xfrm>
            <a:off x="341376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06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5FE6691B-ACEF-8803-7DC3-70B52F8999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1376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DE9CD609-8A04-24B8-B562-11703E18D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2" name="TextBox">
            <a:extLst>
              <a:ext uri="{FF2B5EF4-FFF2-40B4-BE49-F238E27FC236}">
                <a16:creationId xmlns:a16="http://schemas.microsoft.com/office/drawing/2014/main" id="{7C5E0031-266F-D418-0BAB-9BD3C4F1EC3F}"/>
              </a:ext>
            </a:extLst>
          </p:cNvPr>
          <p:cNvSpPr txBox="1"/>
          <p:nvPr userDrawn="1"/>
        </p:nvSpPr>
        <p:spPr>
          <a:xfrm>
            <a:off x="627888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07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72BE48E-72DE-7245-BBDA-BF3FEC69BE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888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Line">
            <a:extLst>
              <a:ext uri="{FF2B5EF4-FFF2-40B4-BE49-F238E27FC236}">
                <a16:creationId xmlns:a16="http://schemas.microsoft.com/office/drawing/2014/main" id="{51FB53C0-6EA8-D891-85A3-23EE83EAD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4" name="TextBox">
            <a:extLst>
              <a:ext uri="{FF2B5EF4-FFF2-40B4-BE49-F238E27FC236}">
                <a16:creationId xmlns:a16="http://schemas.microsoft.com/office/drawing/2014/main" id="{6BF9F70B-8D8A-3E73-E423-909DA6A75EB4}"/>
              </a:ext>
            </a:extLst>
          </p:cNvPr>
          <p:cNvSpPr txBox="1"/>
          <p:nvPr userDrawn="1"/>
        </p:nvSpPr>
        <p:spPr>
          <a:xfrm>
            <a:off x="914400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08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EA060839-AF98-8040-7AE9-8F0D7E00C1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9" name="Picture 28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AF98F0F-CAD6-DC15-47AF-54681C1EF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0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11481"/>
            <a:ext cx="8231293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 vert="horz" lIns="0" tIns="0" rIns="0" bIns="0" spcCol="3657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064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96" r:id="rId3"/>
    <p:sldLayoutId id="2147483664" r:id="rId4"/>
    <p:sldLayoutId id="2147483681" r:id="rId5"/>
    <p:sldLayoutId id="2147483702" r:id="rId6"/>
    <p:sldLayoutId id="2147483682" r:id="rId7"/>
    <p:sldLayoutId id="2147483683" r:id="rId8"/>
    <p:sldLayoutId id="2147483684" r:id="rId9"/>
    <p:sldLayoutId id="2147483700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77" r:id="rId16"/>
    <p:sldLayoutId id="2147483680" r:id="rId17"/>
    <p:sldLayoutId id="2147483679" r:id="rId18"/>
    <p:sldLayoutId id="2147483666" r:id="rId19"/>
    <p:sldLayoutId id="2147483667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▪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 userDrawn="1">
          <p15:clr>
            <a:srgbClr val="F26B43"/>
          </p15:clr>
        </p15:guide>
        <p15:guide id="2" pos="345" userDrawn="1">
          <p15:clr>
            <a:srgbClr val="F26B43"/>
          </p15:clr>
        </p15:guide>
        <p15:guide id="3" pos="7335" userDrawn="1">
          <p15:clr>
            <a:srgbClr val="F26B43"/>
          </p15:clr>
        </p15:guide>
        <p15:guide id="4" orient="horz" pos="4061" userDrawn="1">
          <p15:clr>
            <a:srgbClr val="F26B43"/>
          </p15:clr>
        </p15:guide>
        <p15:guide id="6" pos="1018" userDrawn="1">
          <p15:clr>
            <a:srgbClr val="A4A3A4"/>
          </p15:clr>
        </p15:guide>
        <p15:guide id="7" pos="1248" userDrawn="1">
          <p15:clr>
            <a:srgbClr val="A4A3A4"/>
          </p15:clr>
        </p15:guide>
        <p15:guide id="8" pos="2148" userDrawn="1">
          <p15:clr>
            <a:srgbClr val="A4A3A4"/>
          </p15:clr>
        </p15:guide>
        <p15:guide id="9" pos="3052" userDrawn="1">
          <p15:clr>
            <a:srgbClr val="A4A3A4"/>
          </p15:clr>
        </p15:guide>
        <p15:guide id="10" pos="3954" userDrawn="1">
          <p15:clr>
            <a:srgbClr val="A4A3A4"/>
          </p15:clr>
        </p15:guide>
        <p15:guide id="11" pos="3724" userDrawn="1">
          <p15:clr>
            <a:srgbClr val="A4A3A4"/>
          </p15:clr>
        </p15:guide>
        <p15:guide id="12" pos="4858" userDrawn="1">
          <p15:clr>
            <a:srgbClr val="A4A3A4"/>
          </p15:clr>
        </p15:guide>
        <p15:guide id="13" pos="5758" userDrawn="1">
          <p15:clr>
            <a:srgbClr val="A4A3A4"/>
          </p15:clr>
        </p15:guide>
        <p15:guide id="14" pos="6660" userDrawn="1">
          <p15:clr>
            <a:srgbClr val="A4A3A4"/>
          </p15:clr>
        </p15:guide>
        <p15:guide id="15" pos="1920" userDrawn="1">
          <p15:clr>
            <a:srgbClr val="A4A3A4"/>
          </p15:clr>
        </p15:guide>
        <p15:guide id="16" pos="2822" userDrawn="1">
          <p15:clr>
            <a:srgbClr val="A4A3A4"/>
          </p15:clr>
        </p15:guide>
        <p15:guide id="17" pos="4626" userDrawn="1">
          <p15:clr>
            <a:srgbClr val="A4A3A4"/>
          </p15:clr>
        </p15:guide>
        <p15:guide id="18" pos="5530" userDrawn="1">
          <p15:clr>
            <a:srgbClr val="A4A3A4"/>
          </p15:clr>
        </p15:guide>
        <p15:guide id="19" pos="64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mmit.ncmbc.us/registe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eb.cvent.com/event/d41a921a-da9b-4aac-862d-a67485339004/summary" TargetMode="External"/><Relationship Id="rId4" Type="http://schemas.openxmlformats.org/officeDocument/2006/relationships/hyperlink" Target="https://www.eventbrite.com/e/same-dc-nova-posts-2024-small-business-conference-tickets-79364035867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1D4567-0082-3B79-CFC4-2D701C0F6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145" y="2189018"/>
            <a:ext cx="7010399" cy="1239983"/>
          </a:xfrm>
        </p:spPr>
        <p:txBody>
          <a:bodyPr/>
          <a:lstStyle/>
          <a:p>
            <a:r>
              <a:rPr lang="en-US" dirty="0"/>
              <a:t>SAME MID-ATLANTIC SMALL BUSINESS OUTREACH + INDUSTRY DAY</a:t>
            </a:r>
            <a:endParaRPr lang="en-US" dirty="0">
              <a:cs typeface="Arial"/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1EC87FF5-0165-71D8-5E62-F770D6109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146" y="3604493"/>
            <a:ext cx="10677236" cy="733697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Michael Stearns</a:t>
            </a:r>
          </a:p>
          <a:p>
            <a:r>
              <a:rPr lang="en-US" sz="1600" dirty="0">
                <a:solidFill>
                  <a:schemeClr val="tx1"/>
                </a:solidFill>
              </a:rPr>
              <a:t>USACE - Baltimore District</a:t>
            </a:r>
          </a:p>
          <a:p>
            <a:r>
              <a:rPr lang="en-US" sz="1600" dirty="0">
                <a:solidFill>
                  <a:schemeClr val="tx1"/>
                </a:solidFill>
              </a:rPr>
              <a:t>Small Business Office</a:t>
            </a:r>
            <a:endParaRPr lang="en-US" sz="16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09CF29F-2B65-CEA0-2312-D7416258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834" y="5348151"/>
            <a:ext cx="1337960" cy="1239983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60F44E8F-55A4-7245-FC5E-A242E3E0D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1205" y="2013526"/>
            <a:ext cx="10909589" cy="2697019"/>
          </a:xfrm>
          <a:prstGeom prst="rect">
            <a:avLst/>
          </a:prstGeom>
          <a:noFill/>
          <a:ln w="19050" cap="flat">
            <a:solidFill>
              <a:srgbClr val="CF0000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35832-84CB-BE56-357C-92E6794D78F0}"/>
              </a:ext>
            </a:extLst>
          </p:cNvPr>
          <p:cNvSpPr txBox="1"/>
          <p:nvPr/>
        </p:nvSpPr>
        <p:spPr>
          <a:xfrm>
            <a:off x="8663709" y="4329016"/>
            <a:ext cx="288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dirty="0">
                <a:solidFill>
                  <a:schemeClr val="tx1"/>
                </a:solidFill>
                <a:cs typeface="Arial"/>
              </a:rPr>
              <a:t>28 FEBRUARY 2024</a:t>
            </a:r>
            <a:endParaRPr lang="en-US" b="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33C641-6FB1-6714-8C70-234F1B8F3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30" y="5348151"/>
            <a:ext cx="965922" cy="12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environmental services</a:t>
            </a:r>
            <a:r>
              <a:rPr lang="en-US" sz="800" dirty="0"/>
              <a:t> (1 of 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FC3896-9422-C85E-C0A4-6826A189F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276545"/>
              </p:ext>
            </p:extLst>
          </p:nvPr>
        </p:nvGraphicFramePr>
        <p:xfrm>
          <a:off x="219559" y="1321315"/>
          <a:ext cx="11752882" cy="1779407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Capacity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Multiple-Award Environmental Services (MAES) (MATOC)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Targeted Award of 10 Contracts, which includes a Small Business Reserve Targeted Award of Six Contracts)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NAD-wide, CONUS, Alaska, Hawaii and Puerto Rico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$500M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w/SB Reserves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B4A1BC6-EF01-EA28-E991-F02FF6923B6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67299" y="3955267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47539-2C93-233E-FCB7-5C3CEFEC2053}"/>
              </a:ext>
            </a:extLst>
          </p:cNvPr>
          <p:cNvSpPr txBox="1"/>
          <p:nvPr/>
        </p:nvSpPr>
        <p:spPr>
          <a:xfrm>
            <a:off x="4940947" y="6152669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Emily Schiffmacher, PE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Chief, EMDC</a:t>
            </a:r>
          </a:p>
        </p:txBody>
      </p:sp>
    </p:spTree>
    <p:extLst>
      <p:ext uri="{BB962C8B-B14F-4D97-AF65-F5344CB8AC3E}">
        <p14:creationId xmlns:p14="http://schemas.microsoft.com/office/powerpoint/2010/main" val="2801452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environmental services</a:t>
            </a:r>
            <a:r>
              <a:rPr lang="en-US" sz="800" dirty="0"/>
              <a:t> (2 of 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611439"/>
              </p:ext>
            </p:extLst>
          </p:nvPr>
        </p:nvGraphicFramePr>
        <p:xfrm>
          <a:off x="219559" y="1321315"/>
          <a:ext cx="11752882" cy="247729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Optimized Remediation Contract for Joint Base McGuire-Dix-Lakehurst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Burlington County, NJ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Optimized Remediation Contract for Joint Base Cape Cod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Buzzards Bay, MA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BRAC PFAS RIs at Four Army Installations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Nation-wide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923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62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INTERNATIONAL AND INTERAGENCY SUPPORT</a:t>
            </a:r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622859"/>
              </p:ext>
            </p:extLst>
          </p:nvPr>
        </p:nvGraphicFramePr>
        <p:xfrm>
          <a:off x="219559" y="1321315"/>
          <a:ext cx="11752882" cy="18829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Bureau of Engraving and Printing (BEP) Currency Production Facility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Beltsville,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rgbClr val="2DAA27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Over $500M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Dike Marsh Wetland Restoration and Stabilization - Fix Sill Settlement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Alexandria,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8D897E5-46AA-113D-A584-83C71E8A2E9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645" t="5940" r="6950" b="5307"/>
          <a:stretch/>
        </p:blipFill>
        <p:spPr>
          <a:xfrm>
            <a:off x="5067299" y="3955267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26AD9-C064-0B5E-E54A-7F87357EAD44}"/>
              </a:ext>
            </a:extLst>
          </p:cNvPr>
          <p:cNvSpPr txBox="1"/>
          <p:nvPr/>
        </p:nvSpPr>
        <p:spPr>
          <a:xfrm>
            <a:off x="4940947" y="6152669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Carrie Ogzar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BEP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3721874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Milcon / rsfo</a:t>
            </a:r>
            <a:r>
              <a:rPr lang="en-US" sz="800" dirty="0"/>
              <a:t> (1 of 5)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058317"/>
              </p:ext>
            </p:extLst>
          </p:nvPr>
        </p:nvGraphicFramePr>
        <p:xfrm>
          <a:off x="219559" y="1321315"/>
          <a:ext cx="11752882" cy="247729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Fire Station at Letterkenny Army Depot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Chambersburg,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DLA Site Improvements at Fort Meade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Anne Arundel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Chiller at Building 210 for Naval Research Laboratory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$5M to $10M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737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3F88F37-CFB9-F743-2820-D914DD9B79FE}"/>
              </a:ext>
            </a:extLst>
          </p:cNvPr>
          <p:cNvSpPr txBox="1"/>
          <p:nvPr/>
        </p:nvSpPr>
        <p:spPr>
          <a:xfrm>
            <a:off x="301496" y="6065580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Ian Griffith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Chief, Military Programs and Project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69837-C5C9-F532-DC55-9B5A61B30B36}"/>
              </a:ext>
            </a:extLst>
          </p:cNvPr>
          <p:cNvSpPr txBox="1"/>
          <p:nvPr/>
        </p:nvSpPr>
        <p:spPr>
          <a:xfrm>
            <a:off x="3057959" y="6069994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Jillian Cazalet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North Area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Program Manager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6C962B-D202-F032-0E0F-845D54A2B01E}"/>
              </a:ext>
            </a:extLst>
          </p:cNvPr>
          <p:cNvSpPr txBox="1"/>
          <p:nvPr/>
        </p:nvSpPr>
        <p:spPr>
          <a:xfrm>
            <a:off x="5795601" y="6065580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Dave Robbins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Central Area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Program 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0315D-5933-266F-367E-93C6EB6E03DA}"/>
              </a:ext>
            </a:extLst>
          </p:cNvPr>
          <p:cNvSpPr txBox="1"/>
          <p:nvPr/>
        </p:nvSpPr>
        <p:spPr>
          <a:xfrm>
            <a:off x="8536049" y="6065461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Robin Enstrom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South Area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Program Manager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A3C8F7-833D-9A3D-EA92-DD6DB72C612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5266" y="4029772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User Photo">
            <a:extLst>
              <a:ext uri="{FF2B5EF4-FFF2-40B4-BE49-F238E27FC236}">
                <a16:creationId xmlns:a16="http://schemas.microsoft.com/office/drawing/2014/main" id="{1C74B1DE-6F95-E087-55BD-10305B77A0C3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11" y="4029772"/>
            <a:ext cx="2057400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smil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0CB2800B-4306-9566-C1A7-6D9EBF3F8AF2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1953" y="4029772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975289-631A-D450-392C-D7C8C8F6396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95" y="4035126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827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Milcon / rsfo</a:t>
            </a:r>
            <a:r>
              <a:rPr lang="en-US" sz="800" dirty="0"/>
              <a:t> (2 of 5)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98608"/>
              </p:ext>
            </p:extLst>
          </p:nvPr>
        </p:nvGraphicFramePr>
        <p:xfrm>
          <a:off x="219559" y="1321315"/>
          <a:ext cx="11752882" cy="247729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Joint Missile Maintenance Facility and ACP at Letterkenny Army Depot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Chambersburg,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Steam Sterilization Plant Fit-Out at Fort Detrick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Frederick,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Effluent Decontamination System for Fort Detrick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Frederick,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737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5F02E3-0F23-C6F7-6162-2AE03F6EBA49}"/>
              </a:ext>
            </a:extLst>
          </p:cNvPr>
          <p:cNvSpPr txBox="1"/>
          <p:nvPr/>
        </p:nvSpPr>
        <p:spPr>
          <a:xfrm>
            <a:off x="2193194" y="6065580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Bill Tully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Capital Area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Program Manager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6A67F-BAAB-EFBA-C967-131AFB5DE5F9}"/>
              </a:ext>
            </a:extLst>
          </p:cNvPr>
          <p:cNvSpPr txBox="1"/>
          <p:nvPr/>
        </p:nvSpPr>
        <p:spPr>
          <a:xfrm>
            <a:off x="4949657" y="6069994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Sarah Doerfler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Installation Support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Program Manager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9797C-E9B0-2B54-6140-9CD981B326F5}"/>
              </a:ext>
            </a:extLst>
          </p:cNvPr>
          <p:cNvSpPr txBox="1"/>
          <p:nvPr/>
        </p:nvSpPr>
        <p:spPr>
          <a:xfrm>
            <a:off x="7687299" y="6065580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Daria Van Liew, PE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East Campus Integrated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Program Office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E5B24E-2D03-8405-3D0D-46B20AD45504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964" y="4029772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6C21A73-6ECD-A41E-77E3-76FA6052C2F4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09" y="4029772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5F5A6D-40D9-6769-440E-A1369BB9A8C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13651" y="4029772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765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Milcon / rsfo</a:t>
            </a:r>
            <a:r>
              <a:rPr lang="en-US" sz="800" dirty="0"/>
              <a:t> (3 of 5)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96840"/>
              </p:ext>
            </p:extLst>
          </p:nvPr>
        </p:nvGraphicFramePr>
        <p:xfrm>
          <a:off x="219559" y="1321315"/>
          <a:ext cx="11752882" cy="42603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Repair Buildings 309 and 390 at Aberdeen Proving Ground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Harford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Construct Mission Support Facility at Fort Carson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Fort Carson, CO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Repair Building 6330 (Gaffney Fitness Center) at Fort Meade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Anne Arundel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7379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Demolition of Buildings 121 (Bliss Hall) and 122 (Root Hall) at Carlisle Barracks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Carlisle,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32393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Repair Building 213 at Fort Belvoir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Fairfax County,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$5M to $10M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33509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Relocate Recycling Center at Fort Meade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Anne Arundel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$5M to $10M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811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47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Milcon / rsfo</a:t>
            </a:r>
            <a:r>
              <a:rPr lang="en-US" sz="800" dirty="0"/>
              <a:t> (4 of 5)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20355"/>
              </p:ext>
            </p:extLst>
          </p:nvPr>
        </p:nvGraphicFramePr>
        <p:xfrm>
          <a:off x="219559" y="1321315"/>
          <a:ext cx="11752882" cy="43594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Lot 12 (Riverbank Park) at Fort Meade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Anne Arundel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$5M to $10M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Abatement of NCO Quarters / Pool Complex within UEPH Site at Joint Base Myer-Henderson Hall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Arlington,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Extension of Remote Inspection Facility at Fort Belvoir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Fairfax County,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7379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Transformers at Buildings 210, 214, and 215 for Naval Research Laboratory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32393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Chiller at Building A47 for Naval Research Laboratory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33509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Construct Component Rebuild Shop, Phase 1 at Letterkenny Army Depot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Chambersburg,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$250M to $500M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811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858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Milcon / rsfo</a:t>
            </a:r>
            <a:r>
              <a:rPr lang="en-US" sz="800" dirty="0"/>
              <a:t> (5 of 5)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147452"/>
              </p:ext>
            </p:extLst>
          </p:nvPr>
        </p:nvGraphicFramePr>
        <p:xfrm>
          <a:off x="219559" y="1321315"/>
          <a:ext cx="11752882" cy="18829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Repair Chamberlin Avenue at Fort Meade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Anne Arundel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32393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Repair Building 215 at Fort Belvoir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Fairfax County,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33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79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CIVIL WORKS</a:t>
            </a:r>
            <a:r>
              <a:rPr lang="en-US" sz="800" dirty="0"/>
              <a:t> (1 of 3)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758640"/>
              </p:ext>
            </p:extLst>
          </p:nvPr>
        </p:nvGraphicFramePr>
        <p:xfrm>
          <a:off x="219559" y="1321315"/>
          <a:ext cx="11752882" cy="247729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Barren Island Ecosystem Restoration - Phases 2 and 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Dorchester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Tunnel and Warm Water Slide Gate at Raystown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Huntingdon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Replace Dam Gate and Hoist at Stillwater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Forest City,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737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5F3657-0CD0-07E1-EA99-64498C59BC9E}"/>
              </a:ext>
            </a:extLst>
          </p:cNvPr>
          <p:cNvSpPr txBox="1"/>
          <p:nvPr/>
        </p:nvSpPr>
        <p:spPr>
          <a:xfrm>
            <a:off x="3595268" y="6048173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Justin Callahan, PMP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Civil Programs and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Project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21B5-59DB-CC4A-1563-21FAF3E08293}"/>
              </a:ext>
            </a:extLst>
          </p:cNvPr>
          <p:cNvSpPr txBox="1"/>
          <p:nvPr/>
        </p:nvSpPr>
        <p:spPr>
          <a:xfrm>
            <a:off x="6351731" y="6052587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Bill Seib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Chief, Operations Division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77886-C5B6-AD9A-D86F-C129C2CE015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39038" y="4012365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1CE7A-F79A-75F0-45A2-9F95D435136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83" y="4012365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2864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CIVIL WORKS</a:t>
            </a:r>
            <a:r>
              <a:rPr lang="en-US" sz="800" dirty="0"/>
              <a:t> (2 of 3)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00180"/>
              </p:ext>
            </p:extLst>
          </p:nvPr>
        </p:nvGraphicFramePr>
        <p:xfrm>
          <a:off x="219559" y="1321315"/>
          <a:ext cx="11752882" cy="42603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Repair Spillway at Cowanesque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Lawrenceville,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Shoal Removal at Codorus Creek Flood Risk Management (Levee)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York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7379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Gatehouse Electrical System at Stillwater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Forest City,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95974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Guardrail at East Sydney Dam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Franklin, NY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Set-Aside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07024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Cell 6 and 11 Dike Raisings at Poplar Island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Talbot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$5M to $10M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9856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Sewer Extension at Moscow Borough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Moscow Borough,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491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83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82EC5BA8-9D62-25E4-B368-B659636DF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581" y="951875"/>
            <a:ext cx="10945641" cy="5485870"/>
          </a:xfrm>
          <a:prstGeom prst="rect">
            <a:avLst/>
          </a:prstGeom>
          <a:noFill/>
          <a:ln w="19050" cap="flat">
            <a:solidFill>
              <a:srgbClr val="CF0000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9FFBB76A-063C-CEF6-045A-C39B916992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2916"/>
              </p:ext>
            </p:extLst>
          </p:nvPr>
        </p:nvGraphicFramePr>
        <p:xfrm>
          <a:off x="1023042" y="1132578"/>
          <a:ext cx="10167042" cy="514197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94992">
                  <a:extLst>
                    <a:ext uri="{9D8B030D-6E8A-4147-A177-3AD203B41FA5}">
                      <a16:colId xmlns:a16="http://schemas.microsoft.com/office/drawing/2014/main" val="1517148439"/>
                    </a:ext>
                  </a:extLst>
                </a:gridCol>
                <a:gridCol w="6173796">
                  <a:extLst>
                    <a:ext uri="{9D8B030D-6E8A-4147-A177-3AD203B41FA5}">
                      <a16:colId xmlns:a16="http://schemas.microsoft.com/office/drawing/2014/main" val="2066095597"/>
                    </a:ext>
                  </a:extLst>
                </a:gridCol>
                <a:gridCol w="2898254">
                  <a:extLst>
                    <a:ext uri="{9D8B030D-6E8A-4147-A177-3AD203B41FA5}">
                      <a16:colId xmlns:a16="http://schemas.microsoft.com/office/drawing/2014/main" val="1896866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01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WHO WE ARE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M. Stearns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02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SMALL BUSINESS OFFICE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m. </a:t>
                      </a:r>
                      <a:r>
                        <a:rPr lang="en-US" sz="1200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40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03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OBLIGATIONS ($m) FY20 TO FY23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m. </a:t>
                      </a:r>
                      <a:r>
                        <a:rPr lang="en-US" sz="1200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635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FY23 PROGRAM HIGHLIGHTS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m. </a:t>
                      </a:r>
                      <a:r>
                        <a:rPr lang="en-US" sz="1200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9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FY24 CONTRACTING OPPORTUNITIES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m. </a:t>
                      </a:r>
                      <a:r>
                        <a:rPr lang="en-US" sz="1200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86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DOING BUSINESS WITH US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m. </a:t>
                      </a:r>
                      <a:r>
                        <a:rPr lang="en-US" sz="1200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724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07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FOLLOW US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m. </a:t>
                      </a:r>
                      <a:r>
                        <a:rPr lang="en-US" sz="1200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83373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26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CIVIL WORKS</a:t>
            </a:r>
            <a:r>
              <a:rPr lang="en-US" sz="800" dirty="0"/>
              <a:t> (3 of 3)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597028"/>
              </p:ext>
            </p:extLst>
          </p:nvPr>
        </p:nvGraphicFramePr>
        <p:xfrm>
          <a:off x="219559" y="1321315"/>
          <a:ext cx="11752882" cy="42603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Dam Control Tower Electrical Rehabilitation at Stillwater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Forest City,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50130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Pedestrian Bridge at Northwest Branch Anacostia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Adelphi,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9944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Road Paving at Foster Joseph Sayers Dam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Beech Creek,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$250k to $500k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87688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Baltimore Harbor Maintenance Dredging - York Spit Channel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Chesapeake Bay,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16006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FY25 Baltimore Harbor Maintenance Dredging - MD Portions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Patapsco River and Chesapeake Bay,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40182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North East River Maintenance Dredging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Cecil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998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363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Washington aqueduct</a:t>
            </a:r>
            <a:r>
              <a:rPr lang="en-US" sz="800" dirty="0"/>
              <a:t> (1 of 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833262"/>
              </p:ext>
            </p:extLst>
          </p:nvPr>
        </p:nvGraphicFramePr>
        <p:xfrm>
          <a:off x="219559" y="1321315"/>
          <a:ext cx="11752882" cy="18829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Capacity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Residual Hauling and Disposal at Washington Aqueduct (SATOC)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$18.5M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Construction, Maintenance, and Repair at Washington Aqueduct (JOC)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3035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4618B2-51AA-7AB4-5981-2CCD60D667E3}"/>
              </a:ext>
            </a:extLst>
          </p:cNvPr>
          <p:cNvSpPr txBox="1"/>
          <p:nvPr/>
        </p:nvSpPr>
        <p:spPr>
          <a:xfrm>
            <a:off x="4940947" y="6028517"/>
            <a:ext cx="2310104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Rudy Chow, PE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General Manager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Washington Aqueduct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46A82-4305-EAE5-8BA1-0241CDE62D7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67299" y="3963976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11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Washington aqueduct</a:t>
            </a:r>
            <a:r>
              <a:rPr lang="en-US" sz="800" dirty="0"/>
              <a:t> (2 of 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96164"/>
              </p:ext>
            </p:extLst>
          </p:nvPr>
        </p:nvGraphicFramePr>
        <p:xfrm>
          <a:off x="219559" y="1321315"/>
          <a:ext cx="11752882" cy="307165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Truck Scale Maintenance and Repair Services at Washington Aqueduct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Repair Caustic Soda Tank #13 at Washington Aqueduct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30354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Replace McMillan North Clearwell at Washington Aqueduct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4557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Cable Inspection and Lubrication at Washington Aqueduct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DC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39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166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services</a:t>
            </a:r>
            <a:r>
              <a:rPr lang="en-US" sz="800" dirty="0"/>
              <a:t> (1 of 2)</a:t>
            </a:r>
          </a:p>
          <a:p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4796"/>
              </p:ext>
            </p:extLst>
          </p:nvPr>
        </p:nvGraphicFramePr>
        <p:xfrm>
          <a:off x="219559" y="1321315"/>
          <a:ext cx="11752882" cy="43594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Herbicide Application at Cowanesque Lake, Tioga-Hammond Lake, and Mansfield Protective Works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Tioga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Mowing and Trimming Services for Southern New York Local Flood Protection Project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$250k to $500k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12872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Aquatic Plant Control at Raystown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Huntingdon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8968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Wildlife Enhancement Services at Raystown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Huntingdon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85964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Herbicide Application at Jennings Randolph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Mineral County, WV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06008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 Attendant Services at Jennings Randolph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Mineral County, WV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667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667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services</a:t>
            </a:r>
            <a:r>
              <a:rPr lang="en-US" sz="800" dirty="0"/>
              <a:t> (2 of 2)</a:t>
            </a:r>
          </a:p>
          <a:p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231988"/>
              </p:ext>
            </p:extLst>
          </p:nvPr>
        </p:nvGraphicFramePr>
        <p:xfrm>
          <a:off x="219559" y="1321315"/>
          <a:ext cx="11752882" cy="12885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Elevator Maintenance (Intake Control Tower) at Jennings Randolph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Mineral County, WV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968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supplies</a:t>
            </a:r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32773"/>
              </p:ext>
            </p:extLst>
          </p:nvPr>
        </p:nvGraphicFramePr>
        <p:xfrm>
          <a:off x="219559" y="1321315"/>
          <a:ext cx="11752882" cy="13876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Furnish and Install Television Monitors, Menu Boards, Order Confirmation Screens, and Order Kiosks at Joint Base Myer-Henderson Hall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Arlington,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$250k to $500k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766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Doing business with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14C4E-4EE3-2689-7A1D-056896D4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722" y="1140034"/>
            <a:ext cx="4768556" cy="47556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2C217-BCD7-88AB-80C4-23F4D130D58A}"/>
              </a:ext>
            </a:extLst>
          </p:cNvPr>
          <p:cNvSpPr txBox="1"/>
          <p:nvPr/>
        </p:nvSpPr>
        <p:spPr>
          <a:xfrm>
            <a:off x="3931785" y="5993581"/>
            <a:ext cx="43284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USACE - Baltimore District --&gt; Business With Us</a:t>
            </a:r>
          </a:p>
        </p:txBody>
      </p:sp>
    </p:spTree>
    <p:extLst>
      <p:ext uri="{BB962C8B-B14F-4D97-AF65-F5344CB8AC3E}">
        <p14:creationId xmlns:p14="http://schemas.microsoft.com/office/powerpoint/2010/main" val="3156460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Doing business with 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20F16-44FA-FBB5-B6E3-3F394309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69" y="932547"/>
            <a:ext cx="7211062" cy="53691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B64A68-4A29-D3C7-8E1E-19E6ACBB632D}"/>
              </a:ext>
            </a:extLst>
          </p:cNvPr>
          <p:cNvSpPr/>
          <p:nvPr/>
        </p:nvSpPr>
        <p:spPr>
          <a:xfrm>
            <a:off x="3021876" y="854170"/>
            <a:ext cx="1341120" cy="339635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1BBE1B-A611-7076-F2B5-8A97E6E6258B}"/>
              </a:ext>
            </a:extLst>
          </p:cNvPr>
          <p:cNvSpPr/>
          <p:nvPr/>
        </p:nvSpPr>
        <p:spPr>
          <a:xfrm>
            <a:off x="7680062" y="1959428"/>
            <a:ext cx="2387045" cy="2124891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43B104-8A53-BFD4-24BE-1FC708C3496F}"/>
              </a:ext>
            </a:extLst>
          </p:cNvPr>
          <p:cNvSpPr/>
          <p:nvPr/>
        </p:nvSpPr>
        <p:spPr>
          <a:xfrm>
            <a:off x="2413273" y="4101168"/>
            <a:ext cx="5343985" cy="1091818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EAE85F-0732-7D68-156A-03998264BED9}"/>
              </a:ext>
            </a:extLst>
          </p:cNvPr>
          <p:cNvSpPr/>
          <p:nvPr/>
        </p:nvSpPr>
        <p:spPr>
          <a:xfrm>
            <a:off x="1686106" y="4941207"/>
            <a:ext cx="5054327" cy="1360446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7688AC-A9DE-FAF3-420B-CFC02E92EF3B}"/>
              </a:ext>
            </a:extLst>
          </p:cNvPr>
          <p:cNvSpPr/>
          <p:nvPr/>
        </p:nvSpPr>
        <p:spPr>
          <a:xfrm>
            <a:off x="7537478" y="3940369"/>
            <a:ext cx="2048285" cy="753294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7A9532-50B6-12B2-A0A2-A4CB30C8372C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224765" y="1010196"/>
            <a:ext cx="797111" cy="509831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906661-951A-0C2D-5B50-A4E6C8CEF7BE}"/>
              </a:ext>
            </a:extLst>
          </p:cNvPr>
          <p:cNvCxnSpPr>
            <a:cxnSpLocks/>
            <a:stCxn id="8" idx="2"/>
            <a:endCxn id="17" idx="2"/>
          </p:cNvCxnSpPr>
          <p:nvPr/>
        </p:nvCxnSpPr>
        <p:spPr>
          <a:xfrm flipH="1" flipV="1">
            <a:off x="1344749" y="2809165"/>
            <a:ext cx="1068524" cy="1837912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E9E194-7274-44F3-DB47-62CEEEA908E0}"/>
              </a:ext>
            </a:extLst>
          </p:cNvPr>
          <p:cNvCxnSpPr>
            <a:cxnSpLocks/>
            <a:stCxn id="9" idx="2"/>
            <a:endCxn id="18" idx="2"/>
          </p:cNvCxnSpPr>
          <p:nvPr/>
        </p:nvCxnSpPr>
        <p:spPr>
          <a:xfrm flipH="1" flipV="1">
            <a:off x="1362707" y="5072909"/>
            <a:ext cx="323399" cy="548521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2069D3-3E51-D4C7-29DB-0823E4F06376}"/>
              </a:ext>
            </a:extLst>
          </p:cNvPr>
          <p:cNvCxnSpPr>
            <a:cxnSpLocks/>
            <a:stCxn id="7" idx="6"/>
            <a:endCxn id="19" idx="2"/>
          </p:cNvCxnSpPr>
          <p:nvPr/>
        </p:nvCxnSpPr>
        <p:spPr>
          <a:xfrm flipV="1">
            <a:off x="10067107" y="2401758"/>
            <a:ext cx="1004642" cy="620116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D621A9-DCFD-1E96-EAB9-DD5F86135044}"/>
              </a:ext>
            </a:extLst>
          </p:cNvPr>
          <p:cNvCxnSpPr>
            <a:cxnSpLocks/>
            <a:stCxn id="10" idx="6"/>
            <a:endCxn id="20" idx="2"/>
          </p:cNvCxnSpPr>
          <p:nvPr/>
        </p:nvCxnSpPr>
        <p:spPr>
          <a:xfrm flipV="1">
            <a:off x="9585763" y="3948806"/>
            <a:ext cx="1485986" cy="368210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AB1C39-7C7F-9213-3D77-7F963580FF65}"/>
              </a:ext>
            </a:extLst>
          </p:cNvPr>
          <p:cNvSpPr txBox="1"/>
          <p:nvPr/>
        </p:nvSpPr>
        <p:spPr>
          <a:xfrm>
            <a:off x="500650" y="1127612"/>
            <a:ext cx="17241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More Information on Small Business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4C7E4-9CDC-89B3-C6E1-6925370DEEFD}"/>
              </a:ext>
            </a:extLst>
          </p:cNvPr>
          <p:cNvSpPr txBox="1"/>
          <p:nvPr/>
        </p:nvSpPr>
        <p:spPr>
          <a:xfrm>
            <a:off x="482691" y="2255167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Small Business Points of Contact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CEA02-53D5-887C-07AC-730EF7311A3C}"/>
              </a:ext>
            </a:extLst>
          </p:cNvPr>
          <p:cNvSpPr txBox="1"/>
          <p:nvPr/>
        </p:nvSpPr>
        <p:spPr>
          <a:xfrm>
            <a:off x="500649" y="4518911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Engagements / Outreach Events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9C4EC-7182-FE2D-D632-6D8D438B310F}"/>
              </a:ext>
            </a:extLst>
          </p:cNvPr>
          <p:cNvSpPr txBox="1"/>
          <p:nvPr/>
        </p:nvSpPr>
        <p:spPr>
          <a:xfrm>
            <a:off x="10209691" y="1847760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Forecasts / </a:t>
            </a:r>
          </a:p>
          <a:p>
            <a:pPr algn="ctr"/>
            <a:r>
              <a:rPr lang="en-US" sz="1500" dirty="0"/>
              <a:t>Active IDCs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F8CB10-A098-5937-3BF6-7BFDE042EB65}"/>
              </a:ext>
            </a:extLst>
          </p:cNvPr>
          <p:cNvSpPr txBox="1"/>
          <p:nvPr/>
        </p:nvSpPr>
        <p:spPr>
          <a:xfrm>
            <a:off x="10209691" y="3394808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District Boundary</a:t>
            </a:r>
          </a:p>
          <a:p>
            <a:pPr algn="ctr"/>
            <a:r>
              <a:rPr lang="en-US" sz="1500" dirty="0"/>
              <a:t>Maps</a:t>
            </a:r>
          </a:p>
        </p:txBody>
      </p:sp>
    </p:spTree>
    <p:extLst>
      <p:ext uri="{BB962C8B-B14F-4D97-AF65-F5344CB8AC3E}">
        <p14:creationId xmlns:p14="http://schemas.microsoft.com/office/powerpoint/2010/main" val="2152075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FOLLOW US</a:t>
            </a:r>
          </a:p>
        </p:txBody>
      </p:sp>
      <p:pic>
        <p:nvPicPr>
          <p:cNvPr id="3" name="Picture 2" descr="Every Social Media Logo and Icon in One Handy Place">
            <a:extLst>
              <a:ext uri="{FF2B5EF4-FFF2-40B4-BE49-F238E27FC236}">
                <a16:creationId xmlns:a16="http://schemas.microsoft.com/office/drawing/2014/main" id="{40859849-8B52-F50B-58EA-F7D27DC0C75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43" y="132611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Youtube Logo PNG, Youtube Logo Transparent Background - FreeIconsPNG">
            <a:extLst>
              <a:ext uri="{FF2B5EF4-FFF2-40B4-BE49-F238E27FC236}">
                <a16:creationId xmlns:a16="http://schemas.microsoft.com/office/drawing/2014/main" id="{77FC7D3F-4786-933E-589A-B9A95993773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29" y="315491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070671-2879-8B37-205F-6378A21AB4AA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17" y="155593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stagram Logo transparent PNG - StickPNG">
            <a:extLst>
              <a:ext uri="{FF2B5EF4-FFF2-40B4-BE49-F238E27FC236}">
                <a16:creationId xmlns:a16="http://schemas.microsoft.com/office/drawing/2014/main" id="{DE985FCF-BB2C-BC93-6163-FD62B0C89DAA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15" y="132611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14BF1F-3770-3CC0-BDA1-4CEC21E632BD}"/>
              </a:ext>
            </a:extLst>
          </p:cNvPr>
          <p:cNvSpPr txBox="1"/>
          <p:nvPr/>
        </p:nvSpPr>
        <p:spPr>
          <a:xfrm>
            <a:off x="6361887" y="3974065"/>
            <a:ext cx="47823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@USACEBaltimore</a:t>
            </a:r>
          </a:p>
        </p:txBody>
      </p:sp>
    </p:spTree>
    <p:extLst>
      <p:ext uri="{BB962C8B-B14F-4D97-AF65-F5344CB8AC3E}">
        <p14:creationId xmlns:p14="http://schemas.microsoft.com/office/powerpoint/2010/main" val="1712395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96A0611-9709-CFD6-B529-608E5E735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03" y="4505868"/>
            <a:ext cx="2064400" cy="191322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A1F1018-30CC-950E-D11E-76EBE9B55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21" y="4505868"/>
            <a:ext cx="1494024" cy="1867014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16BB09CB-23B3-B9F3-231A-AAB4E81961BE}"/>
              </a:ext>
            </a:extLst>
          </p:cNvPr>
          <p:cNvSpPr txBox="1"/>
          <p:nvPr/>
        </p:nvSpPr>
        <p:spPr>
          <a:xfrm>
            <a:off x="548640" y="2669177"/>
            <a:ext cx="11094720" cy="759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4800" cap="all" baseline="0" dirty="0">
                <a:solidFill>
                  <a:srgbClr val="CF0000"/>
                </a:solidFill>
              </a:rPr>
              <a:t>BUILDING STRONG.</a:t>
            </a:r>
          </a:p>
        </p:txBody>
      </p:sp>
    </p:spTree>
    <p:extLst>
      <p:ext uri="{BB962C8B-B14F-4D97-AF65-F5344CB8AC3E}">
        <p14:creationId xmlns:p14="http://schemas.microsoft.com/office/powerpoint/2010/main" val="97147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WHO WE ARE</a:t>
            </a:r>
            <a:endParaRPr lang="en-US" dirty="0"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5FBC07-08FD-166D-B1D3-447D49E07BFA}"/>
              </a:ext>
            </a:extLst>
          </p:cNvPr>
          <p:cNvGrpSpPr/>
          <p:nvPr/>
        </p:nvGrpSpPr>
        <p:grpSpPr>
          <a:xfrm>
            <a:off x="427631" y="934887"/>
            <a:ext cx="6271495" cy="3797899"/>
            <a:chOff x="171525" y="1670009"/>
            <a:chExt cx="6271495" cy="37978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F7939C-CBE6-A9AA-02FF-124BE600DB35}"/>
                </a:ext>
              </a:extLst>
            </p:cNvPr>
            <p:cNvGrpSpPr/>
            <p:nvPr/>
          </p:nvGrpSpPr>
          <p:grpSpPr>
            <a:xfrm>
              <a:off x="4927434" y="3645041"/>
              <a:ext cx="1515586" cy="1639305"/>
              <a:chOff x="4954416" y="3974877"/>
              <a:chExt cx="1462290" cy="157057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B923896-5A03-49B8-CC8D-EFC78A7F06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3238" t="51853" r="12870" b="1740"/>
              <a:stretch/>
            </p:blipFill>
            <p:spPr>
              <a:xfrm>
                <a:off x="4954416" y="3974877"/>
                <a:ext cx="1462290" cy="1501691"/>
              </a:xfrm>
              <a:prstGeom prst="snip1Rect">
                <a:avLst>
                  <a:gd name="adj" fmla="val 0"/>
                </a:avLst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9842479-034B-B7E1-61A0-FDC4C4AB9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9039" t="31073" r="417" b="52033"/>
              <a:stretch/>
            </p:blipFill>
            <p:spPr>
              <a:xfrm>
                <a:off x="5754554" y="4984531"/>
                <a:ext cx="662152" cy="560922"/>
              </a:xfrm>
              <a:prstGeom prst="snip1Rect">
                <a:avLst>
                  <a:gd name="adj" fmla="val 0"/>
                </a:avLst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BEB770F-5D3F-CB5E-A0B4-CF30BF69E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4067" t="85227" r="20814" b="4387"/>
              <a:stretch/>
            </p:blipFill>
            <p:spPr>
              <a:xfrm>
                <a:off x="5024689" y="5068612"/>
                <a:ext cx="925348" cy="336113"/>
              </a:xfrm>
              <a:prstGeom prst="snip1Rect">
                <a:avLst>
                  <a:gd name="adj" fmla="val 0"/>
                </a:avLst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8D50A11-A29F-414A-E6D2-ACE4634AD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3238" t="75503" r="26460" b="15727"/>
              <a:stretch/>
            </p:blipFill>
            <p:spPr>
              <a:xfrm flipH="1">
                <a:off x="5698701" y="4741320"/>
                <a:ext cx="630470" cy="283779"/>
              </a:xfrm>
              <a:prstGeom prst="snip1Rect">
                <a:avLst>
                  <a:gd name="adj" fmla="val 0"/>
                </a:avLst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71799E-6ABE-A37F-A99D-9CBC530E2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867" t="1" r="24352" b="49601"/>
            <a:stretch/>
          </p:blipFill>
          <p:spPr>
            <a:xfrm>
              <a:off x="362182" y="1704752"/>
              <a:ext cx="3915837" cy="2054670"/>
            </a:xfrm>
            <a:prstGeom prst="snip1Rect">
              <a:avLst>
                <a:gd name="adj" fmla="val 0"/>
              </a:avLst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7CF8BD-4A9C-D8F5-FF6C-025EB9201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211" t="48462" r="36588" b="-6016"/>
            <a:stretch/>
          </p:blipFill>
          <p:spPr>
            <a:xfrm>
              <a:off x="1687111" y="3542206"/>
              <a:ext cx="3240323" cy="1925702"/>
            </a:xfrm>
            <a:prstGeom prst="snip1Rect">
              <a:avLst>
                <a:gd name="adj" fmla="val 0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BF020C-5B69-2EC1-428A-4C23D6C2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r="75086" b="53068"/>
            <a:stretch/>
          </p:blipFill>
          <p:spPr>
            <a:xfrm>
              <a:off x="4227881" y="1670009"/>
              <a:ext cx="1955851" cy="1947829"/>
            </a:xfrm>
            <a:prstGeom prst="flowChartAlternateProcess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9E7ABA-501C-A90C-94D3-F8B790828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462" t="1" b="52033"/>
            <a:stretch/>
          </p:blipFill>
          <p:spPr>
            <a:xfrm>
              <a:off x="171525" y="3691849"/>
              <a:ext cx="1540960" cy="1592498"/>
            </a:xfrm>
            <a:prstGeom prst="snip1Rect">
              <a:avLst>
                <a:gd name="adj" fmla="val 0"/>
              </a:avLst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EF2FF-2470-94D8-DFF0-0FAA2C227C25}"/>
              </a:ext>
            </a:extLst>
          </p:cNvPr>
          <p:cNvGrpSpPr/>
          <p:nvPr/>
        </p:nvGrpSpPr>
        <p:grpSpPr>
          <a:xfrm>
            <a:off x="348729" y="4623544"/>
            <a:ext cx="6305039" cy="1369130"/>
            <a:chOff x="8507765" y="4028981"/>
            <a:chExt cx="6412533" cy="500781"/>
          </a:xfrm>
        </p:grpSpPr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CBC37703-E6E2-71C4-1F66-85FD69D767FB}"/>
                </a:ext>
              </a:extLst>
            </p:cNvPr>
            <p:cNvSpPr txBox="1"/>
            <p:nvPr/>
          </p:nvSpPr>
          <p:spPr>
            <a:xfrm>
              <a:off x="8507765" y="4028981"/>
              <a:ext cx="6412533" cy="5007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229" rIns="0" bIns="0" rtlCol="0">
              <a:spAutoFit/>
            </a:bodyPr>
            <a:lstStyle/>
            <a:p>
              <a:pPr marL="12229" marR="0" lvl="0" indent="0" algn="l" defTabSz="457196" rtl="0" eaLnBrk="1" fontAlgn="auto" latinLnBrk="0" hangingPunct="1">
                <a:lnSpc>
                  <a:spcPts val="4093"/>
                </a:lnSpc>
                <a:spcBef>
                  <a:spcPts val="9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232A"/>
                  </a:solidFill>
                  <a:effectLst/>
                  <a:uLnTx/>
                  <a:uFillTx/>
                  <a:latin typeface="Arial (Body)"/>
                  <a:cs typeface="Arial Black"/>
                </a:rPr>
                <a:t>MISSION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211D1E"/>
                  </a:solidFill>
                  <a:effectLst/>
                  <a:uLnTx/>
                  <a:uFillTx/>
                  <a:latin typeface="Arial (Body)"/>
                </a:rPr>
                <a:t>Deliver vital engineering solutions in collaboration with our partners to serve and strengthen the Nation, energize the economy, and reduce disaster risks. </a:t>
              </a:r>
              <a:endPara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/>
              </a:endParaRPr>
            </a:p>
          </p:txBody>
        </p:sp>
        <p:sp>
          <p:nvSpPr>
            <p:cNvPr id="17" name="object 27">
              <a:extLst>
                <a:ext uri="{FF2B5EF4-FFF2-40B4-BE49-F238E27FC236}">
                  <a16:creationId xmlns:a16="http://schemas.microsoft.com/office/drawing/2014/main" id="{57465E34-B503-100A-B4D9-471C54CF5960}"/>
                </a:ext>
              </a:extLst>
            </p:cNvPr>
            <p:cNvSpPr/>
            <p:nvPr/>
          </p:nvSpPr>
          <p:spPr>
            <a:xfrm>
              <a:off x="9979997" y="4108895"/>
              <a:ext cx="4335754" cy="69819"/>
            </a:xfrm>
            <a:custGeom>
              <a:avLst/>
              <a:gdLst/>
              <a:ahLst/>
              <a:cxnLst/>
              <a:rect l="l" t="t" r="r" b="b"/>
              <a:pathLst>
                <a:path w="2561590" h="182879">
                  <a:moveTo>
                    <a:pt x="2469730" y="0"/>
                  </a:moveTo>
                  <a:lnTo>
                    <a:pt x="91439" y="0"/>
                  </a:lnTo>
                  <a:lnTo>
                    <a:pt x="55849" y="7186"/>
                  </a:lnTo>
                  <a:lnTo>
                    <a:pt x="26784" y="26784"/>
                  </a:lnTo>
                  <a:lnTo>
                    <a:pt x="7186" y="55849"/>
                  </a:lnTo>
                  <a:lnTo>
                    <a:pt x="0" y="91439"/>
                  </a:lnTo>
                  <a:lnTo>
                    <a:pt x="7186" y="127030"/>
                  </a:lnTo>
                  <a:lnTo>
                    <a:pt x="26784" y="156095"/>
                  </a:lnTo>
                  <a:lnTo>
                    <a:pt x="55849" y="175693"/>
                  </a:lnTo>
                  <a:lnTo>
                    <a:pt x="91439" y="182879"/>
                  </a:lnTo>
                  <a:lnTo>
                    <a:pt x="2469730" y="182879"/>
                  </a:lnTo>
                  <a:lnTo>
                    <a:pt x="2505326" y="175693"/>
                  </a:lnTo>
                  <a:lnTo>
                    <a:pt x="2534391" y="156095"/>
                  </a:lnTo>
                  <a:lnTo>
                    <a:pt x="2553986" y="127030"/>
                  </a:lnTo>
                  <a:lnTo>
                    <a:pt x="2561170" y="91439"/>
                  </a:lnTo>
                  <a:lnTo>
                    <a:pt x="2553986" y="55849"/>
                  </a:lnTo>
                  <a:lnTo>
                    <a:pt x="2534391" y="26784"/>
                  </a:lnTo>
                  <a:lnTo>
                    <a:pt x="2505326" y="7186"/>
                  </a:lnTo>
                  <a:lnTo>
                    <a:pt x="2469730" y="0"/>
                  </a:lnTo>
                  <a:close/>
                </a:path>
              </a:pathLst>
            </a:custGeom>
            <a:solidFill>
              <a:srgbClr val="2540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A80350D-879D-758A-C8B8-AC0D9C45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99" y="969630"/>
            <a:ext cx="4667251" cy="4851556"/>
          </a:xfrm>
          <a:prstGeom prst="snip2SameRect">
            <a:avLst>
              <a:gd name="adj1" fmla="val 23304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64905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SMALL BUSINESS OFFICE</a:t>
            </a:r>
            <a:r>
              <a:rPr lang="en-US" sz="800" dirty="0"/>
              <a:t> (1 of 2)</a:t>
            </a:r>
            <a:endParaRPr lang="en-US" sz="800" dirty="0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5BD4E6-2DDD-81AB-098E-2C9E3AF0431F}"/>
              </a:ext>
            </a:extLst>
          </p:cNvPr>
          <p:cNvSpPr txBox="1"/>
          <p:nvPr/>
        </p:nvSpPr>
        <p:spPr>
          <a:xfrm>
            <a:off x="525805" y="1026694"/>
            <a:ext cx="87277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 (Body)"/>
              </a:rPr>
              <a:t>Key Highlights (FY23):</a:t>
            </a:r>
          </a:p>
          <a:p>
            <a:endParaRPr lang="en-US" sz="400" dirty="0"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Over $373M awarded to small businesses.</a:t>
            </a:r>
          </a:p>
          <a:p>
            <a:pPr marL="461963" indent="-233363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Small Business Office grew from one to 2-1/2 FTEs.</a:t>
            </a:r>
          </a:p>
          <a:p>
            <a:pPr marL="228600"/>
            <a:endParaRPr lang="en-US" sz="1700" dirty="0">
              <a:latin typeface="Arial (Body)"/>
            </a:endParaRPr>
          </a:p>
          <a:p>
            <a:r>
              <a:rPr lang="en-US" sz="1700" dirty="0">
                <a:latin typeface="Arial (Body)"/>
              </a:rPr>
              <a:t>Initiatives (FY24):</a:t>
            </a:r>
          </a:p>
          <a:p>
            <a:endParaRPr lang="en-US" sz="400" dirty="0">
              <a:latin typeface="Arial (Body)"/>
            </a:endParaRPr>
          </a:p>
          <a:p>
            <a:pPr marL="461963" indent="-22701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More frequent updates to our Forecast of Contracting Opportunities, Active IDC List, and Small Business Goal Achievements.</a:t>
            </a:r>
          </a:p>
          <a:p>
            <a:pPr marL="461963" indent="-227013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2701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Visiting outlying installations and project offices to discuss small business matters.</a:t>
            </a:r>
          </a:p>
          <a:p>
            <a:pPr marL="461963" indent="-227013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2701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Updating language for Small Business Participation evaluation factor.  Includes a template for submission and restricts number of pages.</a:t>
            </a:r>
          </a:p>
          <a:p>
            <a:pPr marL="461963" indent="-227013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2701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Assisting Contracting Division with implementing strategies for contractor compliance with FAR Clause 52.219-14 (Limitations on Subcontracting).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4CED1-C31D-B180-C76B-DF930BE5A05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405705" y="563436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31621E-C78D-C4E7-0F6C-DA9B42A5FCC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05705" y="3370499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E6CD30-3269-0AAB-D426-6C5E39466CE6}"/>
              </a:ext>
            </a:extLst>
          </p:cNvPr>
          <p:cNvSpPr txBox="1"/>
          <p:nvPr/>
        </p:nvSpPr>
        <p:spPr>
          <a:xfrm>
            <a:off x="9218089" y="2578847"/>
            <a:ext cx="2443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Tamika Gray</a:t>
            </a:r>
          </a:p>
          <a:p>
            <a:pPr algn="ctr"/>
            <a:r>
              <a:rPr lang="en-US" sz="1500" dirty="0"/>
              <a:t>Deputy for Small Business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29090-51E4-19AE-4A03-BA54B9FF8E60}"/>
              </a:ext>
            </a:extLst>
          </p:cNvPr>
          <p:cNvSpPr txBox="1"/>
          <p:nvPr/>
        </p:nvSpPr>
        <p:spPr>
          <a:xfrm>
            <a:off x="9258341" y="5399324"/>
            <a:ext cx="2443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Michael Stearns</a:t>
            </a:r>
          </a:p>
          <a:p>
            <a:pPr algn="ctr"/>
            <a:r>
              <a:rPr lang="en-US" sz="1500" dirty="0"/>
              <a:t>Deputy for Small Business</a:t>
            </a:r>
          </a:p>
        </p:txBody>
      </p:sp>
    </p:spTree>
    <p:extLst>
      <p:ext uri="{BB962C8B-B14F-4D97-AF65-F5344CB8AC3E}">
        <p14:creationId xmlns:p14="http://schemas.microsoft.com/office/powerpoint/2010/main" val="70190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SMALL BUSINESS OFFICE</a:t>
            </a:r>
            <a:r>
              <a:rPr lang="en-US" sz="800" dirty="0"/>
              <a:t> (2 of 2)</a:t>
            </a:r>
            <a:br>
              <a:rPr lang="en-US" sz="800" dirty="0"/>
            </a:br>
            <a:endParaRPr lang="en-US" sz="800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74B8C-3283-23B7-62EC-F4F03633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09" y="1025700"/>
            <a:ext cx="10166582" cy="194550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0965DE-B987-D85A-77DC-8D514469E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56282"/>
              </p:ext>
            </p:extLst>
          </p:nvPr>
        </p:nvGraphicFramePr>
        <p:xfrm>
          <a:off x="1012709" y="3472512"/>
          <a:ext cx="10166582" cy="2424821"/>
        </p:xfrm>
        <a:graphic>
          <a:graphicData uri="http://schemas.openxmlformats.org/drawingml/2006/table">
            <a:tbl>
              <a:tblPr/>
              <a:tblGrid>
                <a:gridCol w="2846643">
                  <a:extLst>
                    <a:ext uri="{9D8B030D-6E8A-4147-A177-3AD203B41FA5}">
                      <a16:colId xmlns:a16="http://schemas.microsoft.com/office/drawing/2014/main" val="204424614"/>
                    </a:ext>
                  </a:extLst>
                </a:gridCol>
                <a:gridCol w="5286623">
                  <a:extLst>
                    <a:ext uri="{9D8B030D-6E8A-4147-A177-3AD203B41FA5}">
                      <a16:colId xmlns:a16="http://schemas.microsoft.com/office/drawing/2014/main" val="820963286"/>
                    </a:ext>
                  </a:extLst>
                </a:gridCol>
                <a:gridCol w="2033316">
                  <a:extLst>
                    <a:ext uri="{9D8B030D-6E8A-4147-A177-3AD203B41FA5}">
                      <a16:colId xmlns:a16="http://schemas.microsoft.com/office/drawing/2014/main" val="132496887"/>
                    </a:ext>
                  </a:extLst>
                </a:gridCol>
              </a:tblGrid>
              <a:tr h="38266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Dates​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Engagement Title​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Location​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74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April 11, 2024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Baltimore District Industry Day</a:t>
                      </a:r>
                      <a:endParaRPr lang="en-US" sz="14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Baltimore, MD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757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April 16 to 18, 2024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Southeast Region Federal Construction Infrastructure and Environmental Summit</a:t>
                      </a:r>
                      <a:endParaRPr lang="en-US" sz="1400" b="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Wilmington, NC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693796"/>
                  </a:ext>
                </a:extLst>
              </a:tr>
              <a:tr h="1795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April 24, 2024</a:t>
                      </a:r>
                      <a:endParaRPr lang="pl-PL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SAME DC / NoVA 2024 Small Business Conference</a:t>
                      </a:r>
                      <a:endParaRPr lang="en-US" sz="1400" b="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Washington, DC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476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April 30 to May 3, 2024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DoD Small Business Training Week</a:t>
                      </a:r>
                      <a:endParaRPr lang="en-US" sz="1400" b="0" i="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Chicago, IL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334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</a:rPr>
                        <a:t>June 4 to 6, 2024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</a:rPr>
                        <a:t>USACE’s Annual Dredging Meeting at South Atlantic Division HQ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</a:rPr>
                        <a:t>Atlanta, GA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639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</a:rPr>
                        <a:t>November 20 to 22, 2024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</a:rPr>
                        <a:t>2024 SAME Small Business Conference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</a:rPr>
                        <a:t>New Orleans, LA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3367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F601AB-76F9-7FED-4E21-D9AD24DAE600}"/>
              </a:ext>
            </a:extLst>
          </p:cNvPr>
          <p:cNvSpPr txBox="1"/>
          <p:nvPr/>
        </p:nvSpPr>
        <p:spPr>
          <a:xfrm>
            <a:off x="1615439" y="2964432"/>
            <a:ext cx="89611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FY22 to FY24 Small Business Goals / Accomplishments</a:t>
            </a:r>
            <a:r>
              <a:rPr lang="en-US" sz="800" b="1" dirty="0"/>
              <a:t> (as of February 5, 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6D96F-D410-CD31-143E-B65E6732BFCD}"/>
              </a:ext>
            </a:extLst>
          </p:cNvPr>
          <p:cNvSpPr txBox="1"/>
          <p:nvPr/>
        </p:nvSpPr>
        <p:spPr>
          <a:xfrm>
            <a:off x="1615439" y="5891493"/>
            <a:ext cx="89611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Future Industry Engagements</a:t>
            </a:r>
            <a:r>
              <a:rPr lang="en-US" sz="800" b="1" dirty="0"/>
              <a:t> (as of February 12, 2024)</a:t>
            </a:r>
          </a:p>
        </p:txBody>
      </p:sp>
    </p:spTree>
    <p:extLst>
      <p:ext uri="{BB962C8B-B14F-4D97-AF65-F5344CB8AC3E}">
        <p14:creationId xmlns:p14="http://schemas.microsoft.com/office/powerpoint/2010/main" val="294438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OBLIGATIONS ($m) FY20 TO FY23</a:t>
            </a:r>
            <a:endParaRPr lang="en-US" sz="800" dirty="0">
              <a:cs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F4D9FC-3039-58FA-2E07-62BFE9CF1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584756"/>
              </p:ext>
            </p:extLst>
          </p:nvPr>
        </p:nvGraphicFramePr>
        <p:xfrm>
          <a:off x="266701" y="1013923"/>
          <a:ext cx="10487024" cy="56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234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Fy23 program highlights</a:t>
            </a:r>
            <a:endParaRPr lang="en-US" sz="800" dirty="0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9A265-2247-6590-583A-3120D02EDA4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009" y="1032964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75F3A-EBB8-F6C2-B0DE-EE51AB6295B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2233"/>
          <a:stretch/>
        </p:blipFill>
        <p:spPr>
          <a:xfrm>
            <a:off x="4501281" y="1032964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FF537-0E8D-6A7F-4CE9-670A4FD323B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55553" y="1032964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oogle Shape;93;p1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F05B1DF9-BB94-3B11-CE61-6AA36617A2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968" t="23658" r="961" b="42456"/>
          <a:stretch/>
        </p:blipFill>
        <p:spPr>
          <a:xfrm>
            <a:off x="2588020" y="3781067"/>
            <a:ext cx="3200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C2406F-F338-7AC7-F65C-9898FDC767B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30957" y="3786686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B9FADD-4FFB-5523-00AE-822BA424981D}"/>
              </a:ext>
            </a:extLst>
          </p:cNvPr>
          <p:cNvSpPr txBox="1"/>
          <p:nvPr/>
        </p:nvSpPr>
        <p:spPr>
          <a:xfrm>
            <a:off x="548394" y="2962788"/>
            <a:ext cx="3408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Renovate Nolan Building for INSCOM</a:t>
            </a:r>
          </a:p>
          <a:p>
            <a:pPr algn="ctr"/>
            <a:r>
              <a:rPr lang="en-US" sz="1500" dirty="0"/>
              <a:t>Fort Belvoir, 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C183-7F8A-8C7C-6724-914D932BA739}"/>
              </a:ext>
            </a:extLst>
          </p:cNvPr>
          <p:cNvSpPr txBox="1"/>
          <p:nvPr/>
        </p:nvSpPr>
        <p:spPr>
          <a:xfrm>
            <a:off x="3073948" y="2966244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Construct East Campus Building 5</a:t>
            </a:r>
          </a:p>
          <a:p>
            <a:pPr algn="ctr"/>
            <a:r>
              <a:rPr lang="en-US" sz="1500" dirty="0"/>
              <a:t>Integrated Design and Construction</a:t>
            </a:r>
          </a:p>
          <a:p>
            <a:pPr algn="ctr"/>
            <a:r>
              <a:rPr lang="en-US" sz="1500" dirty="0"/>
              <a:t>Fort Meade, MD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587C2-19FF-EC22-B825-DC375E70969B}"/>
              </a:ext>
            </a:extLst>
          </p:cNvPr>
          <p:cNvSpPr txBox="1"/>
          <p:nvPr/>
        </p:nvSpPr>
        <p:spPr>
          <a:xfrm>
            <a:off x="8137787" y="3033205"/>
            <a:ext cx="36359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Baltimore Harbor Maintenance Dredging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A0A0D-BB66-8B02-97A0-3C996E297888}"/>
              </a:ext>
            </a:extLst>
          </p:cNvPr>
          <p:cNvSpPr txBox="1"/>
          <p:nvPr/>
        </p:nvSpPr>
        <p:spPr>
          <a:xfrm>
            <a:off x="2506509" y="5686711"/>
            <a:ext cx="3363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Barren Island Ecosystem Restoration</a:t>
            </a:r>
          </a:p>
          <a:p>
            <a:pPr algn="ctr"/>
            <a:r>
              <a:rPr lang="en-US" sz="1500" dirty="0"/>
              <a:t>Initial Construction Contract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3B1DE-8B1A-C2ED-415E-8B975FBBAC64}"/>
              </a:ext>
            </a:extLst>
          </p:cNvPr>
          <p:cNvSpPr txBox="1"/>
          <p:nvPr/>
        </p:nvSpPr>
        <p:spPr>
          <a:xfrm>
            <a:off x="5984474" y="5686711"/>
            <a:ext cx="4093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Decommission and Dismantle SM-1A Reactor</a:t>
            </a:r>
          </a:p>
          <a:p>
            <a:pPr algn="ctr"/>
            <a:r>
              <a:rPr lang="en-US" sz="1500" dirty="0"/>
              <a:t>Fort Greely, AK</a:t>
            </a:r>
          </a:p>
        </p:txBody>
      </p:sp>
    </p:spTree>
    <p:extLst>
      <p:ext uri="{BB962C8B-B14F-4D97-AF65-F5344CB8AC3E}">
        <p14:creationId xmlns:p14="http://schemas.microsoft.com/office/powerpoint/2010/main" val="358439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Architectural-engineering services</a:t>
            </a:r>
            <a:r>
              <a:rPr lang="en-US" sz="800" dirty="0"/>
              <a:t> (1 of 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FC3896-9422-C85E-C0A4-6826A189F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321627"/>
              </p:ext>
            </p:extLst>
          </p:nvPr>
        </p:nvGraphicFramePr>
        <p:xfrm>
          <a:off x="219559" y="1321315"/>
          <a:ext cx="11752882" cy="2640467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Capacity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Value-Engineering Services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Award of Three Contracts)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</a:t>
                      </a:r>
                      <a:r>
                        <a:rPr lang="es-ES" sz="15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$9M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Multi-Disciplined Design Services for Military / SRM Programs (MATOC)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Targeted Award of Six Contracts)</a:t>
                      </a:r>
                      <a:endParaRPr lang="en-US" sz="1300" b="0" i="0" u="none" strike="sngStrike" dirty="0">
                        <a:solidFill>
                          <a:srgbClr val="C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$240M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48260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Multi-Disciplined Design Services for Military / SRM Programs (MATOC)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Targeted Award of Six Contracts)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$60M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7758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C24B830-4981-9F89-8C22-6B8BA366028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5266" y="4034834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E90BD0-438F-50B2-4349-504B8530FC0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078" t="10891" r="10903" b="5367"/>
          <a:stretch/>
        </p:blipFill>
        <p:spPr>
          <a:xfrm>
            <a:off x="3184311" y="4034834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C7F7A9-3F46-CB66-683B-2203F4EB48F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23356" y="4034834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AF1F28-9D13-FB9D-AF1D-DF135B7BBE9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62401" y="4029772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8735C8-5812-0220-5378-F0FF70422BC8}"/>
              </a:ext>
            </a:extLst>
          </p:cNvPr>
          <p:cNvSpPr txBox="1"/>
          <p:nvPr/>
        </p:nvSpPr>
        <p:spPr>
          <a:xfrm>
            <a:off x="8462975" y="6152669"/>
            <a:ext cx="2404001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Ray McNeil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Chief, RSFO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215564-236B-F7E3-D9D1-1BE964D9A88D}"/>
              </a:ext>
            </a:extLst>
          </p:cNvPr>
          <p:cNvSpPr txBox="1"/>
          <p:nvPr/>
        </p:nvSpPr>
        <p:spPr>
          <a:xfrm>
            <a:off x="5681333" y="6152669"/>
            <a:ext cx="2541445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Mary Foutz, PE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Chief, Engineering Division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65D441-DA85-9306-35BD-C1C99BF02BEE}"/>
              </a:ext>
            </a:extLst>
          </p:cNvPr>
          <p:cNvSpPr txBox="1"/>
          <p:nvPr/>
        </p:nvSpPr>
        <p:spPr>
          <a:xfrm>
            <a:off x="2872328" y="6152669"/>
            <a:ext cx="2681366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Kevin Coleman, PE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Chief, Construction Division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6AC0A9-8B00-74FF-F55A-84509A11FFBB}"/>
              </a:ext>
            </a:extLst>
          </p:cNvPr>
          <p:cNvSpPr txBox="1"/>
          <p:nvPr/>
        </p:nvSpPr>
        <p:spPr>
          <a:xfrm>
            <a:off x="144253" y="6156723"/>
            <a:ext cx="2659426" cy="568074"/>
          </a:xfrm>
          <a:prstGeom prst="rect">
            <a:avLst/>
          </a:prstGeom>
          <a:noFill/>
        </p:spPr>
        <p:txBody>
          <a:bodyPr wrap="square" lIns="9144" rIns="9144" anchor="t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en-US" sz="1500" dirty="0"/>
              <a:t>Paula Beck </a:t>
            </a:r>
          </a:p>
          <a:p>
            <a:pPr algn="ctr">
              <a:lnSpc>
                <a:spcPct val="110000"/>
              </a:lnSpc>
            </a:pPr>
            <a:r>
              <a:rPr lang="en-US" altLang="en-US" sz="1500" dirty="0"/>
              <a:t>Chief, Contracting Division</a:t>
            </a:r>
          </a:p>
        </p:txBody>
      </p:sp>
    </p:spTree>
    <p:extLst>
      <p:ext uri="{BB962C8B-B14F-4D97-AF65-F5344CB8AC3E}">
        <p14:creationId xmlns:p14="http://schemas.microsoft.com/office/powerpoint/2010/main" val="2024853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Architectural-engineering services</a:t>
            </a:r>
            <a:r>
              <a:rPr lang="en-US" sz="800" dirty="0"/>
              <a:t> (2 of 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FC3896-9422-C85E-C0A4-6826A189F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25971"/>
              </p:ext>
            </p:extLst>
          </p:nvPr>
        </p:nvGraphicFramePr>
        <p:xfrm>
          <a:off x="219559" y="1321315"/>
          <a:ext cx="11752882" cy="2046107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Capacity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Surveying and Geospatial Mapping Services (MATOC)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Award of Up to Three Contracts)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$8M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Cost Engineering / Scheduling Services (MATOC)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Award of Up to Three Contracts)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482605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CAC03D-9C6B-D0EA-B0CC-DB3FDE456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499260"/>
              </p:ext>
            </p:extLst>
          </p:nvPr>
        </p:nvGraphicFramePr>
        <p:xfrm>
          <a:off x="219559" y="3654225"/>
          <a:ext cx="11752882" cy="12885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Construction Management Services for BEP Currency Production Facility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Beltsville,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Q2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135637"/>
      </p:ext>
    </p:extLst>
  </p:cSld>
  <p:clrMapOvr>
    <a:masterClrMapping/>
  </p:clrMapOvr>
</p:sld>
</file>

<file path=ppt/theme/theme1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US Army PowerPoint 16x9 12Feb2023" id="{3EB2FCAD-453B-4F97-9379-31EB449BB4A1}" vid="{CCBAEC26-5D3F-44DD-9C13-DB69982D462A}"/>
    </a:ext>
  </a:extLst>
</a:theme>
</file>

<file path=ppt/theme/theme2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ppt/theme/theme3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F4EB155FFC39429FA1930A8AC21896" ma:contentTypeVersion="12" ma:contentTypeDescription="Create a new document." ma:contentTypeScope="" ma:versionID="a62ed9c22158c6eca11d73692bc8b8e6">
  <xsd:schema xmlns:xsd="http://www.w3.org/2001/XMLSchema" xmlns:xs="http://www.w3.org/2001/XMLSchema" xmlns:p="http://schemas.microsoft.com/office/2006/metadata/properties" xmlns:ns2="c4630639-a0bb-48e0-b270-9667651ca8c1" xmlns:ns3="4baeaec8-4928-4375-bdfb-ddb7c7196353" targetNamespace="http://schemas.microsoft.com/office/2006/metadata/properties" ma:root="true" ma:fieldsID="5acd31c4152a8f6698def39644e24748" ns2:_="" ns3:_="">
    <xsd:import namespace="c4630639-a0bb-48e0-b270-9667651ca8c1"/>
    <xsd:import namespace="4baeaec8-4928-4375-bdfb-ddb7c7196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30639-a0bb-48e0-b270-9667651ca8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e6c1609-49e0-4fdc-8f5b-8b798a9691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eaec8-4928-4375-bdfb-ddb7c719635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afab975-b401-434b-bb93-96aedb7d3f59}" ma:internalName="TaxCatchAll" ma:showField="CatchAllData" ma:web="4baeaec8-4928-4375-bdfb-ddb7c71963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30639-a0bb-48e0-b270-9667651ca8c1">
      <Terms xmlns="http://schemas.microsoft.com/office/infopath/2007/PartnerControls"/>
    </lcf76f155ced4ddcb4097134ff3c332f>
    <TaxCatchAll xmlns="4baeaec8-4928-4375-bdfb-ddb7c7196353" xsi:nil="true"/>
  </documentManagement>
</p:properties>
</file>

<file path=customXml/itemProps1.xml><?xml version="1.0" encoding="utf-8"?>
<ds:datastoreItem xmlns:ds="http://schemas.openxmlformats.org/officeDocument/2006/customXml" ds:itemID="{F2A4A3FB-F0F9-4EA0-934D-25FDF5475BE3}">
  <ds:schemaRefs>
    <ds:schemaRef ds:uri="4baeaec8-4928-4375-bdfb-ddb7c7196353"/>
    <ds:schemaRef ds:uri="c4630639-a0bb-48e0-b270-9667651ca8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D5E8C4-9CB9-4A6E-A524-A2DD99FB3F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E1D225-F329-4AEB-AC1F-FF7488C88F1E}">
  <ds:schemaRefs>
    <ds:schemaRef ds:uri="4baeaec8-4928-4375-bdfb-ddb7c7196353"/>
    <ds:schemaRef ds:uri="c4630639-a0bb-48e0-b270-9667651ca8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NAB_AWARDS_2023</Template>
  <TotalTime>2903</TotalTime>
  <Words>2402</Words>
  <Application>Microsoft Office PowerPoint</Application>
  <PresentationFormat>Widescreen</PresentationFormat>
  <Paragraphs>672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Arial (Body)</vt:lpstr>
      <vt:lpstr>Calibri</vt:lpstr>
      <vt:lpstr>US Army 2023</vt:lpstr>
      <vt:lpstr>SAME MID-ATLANTIC SMALL BUSINESS OUTREACH + INDUSTRY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Fincham, Christopher E CIV USARMY CENAB (USA)</dc:creator>
  <cp:keywords/>
  <dc:description/>
  <cp:lastModifiedBy>Stearns, Michael</cp:lastModifiedBy>
  <cp:revision>22</cp:revision>
  <dcterms:created xsi:type="dcterms:W3CDTF">2023-06-13T17:19:46Z</dcterms:created>
  <dcterms:modified xsi:type="dcterms:W3CDTF">2024-02-23T15:57:21Z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0x01010041F4EB155FFC39429FA1930A8AC21896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