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63"/>
  </p:notesMasterIdLst>
  <p:handoutMasterIdLst>
    <p:handoutMasterId r:id="rId64"/>
  </p:handoutMasterIdLst>
  <p:sldIdLst>
    <p:sldId id="261" r:id="rId5"/>
    <p:sldId id="299" r:id="rId6"/>
    <p:sldId id="447" r:id="rId7"/>
    <p:sldId id="5813" r:id="rId8"/>
    <p:sldId id="5806" r:id="rId9"/>
    <p:sldId id="5807" r:id="rId10"/>
    <p:sldId id="5805" r:id="rId11"/>
    <p:sldId id="260" r:id="rId12"/>
    <p:sldId id="449" r:id="rId13"/>
    <p:sldId id="5796" r:id="rId14"/>
    <p:sldId id="5799" r:id="rId15"/>
    <p:sldId id="5775" r:id="rId16"/>
    <p:sldId id="453" r:id="rId17"/>
    <p:sldId id="475" r:id="rId18"/>
    <p:sldId id="5814" r:id="rId19"/>
    <p:sldId id="5819" r:id="rId20"/>
    <p:sldId id="5820" r:id="rId21"/>
    <p:sldId id="5815" r:id="rId22"/>
    <p:sldId id="455" r:id="rId23"/>
    <p:sldId id="457" r:id="rId24"/>
    <p:sldId id="458" r:id="rId25"/>
    <p:sldId id="459" r:id="rId26"/>
    <p:sldId id="5784" r:id="rId27"/>
    <p:sldId id="5785" r:id="rId28"/>
    <p:sldId id="5786" r:id="rId29"/>
    <p:sldId id="5787" r:id="rId30"/>
    <p:sldId id="464" r:id="rId31"/>
    <p:sldId id="5788" r:id="rId32"/>
    <p:sldId id="5789" r:id="rId33"/>
    <p:sldId id="468" r:id="rId34"/>
    <p:sldId id="469" r:id="rId35"/>
    <p:sldId id="470" r:id="rId36"/>
    <p:sldId id="471" r:id="rId37"/>
    <p:sldId id="472" r:id="rId38"/>
    <p:sldId id="473" r:id="rId39"/>
    <p:sldId id="5774" r:id="rId40"/>
    <p:sldId id="474" r:id="rId41"/>
    <p:sldId id="379" r:id="rId42"/>
    <p:sldId id="5782" r:id="rId43"/>
    <p:sldId id="5798" r:id="rId44"/>
    <p:sldId id="5809" r:id="rId45"/>
    <p:sldId id="5810" r:id="rId46"/>
    <p:sldId id="5811" r:id="rId47"/>
    <p:sldId id="5808" r:id="rId48"/>
    <p:sldId id="5781" r:id="rId49"/>
    <p:sldId id="5771" r:id="rId50"/>
    <p:sldId id="5800" r:id="rId51"/>
    <p:sldId id="5801" r:id="rId52"/>
    <p:sldId id="5804" r:id="rId53"/>
    <p:sldId id="5802" r:id="rId54"/>
    <p:sldId id="5803" r:id="rId55"/>
    <p:sldId id="5795" r:id="rId56"/>
    <p:sldId id="5797" r:id="rId57"/>
    <p:sldId id="5812" r:id="rId58"/>
    <p:sldId id="5791" r:id="rId59"/>
    <p:sldId id="5792" r:id="rId60"/>
    <p:sldId id="5793" r:id="rId61"/>
    <p:sldId id="5794"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1"/>
    <a:srgbClr val="CF0000"/>
    <a:srgbClr val="221F20"/>
    <a:srgbClr val="2DA227"/>
    <a:srgbClr val="2DAA27"/>
    <a:srgbClr val="2F372F"/>
    <a:srgbClr val="D5D5D7"/>
    <a:srgbClr val="565557"/>
    <a:srgbClr val="BFB8A6"/>
    <a:srgbClr val="7273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B6468-0C66-DC86-F7FC-0AD13C6DEECF}" v="2" dt="2024-01-19T16:31:15.654"/>
    <p1510:client id="{AD2743DB-C325-57A5-1CFB-C355BD2B043E}" v="5" dt="2024-01-19T17:29:49.648"/>
    <p1510:client id="{B2C91289-9285-46FC-972C-3B058DC29627}" v="1" dt="2024-01-19T17:40:12.202"/>
  </p1510:revLst>
</p1510:revInfo>
</file>

<file path=ppt/tableStyles.xml><?xml version="1.0" encoding="utf-8"?>
<a:tblStyleLst xmlns:a="http://schemas.openxmlformats.org/drawingml/2006/main" def="{2D5ABB26-0587-4C30-8999-92F81FD0307C}">
  <a:tblStyle styleId="{539DC7DE-C913-414B-8FE4-B8EEFB8BD690}" styleName="U.S. Army">
    <a:wholeTbl>
      <a:tcTxStyle>
        <a:fontRef idx="minor"/>
        <a:schemeClr val="tx1"/>
      </a:tcTxStyle>
      <a:tcStyle>
        <a:tcBdr>
          <a:left>
            <a:ln w="12700">
              <a:solidFill>
                <a:schemeClr val="tx1"/>
              </a:solidFill>
            </a:ln>
          </a:left>
          <a:right>
            <a:ln w="12700">
              <a:solidFill>
                <a:schemeClr val="tx1"/>
              </a:solidFill>
            </a:ln>
          </a:right>
          <a:top>
            <a:ln w="12700">
              <a:solidFill>
                <a:schemeClr val="tx1"/>
              </a:solidFill>
            </a:ln>
          </a:top>
          <a:bottom>
            <a:ln w="12700">
              <a:solidFill>
                <a:schemeClr val="tx1"/>
              </a:solidFill>
            </a:ln>
          </a:bottom>
          <a:insideH>
            <a:ln w="12700">
              <a:solidFill>
                <a:schemeClr val="tx1"/>
              </a:solidFill>
            </a:ln>
          </a:insideH>
          <a:insideV>
            <a:ln w="12700">
              <a:solidFill>
                <a:schemeClr val="tx1"/>
              </a:solidFill>
            </a:ln>
          </a:insideV>
        </a:tcBdr>
        <a:fill>
          <a:noFill/>
        </a:fill>
      </a:tcStyle>
    </a:wholeTbl>
    <a:band1H>
      <a:tcStyle>
        <a:tcBdr/>
        <a:fill>
          <a:noFill/>
        </a:fill>
      </a:tcStyle>
    </a:band1H>
    <a:band2H>
      <a:tcTxStyle>
        <a:fontRef idx="minor"/>
        <a:srgbClr val="221F20"/>
      </a:tcTxStyle>
      <a:tcStyle>
        <a:tcBdr/>
        <a:fill>
          <a:solidFill>
            <a:srgbClr val="D5D5D7"/>
          </a:solidFill>
        </a:fill>
      </a:tcStyle>
    </a:band2H>
    <a:band1V>
      <a:tcStyle>
        <a:tcBdr/>
        <a:fill>
          <a:noFill/>
        </a:fill>
      </a:tcStyle>
    </a:band1V>
    <a:band2V>
      <a:tcTxStyle>
        <a:fontRef idx="minor"/>
        <a:srgbClr val="221F20"/>
      </a:tcTxStyle>
      <a:tcStyle>
        <a:tcBdr/>
        <a:fill>
          <a:solidFill>
            <a:srgbClr val="D5D5D7"/>
          </a:solidFill>
        </a:fill>
      </a:tcStyle>
    </a:band2V>
    <a:lastCol>
      <a:tcTxStyle b="on">
        <a:fontRef idx="minor"/>
        <a:schemeClr val="tx1"/>
      </a:tcTxStyle>
      <a:tcStyle>
        <a:tcBdr/>
      </a:tcStyle>
    </a:lastCol>
    <a:firstCol>
      <a:tcTxStyle b="on">
        <a:fontRef idx="minor"/>
        <a:schemeClr val="tx1"/>
      </a:tcTxStyle>
      <a:tcStyle>
        <a:tcBdr/>
      </a:tcStyle>
    </a:firstCol>
    <a:lastRow>
      <a:tcTxStyle b="on">
        <a:fontRef idx="minor"/>
        <a:schemeClr val="tx1"/>
      </a:tcTxStyle>
      <a:tcStyle>
        <a:tcBdr>
          <a:top>
            <a:ln w="25400">
              <a:solidFill>
                <a:schemeClr val="tx1"/>
              </a:solidFill>
            </a:ln>
          </a:top>
        </a:tcBdr>
        <a:fill>
          <a:noFill/>
        </a:fill>
      </a:tcStyle>
    </a:lastRow>
    <a:firstRow>
      <a:tcTxStyle b="on">
        <a:fontRef idx="minor"/>
        <a:schemeClr val="bg2"/>
      </a:tcTxStyle>
      <a:tcStyle>
        <a:tcBdr/>
        <a:fill>
          <a:solidFill>
            <a:schemeClr val="tx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49" autoAdjust="0"/>
  </p:normalViewPr>
  <p:slideViewPr>
    <p:cSldViewPr snapToGrid="0">
      <p:cViewPr varScale="1">
        <p:scale>
          <a:sx n="101" d="100"/>
          <a:sy n="101" d="100"/>
        </p:scale>
        <p:origin x="150" y="216"/>
      </p:cViewPr>
      <p:guideLst/>
    </p:cSldViewPr>
  </p:slideViewPr>
  <p:notesTextViewPr>
    <p:cViewPr>
      <p:scale>
        <a:sx n="1" d="1"/>
        <a:sy n="1" d="1"/>
      </p:scale>
      <p:origin x="0" y="0"/>
    </p:cViewPr>
  </p:notesTextViewPr>
  <p:notesViewPr>
    <p:cSldViewPr snapToGrid="0">
      <p:cViewPr>
        <p:scale>
          <a:sx n="1" d="2"/>
          <a:sy n="1" d="2"/>
        </p:scale>
        <p:origin x="3690" y="116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1za9mds\Desktop\Information%20-%20SB%20Goal%20Achievement%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1za9mds\Desktop\Information%20-%20SB%20Goal%20Achievement%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1za9mds\Desktop\Information%20-%20SB%20Goal%20Achievement%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1za9mds\Desktop\Information%20-%20SB%20Goal%20Achievement%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1za9mds\Desktop\Information%20-%20SB%20Goal%20Achievement%20(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1za9mds\Desktop\Information%20-%20SB%20Goal%20Achievement%20(1).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NAB SB Concern Spending</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'SB Trends'!$I$1</c:f>
              <c:strCache>
                <c:ptCount val="1"/>
                <c:pt idx="0">
                  <c:v>SB
Dollars</c:v>
                </c:pt>
              </c:strCache>
            </c:strRef>
          </c:tx>
          <c:spPr>
            <a:ln w="34925"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numRef>
              <c:f>'SB Trends'!$B$2:$B$13</c:f>
              <c:numCache>
                <c:formatCode>General</c:formatCode>
                <c:ptCount val="12"/>
                <c:pt idx="0">
                  <c:v>13</c:v>
                </c:pt>
                <c:pt idx="1">
                  <c:v>14</c:v>
                </c:pt>
                <c:pt idx="2">
                  <c:v>15</c:v>
                </c:pt>
                <c:pt idx="3">
                  <c:v>16</c:v>
                </c:pt>
                <c:pt idx="4">
                  <c:v>17</c:v>
                </c:pt>
                <c:pt idx="5">
                  <c:v>18</c:v>
                </c:pt>
                <c:pt idx="6">
                  <c:v>19</c:v>
                </c:pt>
                <c:pt idx="7">
                  <c:v>20</c:v>
                </c:pt>
                <c:pt idx="8">
                  <c:v>21</c:v>
                </c:pt>
                <c:pt idx="9">
                  <c:v>22</c:v>
                </c:pt>
                <c:pt idx="10">
                  <c:v>23</c:v>
                </c:pt>
                <c:pt idx="11">
                  <c:v>24</c:v>
                </c:pt>
              </c:numCache>
            </c:numRef>
          </c:cat>
          <c:val>
            <c:numRef>
              <c:f>'SB Trends'!$I$2:$I$13</c:f>
              <c:numCache>
                <c:formatCode>_("$"* #,##0_);_("$"* \(#,##0\);_("$"* "-"??_);_(@_)</c:formatCode>
                <c:ptCount val="12"/>
                <c:pt idx="0">
                  <c:v>182039049.97999999</c:v>
                </c:pt>
                <c:pt idx="1">
                  <c:v>271829894</c:v>
                </c:pt>
                <c:pt idx="2">
                  <c:v>212331387.84999999</c:v>
                </c:pt>
                <c:pt idx="3">
                  <c:v>315345587.63999999</c:v>
                </c:pt>
                <c:pt idx="4">
                  <c:v>248883199.96000001</c:v>
                </c:pt>
                <c:pt idx="5">
                  <c:v>260257556.38</c:v>
                </c:pt>
                <c:pt idx="6">
                  <c:v>251438264.38</c:v>
                </c:pt>
                <c:pt idx="7">
                  <c:v>238256249.16</c:v>
                </c:pt>
                <c:pt idx="8">
                  <c:v>194924360.80000001</c:v>
                </c:pt>
                <c:pt idx="9">
                  <c:v>343751195.74000001</c:v>
                </c:pt>
                <c:pt idx="10">
                  <c:v>393110667.69</c:v>
                </c:pt>
                <c:pt idx="11">
                  <c:v>419863705.30000001</c:v>
                </c:pt>
              </c:numCache>
            </c:numRef>
          </c:val>
          <c:smooth val="0"/>
          <c:extLst>
            <c:ext xmlns:c16="http://schemas.microsoft.com/office/drawing/2014/chart" uri="{C3380CC4-5D6E-409C-BE32-E72D297353CC}">
              <c16:uniqueId val="{00000000-9CF0-4AF9-8B79-DF48EA3F04FE}"/>
            </c:ext>
          </c:extLst>
        </c:ser>
        <c:ser>
          <c:idx val="1"/>
          <c:order val="1"/>
          <c:tx>
            <c:strRef>
              <c:f>'SB Trends'!$Q$1</c:f>
              <c:strCache>
                <c:ptCount val="1"/>
                <c:pt idx="0">
                  <c:v>SDB
Dollars</c:v>
                </c:pt>
              </c:strCache>
            </c:strRef>
          </c:tx>
          <c:spPr>
            <a:ln w="34925" cap="rnd">
              <a:solidFill>
                <a:schemeClr val="accent2"/>
              </a:solidFill>
              <a:round/>
            </a:ln>
            <a:effectLst>
              <a:outerShdw blurRad="40000" dist="23000" dir="5400000" rotWithShape="0">
                <a:srgbClr val="000000">
                  <a:alpha val="35000"/>
                </a:srgbClr>
              </a:outerShdw>
            </a:effectLst>
          </c:spPr>
          <c:marker>
            <c:symbol val="circle"/>
            <c:size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numRef>
              <c:f>'SB Trends'!$B$2:$B$13</c:f>
              <c:numCache>
                <c:formatCode>General</c:formatCode>
                <c:ptCount val="12"/>
                <c:pt idx="0">
                  <c:v>13</c:v>
                </c:pt>
                <c:pt idx="1">
                  <c:v>14</c:v>
                </c:pt>
                <c:pt idx="2">
                  <c:v>15</c:v>
                </c:pt>
                <c:pt idx="3">
                  <c:v>16</c:v>
                </c:pt>
                <c:pt idx="4">
                  <c:v>17</c:v>
                </c:pt>
                <c:pt idx="5">
                  <c:v>18</c:v>
                </c:pt>
                <c:pt idx="6">
                  <c:v>19</c:v>
                </c:pt>
                <c:pt idx="7">
                  <c:v>20</c:v>
                </c:pt>
                <c:pt idx="8">
                  <c:v>21</c:v>
                </c:pt>
                <c:pt idx="9">
                  <c:v>22</c:v>
                </c:pt>
                <c:pt idx="10">
                  <c:v>23</c:v>
                </c:pt>
                <c:pt idx="11">
                  <c:v>24</c:v>
                </c:pt>
              </c:numCache>
            </c:numRef>
          </c:cat>
          <c:val>
            <c:numRef>
              <c:f>'SB Trends'!$Q$2:$Q$13</c:f>
              <c:numCache>
                <c:formatCode>_("$"* #,##0_);_("$"* \(#,##0\);_("$"* "-"??_);_(@_)</c:formatCode>
                <c:ptCount val="12"/>
                <c:pt idx="0">
                  <c:v>127765874.92</c:v>
                </c:pt>
                <c:pt idx="1">
                  <c:v>151869640.66</c:v>
                </c:pt>
                <c:pt idx="2">
                  <c:v>150722409.97</c:v>
                </c:pt>
                <c:pt idx="3">
                  <c:v>179142699.15000001</c:v>
                </c:pt>
                <c:pt idx="4">
                  <c:v>167818093.22</c:v>
                </c:pt>
                <c:pt idx="5">
                  <c:v>137400581.97</c:v>
                </c:pt>
                <c:pt idx="6">
                  <c:v>164456470.99000001</c:v>
                </c:pt>
                <c:pt idx="7">
                  <c:v>130233601.59999999</c:v>
                </c:pt>
                <c:pt idx="8">
                  <c:v>121111212.93000001</c:v>
                </c:pt>
                <c:pt idx="9">
                  <c:v>184325977.19999999</c:v>
                </c:pt>
                <c:pt idx="10">
                  <c:v>291790410.75999999</c:v>
                </c:pt>
                <c:pt idx="11">
                  <c:v>297646322.67000002</c:v>
                </c:pt>
              </c:numCache>
            </c:numRef>
          </c:val>
          <c:smooth val="0"/>
          <c:extLst>
            <c:ext xmlns:c16="http://schemas.microsoft.com/office/drawing/2014/chart" uri="{C3380CC4-5D6E-409C-BE32-E72D297353CC}">
              <c16:uniqueId val="{00000001-9CF0-4AF9-8B79-DF48EA3F04FE}"/>
            </c:ext>
          </c:extLst>
        </c:ser>
        <c:ser>
          <c:idx val="2"/>
          <c:order val="2"/>
          <c:tx>
            <c:strRef>
              <c:f>'SB Trends'!$Y$1</c:f>
              <c:strCache>
                <c:ptCount val="1"/>
                <c:pt idx="0">
                  <c:v>SDVOSB
Dollars</c:v>
                </c:pt>
              </c:strCache>
            </c:strRef>
          </c:tx>
          <c:spPr>
            <a:ln w="34925" cap="rnd">
              <a:solidFill>
                <a:schemeClr val="accent3"/>
              </a:solidFill>
              <a:round/>
            </a:ln>
            <a:effectLst>
              <a:outerShdw blurRad="40000" dist="23000" dir="5400000" rotWithShape="0">
                <a:srgbClr val="000000">
                  <a:alpha val="35000"/>
                </a:srgbClr>
              </a:outerShdw>
            </a:effectLst>
          </c:spPr>
          <c:marker>
            <c:symbol val="circle"/>
            <c:size val="6"/>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a:solidFill>
                  <a:schemeClr val="accent3"/>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numRef>
              <c:f>'SB Trends'!$B$2:$B$13</c:f>
              <c:numCache>
                <c:formatCode>General</c:formatCode>
                <c:ptCount val="12"/>
                <c:pt idx="0">
                  <c:v>13</c:v>
                </c:pt>
                <c:pt idx="1">
                  <c:v>14</c:v>
                </c:pt>
                <c:pt idx="2">
                  <c:v>15</c:v>
                </c:pt>
                <c:pt idx="3">
                  <c:v>16</c:v>
                </c:pt>
                <c:pt idx="4">
                  <c:v>17</c:v>
                </c:pt>
                <c:pt idx="5">
                  <c:v>18</c:v>
                </c:pt>
                <c:pt idx="6">
                  <c:v>19</c:v>
                </c:pt>
                <c:pt idx="7">
                  <c:v>20</c:v>
                </c:pt>
                <c:pt idx="8">
                  <c:v>21</c:v>
                </c:pt>
                <c:pt idx="9">
                  <c:v>22</c:v>
                </c:pt>
                <c:pt idx="10">
                  <c:v>23</c:v>
                </c:pt>
                <c:pt idx="11">
                  <c:v>24</c:v>
                </c:pt>
              </c:numCache>
            </c:numRef>
          </c:cat>
          <c:val>
            <c:numRef>
              <c:f>'SB Trends'!$Y$2:$Y$13</c:f>
              <c:numCache>
                <c:formatCode>_("$"* #,##0_);_("$"* \(#,##0\);_("$"* "-"??_);_(@_)</c:formatCode>
                <c:ptCount val="12"/>
                <c:pt idx="0">
                  <c:v>15256107.6</c:v>
                </c:pt>
                <c:pt idx="1">
                  <c:v>22698290.43</c:v>
                </c:pt>
                <c:pt idx="2">
                  <c:v>22177960.210000001</c:v>
                </c:pt>
                <c:pt idx="3">
                  <c:v>63864808.109999999</c:v>
                </c:pt>
                <c:pt idx="4">
                  <c:v>20371402.300000001</c:v>
                </c:pt>
                <c:pt idx="5">
                  <c:v>14719042.32</c:v>
                </c:pt>
                <c:pt idx="6">
                  <c:v>32794629.609999999</c:v>
                </c:pt>
                <c:pt idx="7">
                  <c:v>17224656.370000001</c:v>
                </c:pt>
                <c:pt idx="8">
                  <c:v>12309758.74</c:v>
                </c:pt>
                <c:pt idx="9">
                  <c:v>22003537.32</c:v>
                </c:pt>
                <c:pt idx="10">
                  <c:v>19297095.359999999</c:v>
                </c:pt>
                <c:pt idx="11">
                  <c:v>28428326.93</c:v>
                </c:pt>
              </c:numCache>
            </c:numRef>
          </c:val>
          <c:smooth val="0"/>
          <c:extLst>
            <c:ext xmlns:c16="http://schemas.microsoft.com/office/drawing/2014/chart" uri="{C3380CC4-5D6E-409C-BE32-E72D297353CC}">
              <c16:uniqueId val="{00000002-9CF0-4AF9-8B79-DF48EA3F04FE}"/>
            </c:ext>
          </c:extLst>
        </c:ser>
        <c:ser>
          <c:idx val="3"/>
          <c:order val="3"/>
          <c:tx>
            <c:strRef>
              <c:f>'SB Trends'!$AG$1</c:f>
              <c:strCache>
                <c:ptCount val="1"/>
                <c:pt idx="0">
                  <c:v>WOSB
Dollars</c:v>
                </c:pt>
              </c:strCache>
            </c:strRef>
          </c:tx>
          <c:spPr>
            <a:ln w="34925" cap="rnd">
              <a:solidFill>
                <a:schemeClr val="accent4"/>
              </a:solidFill>
              <a:round/>
            </a:ln>
            <a:effectLst>
              <a:outerShdw blurRad="40000" dist="23000" dir="5400000" rotWithShape="0">
                <a:srgbClr val="000000">
                  <a:alpha val="35000"/>
                </a:srgbClr>
              </a:outerShdw>
            </a:effectLst>
          </c:spPr>
          <c:marker>
            <c:symbol val="circle"/>
            <c:size val="6"/>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a:solidFill>
                  <a:schemeClr val="accent4"/>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numRef>
              <c:f>'SB Trends'!$B$2:$B$13</c:f>
              <c:numCache>
                <c:formatCode>General</c:formatCode>
                <c:ptCount val="12"/>
                <c:pt idx="0">
                  <c:v>13</c:v>
                </c:pt>
                <c:pt idx="1">
                  <c:v>14</c:v>
                </c:pt>
                <c:pt idx="2">
                  <c:v>15</c:v>
                </c:pt>
                <c:pt idx="3">
                  <c:v>16</c:v>
                </c:pt>
                <c:pt idx="4">
                  <c:v>17</c:v>
                </c:pt>
                <c:pt idx="5">
                  <c:v>18</c:v>
                </c:pt>
                <c:pt idx="6">
                  <c:v>19</c:v>
                </c:pt>
                <c:pt idx="7">
                  <c:v>20</c:v>
                </c:pt>
                <c:pt idx="8">
                  <c:v>21</c:v>
                </c:pt>
                <c:pt idx="9">
                  <c:v>22</c:v>
                </c:pt>
                <c:pt idx="10">
                  <c:v>23</c:v>
                </c:pt>
                <c:pt idx="11">
                  <c:v>24</c:v>
                </c:pt>
              </c:numCache>
            </c:numRef>
          </c:cat>
          <c:val>
            <c:numRef>
              <c:f>'SB Trends'!$AG$2:$AG$13</c:f>
              <c:numCache>
                <c:formatCode>_("$"* #,##0_);_("$"* \(#,##0\);_("$"* "-"??_);_(@_)</c:formatCode>
                <c:ptCount val="12"/>
                <c:pt idx="0">
                  <c:v>76322864.930000007</c:v>
                </c:pt>
                <c:pt idx="1">
                  <c:v>59366711.450000003</c:v>
                </c:pt>
                <c:pt idx="2">
                  <c:v>85846589.650000006</c:v>
                </c:pt>
                <c:pt idx="3">
                  <c:v>83871474.030000001</c:v>
                </c:pt>
                <c:pt idx="4">
                  <c:v>39236100.939999998</c:v>
                </c:pt>
                <c:pt idx="5">
                  <c:v>47123172.640000001</c:v>
                </c:pt>
                <c:pt idx="6">
                  <c:v>49002906.210000001</c:v>
                </c:pt>
                <c:pt idx="7">
                  <c:v>36019405.25</c:v>
                </c:pt>
                <c:pt idx="8">
                  <c:v>27735135.82</c:v>
                </c:pt>
                <c:pt idx="9">
                  <c:v>42062920.93</c:v>
                </c:pt>
                <c:pt idx="10">
                  <c:v>41195381.140000001</c:v>
                </c:pt>
                <c:pt idx="11">
                  <c:v>16750262.67</c:v>
                </c:pt>
              </c:numCache>
            </c:numRef>
          </c:val>
          <c:smooth val="0"/>
          <c:extLst>
            <c:ext xmlns:c16="http://schemas.microsoft.com/office/drawing/2014/chart" uri="{C3380CC4-5D6E-409C-BE32-E72D297353CC}">
              <c16:uniqueId val="{00000003-9CF0-4AF9-8B79-DF48EA3F04FE}"/>
            </c:ext>
          </c:extLst>
        </c:ser>
        <c:ser>
          <c:idx val="4"/>
          <c:order val="4"/>
          <c:tx>
            <c:strRef>
              <c:f>'SB Trends'!$AO$1</c:f>
              <c:strCache>
                <c:ptCount val="1"/>
                <c:pt idx="0">
                  <c:v>HUBZone
Dollars</c:v>
                </c:pt>
              </c:strCache>
            </c:strRef>
          </c:tx>
          <c:spPr>
            <a:ln w="34925" cap="rnd">
              <a:solidFill>
                <a:schemeClr val="accent5"/>
              </a:solidFill>
              <a:round/>
            </a:ln>
            <a:effectLst>
              <a:outerShdw blurRad="40000" dist="23000" dir="5400000" rotWithShape="0">
                <a:srgbClr val="000000">
                  <a:alpha val="35000"/>
                </a:srgbClr>
              </a:outerShdw>
            </a:effectLst>
          </c:spPr>
          <c:marker>
            <c:symbol val="circle"/>
            <c:size val="6"/>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a:solidFill>
                  <a:schemeClr val="accent5"/>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numRef>
              <c:f>'SB Trends'!$B$2:$B$13</c:f>
              <c:numCache>
                <c:formatCode>General</c:formatCode>
                <c:ptCount val="12"/>
                <c:pt idx="0">
                  <c:v>13</c:v>
                </c:pt>
                <c:pt idx="1">
                  <c:v>14</c:v>
                </c:pt>
                <c:pt idx="2">
                  <c:v>15</c:v>
                </c:pt>
                <c:pt idx="3">
                  <c:v>16</c:v>
                </c:pt>
                <c:pt idx="4">
                  <c:v>17</c:v>
                </c:pt>
                <c:pt idx="5">
                  <c:v>18</c:v>
                </c:pt>
                <c:pt idx="6">
                  <c:v>19</c:v>
                </c:pt>
                <c:pt idx="7">
                  <c:v>20</c:v>
                </c:pt>
                <c:pt idx="8">
                  <c:v>21</c:v>
                </c:pt>
                <c:pt idx="9">
                  <c:v>22</c:v>
                </c:pt>
                <c:pt idx="10">
                  <c:v>23</c:v>
                </c:pt>
                <c:pt idx="11">
                  <c:v>24</c:v>
                </c:pt>
              </c:numCache>
            </c:numRef>
          </c:cat>
          <c:val>
            <c:numRef>
              <c:f>'SB Trends'!$AO$2:$AO$13</c:f>
              <c:numCache>
                <c:formatCode>_("$"* #,##0_);_("$"* \(#,##0\);_("$"* "-"??_);_(@_)</c:formatCode>
                <c:ptCount val="12"/>
                <c:pt idx="0">
                  <c:v>4295732.87</c:v>
                </c:pt>
                <c:pt idx="1">
                  <c:v>22874679.960000001</c:v>
                </c:pt>
                <c:pt idx="2">
                  <c:v>5985917.7699999996</c:v>
                </c:pt>
                <c:pt idx="3">
                  <c:v>9939445.5199999996</c:v>
                </c:pt>
                <c:pt idx="4">
                  <c:v>8519937.1199999992</c:v>
                </c:pt>
                <c:pt idx="5">
                  <c:v>12375575.1</c:v>
                </c:pt>
                <c:pt idx="6">
                  <c:v>33712799.619999997</c:v>
                </c:pt>
                <c:pt idx="7">
                  <c:v>44380045.409999996</c:v>
                </c:pt>
                <c:pt idx="8">
                  <c:v>41240577.409999996</c:v>
                </c:pt>
                <c:pt idx="9">
                  <c:v>64818335.539999999</c:v>
                </c:pt>
                <c:pt idx="10">
                  <c:v>65001323.039999999</c:v>
                </c:pt>
                <c:pt idx="11">
                  <c:v>58223092.509999998</c:v>
                </c:pt>
              </c:numCache>
            </c:numRef>
          </c:val>
          <c:smooth val="0"/>
          <c:extLst>
            <c:ext xmlns:c16="http://schemas.microsoft.com/office/drawing/2014/chart" uri="{C3380CC4-5D6E-409C-BE32-E72D297353CC}">
              <c16:uniqueId val="{00000004-9CF0-4AF9-8B79-DF48EA3F04FE}"/>
            </c:ext>
          </c:extLst>
        </c:ser>
        <c:dLbls>
          <c:showLegendKey val="0"/>
          <c:showVal val="0"/>
          <c:showCatName val="0"/>
          <c:showSerName val="0"/>
          <c:showPercent val="0"/>
          <c:showBubbleSize val="0"/>
        </c:dLbls>
        <c:marker val="1"/>
        <c:smooth val="0"/>
        <c:axId val="1924996832"/>
        <c:axId val="1651871904"/>
      </c:lineChart>
      <c:catAx>
        <c:axId val="1924996832"/>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Fiscal</a:t>
                </a:r>
                <a:r>
                  <a:rPr lang="en-US" baseline="0" dirty="0"/>
                  <a:t> Year</a:t>
                </a:r>
                <a:endParaRPr lang="en-US" dirty="0"/>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1871904"/>
        <c:crosses val="autoZero"/>
        <c:auto val="1"/>
        <c:lblAlgn val="ctr"/>
        <c:lblOffset val="100"/>
        <c:noMultiLvlLbl val="0"/>
      </c:catAx>
      <c:valAx>
        <c:axId val="1651871904"/>
        <c:scaling>
          <c:orientation val="minMax"/>
          <c:max val="45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Dollars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4996832"/>
        <c:crosses val="autoZero"/>
        <c:crossBetween val="between"/>
        <c:minorUnit val="10000000"/>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NAB SB Goal Trend</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0"/>
          <c:tx>
            <c:strRef>
              <c:f>'SB Trends'!$J$1</c:f>
              <c:strCache>
                <c:ptCount val="1"/>
                <c:pt idx="0">
                  <c:v>SB Goals
(Army)</c:v>
                </c:pt>
              </c:strCache>
            </c:strRef>
          </c:tx>
          <c:spPr>
            <a:ln w="34925" cap="rnd">
              <a:solidFill>
                <a:schemeClr val="accent3"/>
              </a:solidFill>
              <a:round/>
            </a:ln>
            <a:effectLst>
              <a:outerShdw blurRad="40000" dist="23000" dir="5400000" rotWithShape="0">
                <a:srgbClr val="000000">
                  <a:alpha val="35000"/>
                </a:srgbClr>
              </a:outerShdw>
            </a:effectLst>
          </c:spPr>
          <c:marker>
            <c:symbol val="circle"/>
            <c:size val="6"/>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a:solidFill>
                  <a:schemeClr val="accent3"/>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val>
            <c:numRef>
              <c:f>'SB Trends'!$J$2:$J$13</c:f>
              <c:numCache>
                <c:formatCode>General</c:formatCode>
                <c:ptCount val="12"/>
                <c:pt idx="5" formatCode="0.00%">
                  <c:v>0.26</c:v>
                </c:pt>
                <c:pt idx="6" formatCode="0.00%">
                  <c:v>0.26</c:v>
                </c:pt>
                <c:pt idx="7" formatCode="0.00%">
                  <c:v>0.27860000000000001</c:v>
                </c:pt>
                <c:pt idx="8" formatCode="0.00%">
                  <c:v>0.27860000000000001</c:v>
                </c:pt>
                <c:pt idx="9" formatCode="0.00%">
                  <c:v>0.26600000000000001</c:v>
                </c:pt>
                <c:pt idx="10" formatCode="0.00%">
                  <c:v>0.23749999999999999</c:v>
                </c:pt>
                <c:pt idx="11" formatCode="0.00%">
                  <c:v>0.26</c:v>
                </c:pt>
              </c:numCache>
            </c:numRef>
          </c:val>
          <c:smooth val="0"/>
          <c:extLst>
            <c:ext xmlns:c16="http://schemas.microsoft.com/office/drawing/2014/chart" uri="{C3380CC4-5D6E-409C-BE32-E72D297353CC}">
              <c16:uniqueId val="{00000000-5BD5-4347-9346-8EF70C0D7AE3}"/>
            </c:ext>
          </c:extLst>
        </c:ser>
        <c:ser>
          <c:idx val="0"/>
          <c:order val="1"/>
          <c:tx>
            <c:strRef>
              <c:f>'SB Trends'!$K$1</c:f>
              <c:strCache>
                <c:ptCount val="1"/>
                <c:pt idx="0">
                  <c:v>SB Goals
(NAB)</c:v>
                </c:pt>
              </c:strCache>
            </c:strRef>
          </c:tx>
          <c:spPr>
            <a:ln w="34925"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numRef>
              <c:f>'SB Trends'!$G$2:$G$13</c:f>
              <c:numCache>
                <c:formatCode>General</c:formatCode>
                <c:ptCount val="12"/>
                <c:pt idx="0">
                  <c:v>13</c:v>
                </c:pt>
                <c:pt idx="1">
                  <c:v>14</c:v>
                </c:pt>
                <c:pt idx="2">
                  <c:v>15</c:v>
                </c:pt>
                <c:pt idx="3">
                  <c:v>16</c:v>
                </c:pt>
                <c:pt idx="4">
                  <c:v>17</c:v>
                </c:pt>
                <c:pt idx="5">
                  <c:v>18</c:v>
                </c:pt>
                <c:pt idx="6">
                  <c:v>19</c:v>
                </c:pt>
                <c:pt idx="7">
                  <c:v>20</c:v>
                </c:pt>
                <c:pt idx="8">
                  <c:v>21</c:v>
                </c:pt>
                <c:pt idx="9">
                  <c:v>22</c:v>
                </c:pt>
                <c:pt idx="10">
                  <c:v>23</c:v>
                </c:pt>
                <c:pt idx="11">
                  <c:v>24</c:v>
                </c:pt>
              </c:numCache>
            </c:numRef>
          </c:cat>
          <c:val>
            <c:numRef>
              <c:f>'SB Trends'!$K$2:$K$13</c:f>
              <c:numCache>
                <c:formatCode>0.00%</c:formatCode>
                <c:ptCount val="12"/>
                <c:pt idx="0">
                  <c:v>0.23</c:v>
                </c:pt>
                <c:pt idx="1">
                  <c:v>0.23</c:v>
                </c:pt>
                <c:pt idx="2">
                  <c:v>0.25</c:v>
                </c:pt>
                <c:pt idx="3">
                  <c:v>0.24079999999999999</c:v>
                </c:pt>
                <c:pt idx="4">
                  <c:v>0.29649999999999999</c:v>
                </c:pt>
                <c:pt idx="5">
                  <c:v>0.27</c:v>
                </c:pt>
                <c:pt idx="6">
                  <c:v>0.32300000000000001</c:v>
                </c:pt>
                <c:pt idx="7">
                  <c:v>0.27979999999999999</c:v>
                </c:pt>
                <c:pt idx="8">
                  <c:v>0.223</c:v>
                </c:pt>
                <c:pt idx="9">
                  <c:v>6.7000000000000004E-2</c:v>
                </c:pt>
                <c:pt idx="10">
                  <c:v>0.18</c:v>
                </c:pt>
                <c:pt idx="11">
                  <c:v>0.1</c:v>
                </c:pt>
              </c:numCache>
            </c:numRef>
          </c:val>
          <c:smooth val="0"/>
          <c:extLst>
            <c:ext xmlns:c16="http://schemas.microsoft.com/office/drawing/2014/chart" uri="{C3380CC4-5D6E-409C-BE32-E72D297353CC}">
              <c16:uniqueId val="{00000001-5BD5-4347-9346-8EF70C0D7AE3}"/>
            </c:ext>
          </c:extLst>
        </c:ser>
        <c:ser>
          <c:idx val="1"/>
          <c:order val="2"/>
          <c:tx>
            <c:strRef>
              <c:f>'SB Trends'!$L$1</c:f>
              <c:strCache>
                <c:ptCount val="1"/>
                <c:pt idx="0">
                  <c:v>SB Goals
(Actual)</c:v>
                </c:pt>
              </c:strCache>
            </c:strRef>
          </c:tx>
          <c:spPr>
            <a:ln w="34925" cap="rnd">
              <a:solidFill>
                <a:schemeClr val="accent2"/>
              </a:solidFill>
              <a:round/>
            </a:ln>
            <a:effectLst>
              <a:outerShdw blurRad="40000" dist="23000" dir="5400000" rotWithShape="0">
                <a:srgbClr val="000000">
                  <a:alpha val="35000"/>
                </a:srgbClr>
              </a:outerShdw>
            </a:effectLst>
          </c:spPr>
          <c:marker>
            <c:symbol val="circle"/>
            <c:size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numRef>
              <c:f>'SB Trends'!$G$2:$G$13</c:f>
              <c:numCache>
                <c:formatCode>General</c:formatCode>
                <c:ptCount val="12"/>
                <c:pt idx="0">
                  <c:v>13</c:v>
                </c:pt>
                <c:pt idx="1">
                  <c:v>14</c:v>
                </c:pt>
                <c:pt idx="2">
                  <c:v>15</c:v>
                </c:pt>
                <c:pt idx="3">
                  <c:v>16</c:v>
                </c:pt>
                <c:pt idx="4">
                  <c:v>17</c:v>
                </c:pt>
                <c:pt idx="5">
                  <c:v>18</c:v>
                </c:pt>
                <c:pt idx="6">
                  <c:v>19</c:v>
                </c:pt>
                <c:pt idx="7">
                  <c:v>20</c:v>
                </c:pt>
                <c:pt idx="8">
                  <c:v>21</c:v>
                </c:pt>
                <c:pt idx="9">
                  <c:v>22</c:v>
                </c:pt>
                <c:pt idx="10">
                  <c:v>23</c:v>
                </c:pt>
                <c:pt idx="11">
                  <c:v>24</c:v>
                </c:pt>
              </c:numCache>
            </c:numRef>
          </c:cat>
          <c:val>
            <c:numRef>
              <c:f>'SB Trends'!$L$2:$L$13</c:f>
              <c:numCache>
                <c:formatCode>0.00%</c:formatCode>
                <c:ptCount val="12"/>
                <c:pt idx="0">
                  <c:v>0.28979979357965269</c:v>
                </c:pt>
                <c:pt idx="1">
                  <c:v>0.24576975538928159</c:v>
                </c:pt>
                <c:pt idx="2">
                  <c:v>0.19773568656418719</c:v>
                </c:pt>
                <c:pt idx="3">
                  <c:v>0.37023512116490082</c:v>
                </c:pt>
                <c:pt idx="4">
                  <c:v>0.30971223216687549</c:v>
                </c:pt>
                <c:pt idx="5">
                  <c:v>0.26323924999351844</c:v>
                </c:pt>
                <c:pt idx="6">
                  <c:v>0.2933300169120614</c:v>
                </c:pt>
                <c:pt idx="7">
                  <c:v>0.20438856842993425</c:v>
                </c:pt>
                <c:pt idx="8">
                  <c:v>0.17500371045129573</c:v>
                </c:pt>
                <c:pt idx="9">
                  <c:v>0.30785828443227348</c:v>
                </c:pt>
                <c:pt idx="10">
                  <c:v>0.22018168205909183</c:v>
                </c:pt>
                <c:pt idx="11">
                  <c:v>0.29720669441945397</c:v>
                </c:pt>
              </c:numCache>
            </c:numRef>
          </c:val>
          <c:smooth val="0"/>
          <c:extLst>
            <c:ext xmlns:c16="http://schemas.microsoft.com/office/drawing/2014/chart" uri="{C3380CC4-5D6E-409C-BE32-E72D297353CC}">
              <c16:uniqueId val="{00000002-5BD5-4347-9346-8EF70C0D7AE3}"/>
            </c:ext>
          </c:extLst>
        </c:ser>
        <c:dLbls>
          <c:showLegendKey val="0"/>
          <c:showVal val="0"/>
          <c:showCatName val="0"/>
          <c:showSerName val="0"/>
          <c:showPercent val="0"/>
          <c:showBubbleSize val="0"/>
        </c:dLbls>
        <c:marker val="1"/>
        <c:smooth val="0"/>
        <c:axId val="2011079888"/>
        <c:axId val="1763409344"/>
      </c:lineChart>
      <c:catAx>
        <c:axId val="2011079888"/>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Fiscal Year</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3409344"/>
        <c:crosses val="autoZero"/>
        <c:auto val="1"/>
        <c:lblAlgn val="ctr"/>
        <c:lblOffset val="100"/>
        <c:noMultiLvlLbl val="0"/>
      </c:catAx>
      <c:valAx>
        <c:axId val="1763409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Percentages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10798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0"/>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NAB SDB</a:t>
            </a:r>
            <a:r>
              <a:rPr lang="en-US" baseline="0" dirty="0"/>
              <a:t> Goal Trend</a:t>
            </a:r>
            <a:endParaRPr lang="en-US"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0"/>
          <c:tx>
            <c:strRef>
              <c:f>'SB Trends'!$R$1</c:f>
              <c:strCache>
                <c:ptCount val="1"/>
                <c:pt idx="0">
                  <c:v>SDB Goals
(Army)</c:v>
                </c:pt>
              </c:strCache>
            </c:strRef>
          </c:tx>
          <c:spPr>
            <a:ln w="34925" cap="rnd">
              <a:solidFill>
                <a:schemeClr val="accent3"/>
              </a:solidFill>
              <a:round/>
            </a:ln>
            <a:effectLst>
              <a:outerShdw blurRad="40000" dist="23000" dir="5400000" rotWithShape="0">
                <a:srgbClr val="000000">
                  <a:alpha val="35000"/>
                </a:srgbClr>
              </a:outerShdw>
            </a:effectLst>
          </c:spPr>
          <c:marker>
            <c:symbol val="circle"/>
            <c:size val="6"/>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a:solidFill>
                  <a:schemeClr val="accent3"/>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val>
            <c:numRef>
              <c:f>'SB Trends'!$R$2:$R$13</c:f>
              <c:numCache>
                <c:formatCode>General</c:formatCode>
                <c:ptCount val="12"/>
                <c:pt idx="5" formatCode="0.00%">
                  <c:v>0.05</c:v>
                </c:pt>
                <c:pt idx="6" formatCode="0.00%">
                  <c:v>0.05</c:v>
                </c:pt>
                <c:pt idx="7" formatCode="0.00%">
                  <c:v>0.05</c:v>
                </c:pt>
                <c:pt idx="8" formatCode="0.00%">
                  <c:v>0.05</c:v>
                </c:pt>
                <c:pt idx="9" formatCode="0.00%">
                  <c:v>0.12280000000000001</c:v>
                </c:pt>
                <c:pt idx="10" formatCode="0.00%">
                  <c:v>0.15</c:v>
                </c:pt>
                <c:pt idx="11" formatCode="0.00%">
                  <c:v>0.15770000000000001</c:v>
                </c:pt>
              </c:numCache>
            </c:numRef>
          </c:val>
          <c:smooth val="0"/>
          <c:extLst>
            <c:ext xmlns:c16="http://schemas.microsoft.com/office/drawing/2014/chart" uri="{C3380CC4-5D6E-409C-BE32-E72D297353CC}">
              <c16:uniqueId val="{00000000-BD11-4898-B1A6-A680926E341D}"/>
            </c:ext>
          </c:extLst>
        </c:ser>
        <c:ser>
          <c:idx val="0"/>
          <c:order val="1"/>
          <c:tx>
            <c:strRef>
              <c:f>'SB Trends'!$S$1</c:f>
              <c:strCache>
                <c:ptCount val="1"/>
                <c:pt idx="0">
                  <c:v>SDB Goals
(NAB)</c:v>
                </c:pt>
              </c:strCache>
            </c:strRef>
          </c:tx>
          <c:spPr>
            <a:ln w="34925"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numRef>
              <c:f>'SB Trends'!$O$2:$O$13</c:f>
              <c:numCache>
                <c:formatCode>General</c:formatCode>
                <c:ptCount val="12"/>
                <c:pt idx="0">
                  <c:v>13</c:v>
                </c:pt>
                <c:pt idx="1">
                  <c:v>14</c:v>
                </c:pt>
                <c:pt idx="2">
                  <c:v>15</c:v>
                </c:pt>
                <c:pt idx="3">
                  <c:v>16</c:v>
                </c:pt>
                <c:pt idx="4">
                  <c:v>17</c:v>
                </c:pt>
                <c:pt idx="5">
                  <c:v>18</c:v>
                </c:pt>
                <c:pt idx="6">
                  <c:v>19</c:v>
                </c:pt>
                <c:pt idx="7">
                  <c:v>20</c:v>
                </c:pt>
                <c:pt idx="8">
                  <c:v>21</c:v>
                </c:pt>
                <c:pt idx="9">
                  <c:v>22</c:v>
                </c:pt>
                <c:pt idx="10">
                  <c:v>23</c:v>
                </c:pt>
                <c:pt idx="11">
                  <c:v>24</c:v>
                </c:pt>
              </c:numCache>
            </c:numRef>
          </c:cat>
          <c:val>
            <c:numRef>
              <c:f>'SB Trends'!$S$2:$S$13</c:f>
              <c:numCache>
                <c:formatCode>0.00%</c:formatCode>
                <c:ptCount val="12"/>
                <c:pt idx="0">
                  <c:v>0.1</c:v>
                </c:pt>
                <c:pt idx="1">
                  <c:v>0.1</c:v>
                </c:pt>
                <c:pt idx="2">
                  <c:v>0.1</c:v>
                </c:pt>
                <c:pt idx="3">
                  <c:v>0.15570000000000001</c:v>
                </c:pt>
                <c:pt idx="4">
                  <c:v>0.15570000000000001</c:v>
                </c:pt>
                <c:pt idx="5">
                  <c:v>0.17</c:v>
                </c:pt>
                <c:pt idx="6">
                  <c:v>9.1999999999999998E-2</c:v>
                </c:pt>
                <c:pt idx="7">
                  <c:v>0.13950000000000001</c:v>
                </c:pt>
                <c:pt idx="8">
                  <c:v>4.07E-2</c:v>
                </c:pt>
                <c:pt idx="9">
                  <c:v>5.2999999999999999E-2</c:v>
                </c:pt>
                <c:pt idx="10">
                  <c:v>5.2999999999999999E-2</c:v>
                </c:pt>
                <c:pt idx="11">
                  <c:v>7.0000000000000007E-2</c:v>
                </c:pt>
              </c:numCache>
            </c:numRef>
          </c:val>
          <c:smooth val="0"/>
          <c:extLst>
            <c:ext xmlns:c16="http://schemas.microsoft.com/office/drawing/2014/chart" uri="{C3380CC4-5D6E-409C-BE32-E72D297353CC}">
              <c16:uniqueId val="{00000001-BD11-4898-B1A6-A680926E341D}"/>
            </c:ext>
          </c:extLst>
        </c:ser>
        <c:ser>
          <c:idx val="1"/>
          <c:order val="2"/>
          <c:tx>
            <c:strRef>
              <c:f>'SB Trends'!$T$1</c:f>
              <c:strCache>
                <c:ptCount val="1"/>
                <c:pt idx="0">
                  <c:v>SDB Goals
(Actual)</c:v>
                </c:pt>
              </c:strCache>
            </c:strRef>
          </c:tx>
          <c:spPr>
            <a:ln w="34925" cap="rnd">
              <a:solidFill>
                <a:schemeClr val="accent2"/>
              </a:solidFill>
              <a:round/>
            </a:ln>
            <a:effectLst>
              <a:outerShdw blurRad="40000" dist="23000" dir="5400000" rotWithShape="0">
                <a:srgbClr val="000000">
                  <a:alpha val="35000"/>
                </a:srgbClr>
              </a:outerShdw>
            </a:effectLst>
          </c:spPr>
          <c:marker>
            <c:symbol val="circle"/>
            <c:size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numRef>
              <c:f>'SB Trends'!$O$2:$O$13</c:f>
              <c:numCache>
                <c:formatCode>General</c:formatCode>
                <c:ptCount val="12"/>
                <c:pt idx="0">
                  <c:v>13</c:v>
                </c:pt>
                <c:pt idx="1">
                  <c:v>14</c:v>
                </c:pt>
                <c:pt idx="2">
                  <c:v>15</c:v>
                </c:pt>
                <c:pt idx="3">
                  <c:v>16</c:v>
                </c:pt>
                <c:pt idx="4">
                  <c:v>17</c:v>
                </c:pt>
                <c:pt idx="5">
                  <c:v>18</c:v>
                </c:pt>
                <c:pt idx="6">
                  <c:v>19</c:v>
                </c:pt>
                <c:pt idx="7">
                  <c:v>20</c:v>
                </c:pt>
                <c:pt idx="8">
                  <c:v>21</c:v>
                </c:pt>
                <c:pt idx="9">
                  <c:v>22</c:v>
                </c:pt>
                <c:pt idx="10">
                  <c:v>23</c:v>
                </c:pt>
                <c:pt idx="11">
                  <c:v>24</c:v>
                </c:pt>
              </c:numCache>
            </c:numRef>
          </c:cat>
          <c:val>
            <c:numRef>
              <c:f>'SB Trends'!$T$2:$T$13</c:f>
              <c:numCache>
                <c:formatCode>0.00%</c:formatCode>
                <c:ptCount val="12"/>
                <c:pt idx="0">
                  <c:v>0.20339879922691148</c:v>
                </c:pt>
                <c:pt idx="1">
                  <c:v>0.13731000622053102</c:v>
                </c:pt>
                <c:pt idx="2">
                  <c:v>0.14036172191876362</c:v>
                </c:pt>
                <c:pt idx="3">
                  <c:v>0.21032455035116732</c:v>
                </c:pt>
                <c:pt idx="4">
                  <c:v>0.20883416902992391</c:v>
                </c:pt>
                <c:pt idx="5">
                  <c:v>0.13897473967535973</c:v>
                </c:pt>
                <c:pt idx="6">
                  <c:v>0.19185631723852994</c:v>
                </c:pt>
                <c:pt idx="7">
                  <c:v>0.11172113842278703</c:v>
                </c:pt>
                <c:pt idx="8">
                  <c:v>0.10873403177016827</c:v>
                </c:pt>
                <c:pt idx="9">
                  <c:v>0.165079510472496</c:v>
                </c:pt>
                <c:pt idx="10">
                  <c:v>0.16343210380776052</c:v>
                </c:pt>
                <c:pt idx="11">
                  <c:v>0.21069332392912812</c:v>
                </c:pt>
              </c:numCache>
            </c:numRef>
          </c:val>
          <c:smooth val="0"/>
          <c:extLst>
            <c:ext xmlns:c16="http://schemas.microsoft.com/office/drawing/2014/chart" uri="{C3380CC4-5D6E-409C-BE32-E72D297353CC}">
              <c16:uniqueId val="{00000002-BD11-4898-B1A6-A680926E341D}"/>
            </c:ext>
          </c:extLst>
        </c:ser>
        <c:dLbls>
          <c:showLegendKey val="0"/>
          <c:showVal val="0"/>
          <c:showCatName val="0"/>
          <c:showSerName val="0"/>
          <c:showPercent val="0"/>
          <c:showBubbleSize val="0"/>
        </c:dLbls>
        <c:marker val="1"/>
        <c:smooth val="0"/>
        <c:axId val="2011077568"/>
        <c:axId val="1650522400"/>
      </c:lineChart>
      <c:catAx>
        <c:axId val="2011077568"/>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Fiscal</a:t>
                </a:r>
                <a:r>
                  <a:rPr lang="en-US" baseline="0" dirty="0"/>
                  <a:t> Year</a:t>
                </a:r>
                <a:endParaRPr lang="en-US" dirty="0"/>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0522400"/>
        <c:crosses val="autoZero"/>
        <c:auto val="1"/>
        <c:lblAlgn val="ctr"/>
        <c:lblOffset val="100"/>
        <c:noMultiLvlLbl val="0"/>
      </c:catAx>
      <c:valAx>
        <c:axId val="1650522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Percentages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10775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0"/>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NAB</a:t>
            </a:r>
            <a:r>
              <a:rPr lang="en-US" baseline="0" dirty="0"/>
              <a:t> SDVOSB Goal Trend</a:t>
            </a:r>
            <a:endParaRPr lang="en-US"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0"/>
          <c:tx>
            <c:strRef>
              <c:f>'SB Trends'!$Z$1</c:f>
              <c:strCache>
                <c:ptCount val="1"/>
                <c:pt idx="0">
                  <c:v>SDVOSB Goals
(Army)</c:v>
                </c:pt>
              </c:strCache>
            </c:strRef>
          </c:tx>
          <c:spPr>
            <a:ln w="34925" cap="rnd">
              <a:solidFill>
                <a:schemeClr val="accent3"/>
              </a:solidFill>
              <a:round/>
            </a:ln>
            <a:effectLst>
              <a:outerShdw blurRad="40000" dist="23000" dir="5400000" rotWithShape="0">
                <a:srgbClr val="000000">
                  <a:alpha val="35000"/>
                </a:srgbClr>
              </a:outerShdw>
            </a:effectLst>
          </c:spPr>
          <c:marker>
            <c:symbol val="circle"/>
            <c:size val="6"/>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a:solidFill>
                  <a:schemeClr val="accent3"/>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val>
            <c:numRef>
              <c:f>'SB Trends'!$Z$2:$Z$13</c:f>
              <c:numCache>
                <c:formatCode>General</c:formatCode>
                <c:ptCount val="12"/>
                <c:pt idx="5" formatCode="0.00%">
                  <c:v>0.05</c:v>
                </c:pt>
                <c:pt idx="6" formatCode="0.00%">
                  <c:v>0.03</c:v>
                </c:pt>
                <c:pt idx="7" formatCode="0.00%">
                  <c:v>0.03</c:v>
                </c:pt>
                <c:pt idx="8" formatCode="0.00%">
                  <c:v>0.03</c:v>
                </c:pt>
                <c:pt idx="9" formatCode="0.00%">
                  <c:v>0.03</c:v>
                </c:pt>
                <c:pt idx="10" formatCode="0.00%">
                  <c:v>0.03</c:v>
                </c:pt>
                <c:pt idx="11" formatCode="0.00%">
                  <c:v>0.03</c:v>
                </c:pt>
              </c:numCache>
            </c:numRef>
          </c:val>
          <c:smooth val="0"/>
          <c:extLst>
            <c:ext xmlns:c16="http://schemas.microsoft.com/office/drawing/2014/chart" uri="{C3380CC4-5D6E-409C-BE32-E72D297353CC}">
              <c16:uniqueId val="{00000000-B44E-4A10-AE5E-79B6DA3FE3E5}"/>
            </c:ext>
          </c:extLst>
        </c:ser>
        <c:ser>
          <c:idx val="0"/>
          <c:order val="1"/>
          <c:tx>
            <c:strRef>
              <c:f>'SB Trends'!$AA$1</c:f>
              <c:strCache>
                <c:ptCount val="1"/>
                <c:pt idx="0">
                  <c:v>SDVOSB Goals
(NAB)</c:v>
                </c:pt>
              </c:strCache>
            </c:strRef>
          </c:tx>
          <c:spPr>
            <a:ln w="34925"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numRef>
              <c:f>'SB Trends'!$W$2:$W$13</c:f>
              <c:numCache>
                <c:formatCode>General</c:formatCode>
                <c:ptCount val="12"/>
                <c:pt idx="0">
                  <c:v>13</c:v>
                </c:pt>
                <c:pt idx="1">
                  <c:v>14</c:v>
                </c:pt>
                <c:pt idx="2">
                  <c:v>15</c:v>
                </c:pt>
                <c:pt idx="3">
                  <c:v>16</c:v>
                </c:pt>
                <c:pt idx="4">
                  <c:v>17</c:v>
                </c:pt>
                <c:pt idx="5">
                  <c:v>18</c:v>
                </c:pt>
                <c:pt idx="6">
                  <c:v>19</c:v>
                </c:pt>
                <c:pt idx="7">
                  <c:v>20</c:v>
                </c:pt>
                <c:pt idx="8">
                  <c:v>21</c:v>
                </c:pt>
                <c:pt idx="9">
                  <c:v>22</c:v>
                </c:pt>
                <c:pt idx="10">
                  <c:v>23</c:v>
                </c:pt>
                <c:pt idx="11">
                  <c:v>24</c:v>
                </c:pt>
              </c:numCache>
            </c:numRef>
          </c:cat>
          <c:val>
            <c:numRef>
              <c:f>'SB Trends'!$AA$2:$AA$13</c:f>
              <c:numCache>
                <c:formatCode>0.00%</c:formatCode>
                <c:ptCount val="12"/>
                <c:pt idx="0">
                  <c:v>0.03</c:v>
                </c:pt>
                <c:pt idx="1">
                  <c:v>0.03</c:v>
                </c:pt>
                <c:pt idx="2">
                  <c:v>0.03</c:v>
                </c:pt>
                <c:pt idx="3">
                  <c:v>2.18E-2</c:v>
                </c:pt>
                <c:pt idx="4">
                  <c:v>0.03</c:v>
                </c:pt>
                <c:pt idx="5">
                  <c:v>0.03</c:v>
                </c:pt>
                <c:pt idx="6">
                  <c:v>2.4799999999999999E-2</c:v>
                </c:pt>
                <c:pt idx="7">
                  <c:v>0.03</c:v>
                </c:pt>
                <c:pt idx="8">
                  <c:v>8.9999999999999993E-3</c:v>
                </c:pt>
                <c:pt idx="9">
                  <c:v>2.5000000000000001E-2</c:v>
                </c:pt>
                <c:pt idx="10">
                  <c:v>2.5000000000000001E-2</c:v>
                </c:pt>
                <c:pt idx="11">
                  <c:v>0.02</c:v>
                </c:pt>
              </c:numCache>
            </c:numRef>
          </c:val>
          <c:smooth val="0"/>
          <c:extLst>
            <c:ext xmlns:c16="http://schemas.microsoft.com/office/drawing/2014/chart" uri="{C3380CC4-5D6E-409C-BE32-E72D297353CC}">
              <c16:uniqueId val="{00000001-B44E-4A10-AE5E-79B6DA3FE3E5}"/>
            </c:ext>
          </c:extLst>
        </c:ser>
        <c:ser>
          <c:idx val="1"/>
          <c:order val="2"/>
          <c:tx>
            <c:strRef>
              <c:f>'SB Trends'!$AB$1</c:f>
              <c:strCache>
                <c:ptCount val="1"/>
                <c:pt idx="0">
                  <c:v>SDVOSB Goals
(Actual)</c:v>
                </c:pt>
              </c:strCache>
            </c:strRef>
          </c:tx>
          <c:spPr>
            <a:ln w="34925" cap="rnd">
              <a:solidFill>
                <a:schemeClr val="accent2"/>
              </a:solidFill>
              <a:round/>
            </a:ln>
            <a:effectLst>
              <a:outerShdw blurRad="40000" dist="23000" dir="5400000" rotWithShape="0">
                <a:srgbClr val="000000">
                  <a:alpha val="35000"/>
                </a:srgbClr>
              </a:outerShdw>
            </a:effectLst>
          </c:spPr>
          <c:marker>
            <c:symbol val="circle"/>
            <c:size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numRef>
              <c:f>'SB Trends'!$W$2:$W$13</c:f>
              <c:numCache>
                <c:formatCode>General</c:formatCode>
                <c:ptCount val="12"/>
                <c:pt idx="0">
                  <c:v>13</c:v>
                </c:pt>
                <c:pt idx="1">
                  <c:v>14</c:v>
                </c:pt>
                <c:pt idx="2">
                  <c:v>15</c:v>
                </c:pt>
                <c:pt idx="3">
                  <c:v>16</c:v>
                </c:pt>
                <c:pt idx="4">
                  <c:v>17</c:v>
                </c:pt>
                <c:pt idx="5">
                  <c:v>18</c:v>
                </c:pt>
                <c:pt idx="6">
                  <c:v>19</c:v>
                </c:pt>
                <c:pt idx="7">
                  <c:v>20</c:v>
                </c:pt>
                <c:pt idx="8">
                  <c:v>21</c:v>
                </c:pt>
                <c:pt idx="9">
                  <c:v>22</c:v>
                </c:pt>
                <c:pt idx="10">
                  <c:v>23</c:v>
                </c:pt>
                <c:pt idx="11">
                  <c:v>24</c:v>
                </c:pt>
              </c:numCache>
            </c:numRef>
          </c:cat>
          <c:val>
            <c:numRef>
              <c:f>'SB Trends'!$AB$2:$AB$13</c:f>
              <c:numCache>
                <c:formatCode>0.00%</c:formatCode>
                <c:ptCount val="12"/>
                <c:pt idx="0">
                  <c:v>2.4287189115712888E-2</c:v>
                </c:pt>
                <c:pt idx="1">
                  <c:v>2.0522221469637076E-2</c:v>
                </c:pt>
                <c:pt idx="2">
                  <c:v>2.0653442871176406E-2</c:v>
                </c:pt>
                <c:pt idx="3">
                  <c:v>7.4981213930198465E-2</c:v>
                </c:pt>
                <c:pt idx="4">
                  <c:v>2.5350334935087763E-2</c:v>
                </c:pt>
                <c:pt idx="5">
                  <c:v>1.4887674021200529E-2</c:v>
                </c:pt>
                <c:pt idx="6">
                  <c:v>3.8258493717518917E-2</c:v>
                </c:pt>
                <c:pt idx="7">
                  <c:v>1.4776203644495618E-2</c:v>
                </c:pt>
                <c:pt idx="8">
                  <c:v>1.1051740508055916E-2</c:v>
                </c:pt>
                <c:pt idx="9">
                  <c:v>1.9706029636331134E-2</c:v>
                </c:pt>
                <c:pt idx="10">
                  <c:v>1.0808322603369483E-2</c:v>
                </c:pt>
                <c:pt idx="11">
                  <c:v>2.0123409020800741E-2</c:v>
                </c:pt>
              </c:numCache>
            </c:numRef>
          </c:val>
          <c:smooth val="0"/>
          <c:extLst>
            <c:ext xmlns:c16="http://schemas.microsoft.com/office/drawing/2014/chart" uri="{C3380CC4-5D6E-409C-BE32-E72D297353CC}">
              <c16:uniqueId val="{00000002-B44E-4A10-AE5E-79B6DA3FE3E5}"/>
            </c:ext>
          </c:extLst>
        </c:ser>
        <c:dLbls>
          <c:showLegendKey val="0"/>
          <c:showVal val="0"/>
          <c:showCatName val="0"/>
          <c:showSerName val="0"/>
          <c:showPercent val="0"/>
          <c:showBubbleSize val="0"/>
        </c:dLbls>
        <c:marker val="1"/>
        <c:smooth val="0"/>
        <c:axId val="1646028832"/>
        <c:axId val="1648217792"/>
      </c:lineChart>
      <c:catAx>
        <c:axId val="1646028832"/>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Fiscal Year</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8217792"/>
        <c:crosses val="autoZero"/>
        <c:auto val="1"/>
        <c:lblAlgn val="ctr"/>
        <c:lblOffset val="100"/>
        <c:noMultiLvlLbl val="0"/>
      </c:catAx>
      <c:valAx>
        <c:axId val="1648217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Percentages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60288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0"/>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NAB</a:t>
            </a:r>
            <a:r>
              <a:rPr lang="en-US" baseline="0" dirty="0"/>
              <a:t> WOSB Goal Trend</a:t>
            </a:r>
            <a:endParaRPr lang="en-US"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0"/>
          <c:tx>
            <c:strRef>
              <c:f>'SB Trends'!$AH$1</c:f>
              <c:strCache>
                <c:ptCount val="1"/>
                <c:pt idx="0">
                  <c:v>WOSB Goals
(Army)</c:v>
                </c:pt>
              </c:strCache>
            </c:strRef>
          </c:tx>
          <c:spPr>
            <a:ln w="34925" cap="rnd">
              <a:solidFill>
                <a:schemeClr val="accent3"/>
              </a:solidFill>
              <a:round/>
            </a:ln>
            <a:effectLst>
              <a:outerShdw blurRad="40000" dist="23000" dir="5400000" rotWithShape="0">
                <a:srgbClr val="000000">
                  <a:alpha val="35000"/>
                </a:srgbClr>
              </a:outerShdw>
            </a:effectLst>
          </c:spPr>
          <c:marker>
            <c:symbol val="circle"/>
            <c:size val="6"/>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a:solidFill>
                  <a:schemeClr val="accent3"/>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val>
            <c:numRef>
              <c:f>'SB Trends'!$AH$2:$AH$13</c:f>
              <c:numCache>
                <c:formatCode>General</c:formatCode>
                <c:ptCount val="12"/>
                <c:pt idx="5" formatCode="0.00%">
                  <c:v>2.8000000000000001E-2</c:v>
                </c:pt>
                <c:pt idx="6" formatCode="0.00%">
                  <c:v>0.05</c:v>
                </c:pt>
                <c:pt idx="7" formatCode="0.00%">
                  <c:v>0.05</c:v>
                </c:pt>
                <c:pt idx="8" formatCode="0.00%">
                  <c:v>0.05</c:v>
                </c:pt>
                <c:pt idx="9" formatCode="0.00%">
                  <c:v>0.05</c:v>
                </c:pt>
                <c:pt idx="10" formatCode="0.00%">
                  <c:v>0.05</c:v>
                </c:pt>
                <c:pt idx="11" formatCode="0.00%">
                  <c:v>0.05</c:v>
                </c:pt>
              </c:numCache>
            </c:numRef>
          </c:val>
          <c:smooth val="0"/>
          <c:extLst>
            <c:ext xmlns:c16="http://schemas.microsoft.com/office/drawing/2014/chart" uri="{C3380CC4-5D6E-409C-BE32-E72D297353CC}">
              <c16:uniqueId val="{00000000-5589-445A-AD39-65D6EC270EF8}"/>
            </c:ext>
          </c:extLst>
        </c:ser>
        <c:ser>
          <c:idx val="0"/>
          <c:order val="1"/>
          <c:tx>
            <c:strRef>
              <c:f>'SB Trends'!$AI$1</c:f>
              <c:strCache>
                <c:ptCount val="1"/>
                <c:pt idx="0">
                  <c:v>WOSB Goals
(NAB)</c:v>
                </c:pt>
              </c:strCache>
            </c:strRef>
          </c:tx>
          <c:spPr>
            <a:ln w="34925"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numRef>
              <c:f>'SB Trends'!$AE$2:$AE$13</c:f>
              <c:numCache>
                <c:formatCode>General</c:formatCode>
                <c:ptCount val="12"/>
                <c:pt idx="0">
                  <c:v>13</c:v>
                </c:pt>
                <c:pt idx="1">
                  <c:v>14</c:v>
                </c:pt>
                <c:pt idx="2">
                  <c:v>15</c:v>
                </c:pt>
                <c:pt idx="3">
                  <c:v>16</c:v>
                </c:pt>
                <c:pt idx="4">
                  <c:v>17</c:v>
                </c:pt>
                <c:pt idx="5">
                  <c:v>18</c:v>
                </c:pt>
                <c:pt idx="6">
                  <c:v>19</c:v>
                </c:pt>
                <c:pt idx="7">
                  <c:v>20</c:v>
                </c:pt>
                <c:pt idx="8">
                  <c:v>21</c:v>
                </c:pt>
                <c:pt idx="9">
                  <c:v>22</c:v>
                </c:pt>
                <c:pt idx="10">
                  <c:v>23</c:v>
                </c:pt>
                <c:pt idx="11">
                  <c:v>24</c:v>
                </c:pt>
              </c:numCache>
            </c:numRef>
          </c:cat>
          <c:val>
            <c:numRef>
              <c:f>'SB Trends'!$AI$2:$AI$13</c:f>
              <c:numCache>
                <c:formatCode>0.00%</c:formatCode>
                <c:ptCount val="12"/>
                <c:pt idx="0">
                  <c:v>0.06</c:v>
                </c:pt>
                <c:pt idx="1">
                  <c:v>0.06</c:v>
                </c:pt>
                <c:pt idx="2">
                  <c:v>0.06</c:v>
                </c:pt>
                <c:pt idx="3">
                  <c:v>8.0199999999999994E-2</c:v>
                </c:pt>
                <c:pt idx="4">
                  <c:v>9.5000000000000001E-2</c:v>
                </c:pt>
                <c:pt idx="5">
                  <c:v>7.0000000000000007E-2</c:v>
                </c:pt>
                <c:pt idx="6">
                  <c:v>3.7900000000000003E-2</c:v>
                </c:pt>
                <c:pt idx="7">
                  <c:v>4.2500000000000003E-2</c:v>
                </c:pt>
                <c:pt idx="8">
                  <c:v>4.07E-2</c:v>
                </c:pt>
                <c:pt idx="9">
                  <c:v>4.4999999999999998E-2</c:v>
                </c:pt>
                <c:pt idx="10">
                  <c:v>4.4999999999999998E-2</c:v>
                </c:pt>
                <c:pt idx="11">
                  <c:v>2.5000000000000001E-2</c:v>
                </c:pt>
              </c:numCache>
            </c:numRef>
          </c:val>
          <c:smooth val="0"/>
          <c:extLst>
            <c:ext xmlns:c16="http://schemas.microsoft.com/office/drawing/2014/chart" uri="{C3380CC4-5D6E-409C-BE32-E72D297353CC}">
              <c16:uniqueId val="{00000001-5589-445A-AD39-65D6EC270EF8}"/>
            </c:ext>
          </c:extLst>
        </c:ser>
        <c:ser>
          <c:idx val="1"/>
          <c:order val="2"/>
          <c:tx>
            <c:strRef>
              <c:f>'SB Trends'!$AJ$1</c:f>
              <c:strCache>
                <c:ptCount val="1"/>
                <c:pt idx="0">
                  <c:v>WOSB Goals
(Actual)</c:v>
                </c:pt>
              </c:strCache>
            </c:strRef>
          </c:tx>
          <c:spPr>
            <a:ln w="34925" cap="rnd">
              <a:solidFill>
                <a:schemeClr val="accent2"/>
              </a:solidFill>
              <a:round/>
            </a:ln>
            <a:effectLst>
              <a:outerShdw blurRad="40000" dist="23000" dir="5400000" rotWithShape="0">
                <a:srgbClr val="000000">
                  <a:alpha val="35000"/>
                </a:srgbClr>
              </a:outerShdw>
            </a:effectLst>
          </c:spPr>
          <c:marker>
            <c:symbol val="circle"/>
            <c:size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numRef>
              <c:f>'SB Trends'!$AE$2:$AE$13</c:f>
              <c:numCache>
                <c:formatCode>General</c:formatCode>
                <c:ptCount val="12"/>
                <c:pt idx="0">
                  <c:v>13</c:v>
                </c:pt>
                <c:pt idx="1">
                  <c:v>14</c:v>
                </c:pt>
                <c:pt idx="2">
                  <c:v>15</c:v>
                </c:pt>
                <c:pt idx="3">
                  <c:v>16</c:v>
                </c:pt>
                <c:pt idx="4">
                  <c:v>17</c:v>
                </c:pt>
                <c:pt idx="5">
                  <c:v>18</c:v>
                </c:pt>
                <c:pt idx="6">
                  <c:v>19</c:v>
                </c:pt>
                <c:pt idx="7">
                  <c:v>20</c:v>
                </c:pt>
                <c:pt idx="8">
                  <c:v>21</c:v>
                </c:pt>
                <c:pt idx="9">
                  <c:v>22</c:v>
                </c:pt>
                <c:pt idx="10">
                  <c:v>23</c:v>
                </c:pt>
                <c:pt idx="11">
                  <c:v>24</c:v>
                </c:pt>
              </c:numCache>
            </c:numRef>
          </c:cat>
          <c:val>
            <c:numRef>
              <c:f>'SB Trends'!$AJ$2:$AJ$13</c:f>
              <c:numCache>
                <c:formatCode>0.00%</c:formatCode>
                <c:ptCount val="12"/>
                <c:pt idx="0">
                  <c:v>0.12150332856907231</c:v>
                </c:pt>
                <c:pt idx="1">
                  <c:v>5.3675267045252065E-2</c:v>
                </c:pt>
                <c:pt idx="2">
                  <c:v>7.9945478224013766E-2</c:v>
                </c:pt>
                <c:pt idx="3">
                  <c:v>9.8470270607449187E-2</c:v>
                </c:pt>
                <c:pt idx="4">
                  <c:v>4.8825715860312258E-2</c:v>
                </c:pt>
                <c:pt idx="5">
                  <c:v>4.7663048849028354E-2</c:v>
                </c:pt>
                <c:pt idx="6">
                  <c:v>5.7167206999153959E-2</c:v>
                </c:pt>
                <c:pt idx="7">
                  <c:v>3.0899314081794631E-2</c:v>
                </c:pt>
                <c:pt idx="8">
                  <c:v>2.4900693060888261E-2</c:v>
                </c:pt>
                <c:pt idx="9">
                  <c:v>3.7670905108689728E-2</c:v>
                </c:pt>
                <c:pt idx="10">
                  <c:v>2.3073574588475417E-2</c:v>
                </c:pt>
                <c:pt idx="11">
                  <c:v>1.1856919605020874E-2</c:v>
                </c:pt>
              </c:numCache>
            </c:numRef>
          </c:val>
          <c:smooth val="0"/>
          <c:extLst>
            <c:ext xmlns:c16="http://schemas.microsoft.com/office/drawing/2014/chart" uri="{C3380CC4-5D6E-409C-BE32-E72D297353CC}">
              <c16:uniqueId val="{00000002-5589-445A-AD39-65D6EC270EF8}"/>
            </c:ext>
          </c:extLst>
        </c:ser>
        <c:dLbls>
          <c:showLegendKey val="0"/>
          <c:showVal val="0"/>
          <c:showCatName val="0"/>
          <c:showSerName val="0"/>
          <c:showPercent val="0"/>
          <c:showBubbleSize val="0"/>
        </c:dLbls>
        <c:marker val="1"/>
        <c:smooth val="0"/>
        <c:axId val="1922870896"/>
        <c:axId val="1765269232"/>
      </c:lineChart>
      <c:catAx>
        <c:axId val="1922870896"/>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Fiscal</a:t>
                </a:r>
                <a:r>
                  <a:rPr lang="en-US" baseline="0" dirty="0"/>
                  <a:t> Year</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5269232"/>
        <c:crosses val="autoZero"/>
        <c:auto val="1"/>
        <c:lblAlgn val="ctr"/>
        <c:lblOffset val="100"/>
        <c:noMultiLvlLbl val="0"/>
      </c:catAx>
      <c:valAx>
        <c:axId val="1765269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Percentages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28708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0"/>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NAB HUBZone Goal Trend</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0"/>
          <c:tx>
            <c:strRef>
              <c:f>'SB Trends'!$AP$1</c:f>
              <c:strCache>
                <c:ptCount val="1"/>
                <c:pt idx="0">
                  <c:v>HUBZone Goals
(Army)</c:v>
                </c:pt>
              </c:strCache>
            </c:strRef>
          </c:tx>
          <c:spPr>
            <a:ln w="34925" cap="rnd">
              <a:solidFill>
                <a:schemeClr val="accent3"/>
              </a:solidFill>
              <a:round/>
            </a:ln>
            <a:effectLst>
              <a:outerShdw blurRad="40000" dist="23000" dir="5400000" rotWithShape="0">
                <a:srgbClr val="000000">
                  <a:alpha val="35000"/>
                </a:srgbClr>
              </a:outerShdw>
            </a:effectLst>
          </c:spPr>
          <c:marker>
            <c:symbol val="circle"/>
            <c:size val="6"/>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a:solidFill>
                  <a:schemeClr val="accent3"/>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val>
            <c:numRef>
              <c:f>'SB Trends'!$AP$2:$AP$13</c:f>
              <c:numCache>
                <c:formatCode>General</c:formatCode>
                <c:ptCount val="12"/>
                <c:pt idx="5" formatCode="0.00%">
                  <c:v>0.03</c:v>
                </c:pt>
                <c:pt idx="6" formatCode="0.00%">
                  <c:v>2.8000000000000001E-2</c:v>
                </c:pt>
                <c:pt idx="7" formatCode="0.00%">
                  <c:v>0.03</c:v>
                </c:pt>
                <c:pt idx="8" formatCode="0.00%">
                  <c:v>0.03</c:v>
                </c:pt>
                <c:pt idx="9" formatCode="0.00%">
                  <c:v>0.03</c:v>
                </c:pt>
                <c:pt idx="10" formatCode="0.00%">
                  <c:v>0.03</c:v>
                </c:pt>
                <c:pt idx="11" formatCode="0.00%">
                  <c:v>0.03</c:v>
                </c:pt>
              </c:numCache>
            </c:numRef>
          </c:val>
          <c:smooth val="0"/>
          <c:extLst>
            <c:ext xmlns:c16="http://schemas.microsoft.com/office/drawing/2014/chart" uri="{C3380CC4-5D6E-409C-BE32-E72D297353CC}">
              <c16:uniqueId val="{00000000-976E-4232-880E-CC7FE8F9F8B9}"/>
            </c:ext>
          </c:extLst>
        </c:ser>
        <c:ser>
          <c:idx val="0"/>
          <c:order val="1"/>
          <c:tx>
            <c:strRef>
              <c:f>'SB Trends'!$AQ$1</c:f>
              <c:strCache>
                <c:ptCount val="1"/>
                <c:pt idx="0">
                  <c:v>HUBZone Goals
(NAB)</c:v>
                </c:pt>
              </c:strCache>
            </c:strRef>
          </c:tx>
          <c:spPr>
            <a:ln w="34925"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numRef>
              <c:f>'SB Trends'!$AM$2:$AM$13</c:f>
              <c:numCache>
                <c:formatCode>General</c:formatCode>
                <c:ptCount val="12"/>
                <c:pt idx="0">
                  <c:v>13</c:v>
                </c:pt>
                <c:pt idx="1">
                  <c:v>14</c:v>
                </c:pt>
                <c:pt idx="2">
                  <c:v>15</c:v>
                </c:pt>
                <c:pt idx="3">
                  <c:v>16</c:v>
                </c:pt>
                <c:pt idx="4">
                  <c:v>17</c:v>
                </c:pt>
                <c:pt idx="5">
                  <c:v>18</c:v>
                </c:pt>
                <c:pt idx="6">
                  <c:v>19</c:v>
                </c:pt>
                <c:pt idx="7">
                  <c:v>20</c:v>
                </c:pt>
                <c:pt idx="8">
                  <c:v>21</c:v>
                </c:pt>
                <c:pt idx="9">
                  <c:v>22</c:v>
                </c:pt>
                <c:pt idx="10">
                  <c:v>23</c:v>
                </c:pt>
                <c:pt idx="11">
                  <c:v>24</c:v>
                </c:pt>
              </c:numCache>
            </c:numRef>
          </c:cat>
          <c:val>
            <c:numRef>
              <c:f>'SB Trends'!$AQ$2:$AQ$13</c:f>
              <c:numCache>
                <c:formatCode>0.00%</c:formatCode>
                <c:ptCount val="12"/>
                <c:pt idx="0">
                  <c:v>0.03</c:v>
                </c:pt>
                <c:pt idx="1">
                  <c:v>0.03</c:v>
                </c:pt>
                <c:pt idx="2">
                  <c:v>0.03</c:v>
                </c:pt>
                <c:pt idx="3">
                  <c:v>1.2E-2</c:v>
                </c:pt>
                <c:pt idx="4">
                  <c:v>0.03</c:v>
                </c:pt>
                <c:pt idx="5">
                  <c:v>0.03</c:v>
                </c:pt>
                <c:pt idx="6">
                  <c:v>3.15E-2</c:v>
                </c:pt>
                <c:pt idx="7">
                  <c:v>3.2500000000000001E-2</c:v>
                </c:pt>
                <c:pt idx="8">
                  <c:v>0.03</c:v>
                </c:pt>
                <c:pt idx="9">
                  <c:v>2.75E-2</c:v>
                </c:pt>
                <c:pt idx="10">
                  <c:v>2.75E-2</c:v>
                </c:pt>
                <c:pt idx="11">
                  <c:v>0.03</c:v>
                </c:pt>
              </c:numCache>
            </c:numRef>
          </c:val>
          <c:smooth val="0"/>
          <c:extLst>
            <c:ext xmlns:c16="http://schemas.microsoft.com/office/drawing/2014/chart" uri="{C3380CC4-5D6E-409C-BE32-E72D297353CC}">
              <c16:uniqueId val="{00000001-976E-4232-880E-CC7FE8F9F8B9}"/>
            </c:ext>
          </c:extLst>
        </c:ser>
        <c:ser>
          <c:idx val="1"/>
          <c:order val="2"/>
          <c:tx>
            <c:strRef>
              <c:f>'SB Trends'!$AR$1</c:f>
              <c:strCache>
                <c:ptCount val="1"/>
                <c:pt idx="0">
                  <c:v>HUBZone  Goals
(Actual)</c:v>
                </c:pt>
              </c:strCache>
            </c:strRef>
          </c:tx>
          <c:spPr>
            <a:ln w="34925" cap="rnd">
              <a:solidFill>
                <a:schemeClr val="accent2"/>
              </a:solidFill>
              <a:round/>
            </a:ln>
            <a:effectLst>
              <a:outerShdw blurRad="40000" dist="23000" dir="5400000" rotWithShape="0">
                <a:srgbClr val="000000">
                  <a:alpha val="35000"/>
                </a:srgbClr>
              </a:outerShdw>
            </a:effectLst>
          </c:spPr>
          <c:marker>
            <c:symbol val="circle"/>
            <c:size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numRef>
              <c:f>'SB Trends'!$AM$2:$AM$13</c:f>
              <c:numCache>
                <c:formatCode>General</c:formatCode>
                <c:ptCount val="12"/>
                <c:pt idx="0">
                  <c:v>13</c:v>
                </c:pt>
                <c:pt idx="1">
                  <c:v>14</c:v>
                </c:pt>
                <c:pt idx="2">
                  <c:v>15</c:v>
                </c:pt>
                <c:pt idx="3">
                  <c:v>16</c:v>
                </c:pt>
                <c:pt idx="4">
                  <c:v>17</c:v>
                </c:pt>
                <c:pt idx="5">
                  <c:v>18</c:v>
                </c:pt>
                <c:pt idx="6">
                  <c:v>19</c:v>
                </c:pt>
                <c:pt idx="7">
                  <c:v>20</c:v>
                </c:pt>
                <c:pt idx="8">
                  <c:v>21</c:v>
                </c:pt>
                <c:pt idx="9">
                  <c:v>22</c:v>
                </c:pt>
                <c:pt idx="10">
                  <c:v>23</c:v>
                </c:pt>
                <c:pt idx="11">
                  <c:v>24</c:v>
                </c:pt>
              </c:numCache>
            </c:numRef>
          </c:cat>
          <c:val>
            <c:numRef>
              <c:f>'SB Trends'!$AR$2:$AR$13</c:f>
              <c:numCache>
                <c:formatCode>0.00%</c:formatCode>
                <c:ptCount val="12"/>
                <c:pt idx="0">
                  <c:v>6.8386563165216598E-3</c:v>
                </c:pt>
                <c:pt idx="1">
                  <c:v>2.0681700660845279E-2</c:v>
                </c:pt>
                <c:pt idx="2">
                  <c:v>5.5744446073318415E-3</c:v>
                </c:pt>
                <c:pt idx="3">
                  <c:v>1.1669520553463897E-2</c:v>
                </c:pt>
                <c:pt idx="4">
                  <c:v>1.0602277469032506E-2</c:v>
                </c:pt>
                <c:pt idx="5">
                  <c:v>1.2517358392491268E-2</c:v>
                </c:pt>
                <c:pt idx="6">
                  <c:v>3.9329638657313808E-2</c:v>
                </c:pt>
                <c:pt idx="7">
                  <c:v>3.8071504861616173E-2</c:v>
                </c:pt>
                <c:pt idx="8">
                  <c:v>3.7025921430667512E-2</c:v>
                </c:pt>
                <c:pt idx="9">
                  <c:v>5.8050304482992809E-2</c:v>
                </c:pt>
                <c:pt idx="10">
                  <c:v>3.6407306693340274E-2</c:v>
                </c:pt>
                <c:pt idx="11">
                  <c:v>4.1214071722181715E-2</c:v>
                </c:pt>
              </c:numCache>
            </c:numRef>
          </c:val>
          <c:smooth val="0"/>
          <c:extLst>
            <c:ext xmlns:c16="http://schemas.microsoft.com/office/drawing/2014/chart" uri="{C3380CC4-5D6E-409C-BE32-E72D297353CC}">
              <c16:uniqueId val="{00000002-976E-4232-880E-CC7FE8F9F8B9}"/>
            </c:ext>
          </c:extLst>
        </c:ser>
        <c:dLbls>
          <c:showLegendKey val="0"/>
          <c:showVal val="0"/>
          <c:showCatName val="0"/>
          <c:showSerName val="0"/>
          <c:showPercent val="0"/>
          <c:showBubbleSize val="0"/>
        </c:dLbls>
        <c:marker val="1"/>
        <c:smooth val="0"/>
        <c:axId val="245371568"/>
        <c:axId val="1648219712"/>
      </c:lineChart>
      <c:catAx>
        <c:axId val="245371568"/>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Fiscal Year</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8219712"/>
        <c:crosses val="autoZero"/>
        <c:auto val="1"/>
        <c:lblAlgn val="ctr"/>
        <c:lblOffset val="100"/>
        <c:noMultiLvlLbl val="0"/>
      </c:catAx>
      <c:valAx>
        <c:axId val="1648219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Percentages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53715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0"/>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653C3D-3C69-48A7-AEC5-BEF2D2FCF84A}"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9F4D7DD4-DE21-41D0-83E7-8CB41EDF4183}">
      <dgm:prSet phldrT="[Text]"/>
      <dgm:spPr/>
      <dgm:t>
        <a:bodyPr/>
        <a:lstStyle/>
        <a:p>
          <a:r>
            <a:rPr lang="en-US" b="1" dirty="0"/>
            <a:t>1993</a:t>
          </a:r>
        </a:p>
        <a:p>
          <a:r>
            <a:rPr lang="en-US" dirty="0"/>
            <a:t>The Last Supper</a:t>
          </a:r>
        </a:p>
      </dgm:t>
    </dgm:pt>
    <dgm:pt modelId="{6B36A822-44F0-466E-8CC6-440311DD9DC7}" type="parTrans" cxnId="{9B3A6528-CB9D-4901-8D95-9F983558701E}">
      <dgm:prSet/>
      <dgm:spPr/>
      <dgm:t>
        <a:bodyPr/>
        <a:lstStyle/>
        <a:p>
          <a:endParaRPr lang="en-US"/>
        </a:p>
      </dgm:t>
    </dgm:pt>
    <dgm:pt modelId="{B4CD94DE-E3D1-4400-ACB0-446B6B9FCF48}" type="sibTrans" cxnId="{9B3A6528-CB9D-4901-8D95-9F983558701E}">
      <dgm:prSet/>
      <dgm:spPr/>
      <dgm:t>
        <a:bodyPr/>
        <a:lstStyle/>
        <a:p>
          <a:endParaRPr lang="en-US"/>
        </a:p>
      </dgm:t>
    </dgm:pt>
    <dgm:pt modelId="{8E98368E-43CA-4221-B5EC-F6EBC17EF50D}">
      <dgm:prSet phldrT="[Text]"/>
      <dgm:spPr/>
      <dgm:t>
        <a:bodyPr/>
        <a:lstStyle/>
        <a:p>
          <a:r>
            <a:rPr lang="en-US" b="1" dirty="0"/>
            <a:t>10/2022</a:t>
          </a:r>
        </a:p>
        <a:p>
          <a:r>
            <a:rPr lang="en-US" b="0" dirty="0"/>
            <a:t>NSS</a:t>
          </a:r>
        </a:p>
      </dgm:t>
    </dgm:pt>
    <dgm:pt modelId="{8D98F236-4152-4B17-9AF5-8F4B6D80658D}" type="parTrans" cxnId="{9AD37F43-E566-492B-9B72-5AA7C98B0FE2}">
      <dgm:prSet/>
      <dgm:spPr/>
      <dgm:t>
        <a:bodyPr/>
        <a:lstStyle/>
        <a:p>
          <a:endParaRPr lang="en-US"/>
        </a:p>
      </dgm:t>
    </dgm:pt>
    <dgm:pt modelId="{1FFF3D34-0818-48B0-A19D-CB5BBED46322}" type="sibTrans" cxnId="{9AD37F43-E566-492B-9B72-5AA7C98B0FE2}">
      <dgm:prSet/>
      <dgm:spPr/>
      <dgm:t>
        <a:bodyPr/>
        <a:lstStyle/>
        <a:p>
          <a:endParaRPr lang="en-US"/>
        </a:p>
      </dgm:t>
    </dgm:pt>
    <dgm:pt modelId="{A640EA68-758E-4450-89A8-9180B669B6BD}">
      <dgm:prSet phldrT="[Text]" custT="1"/>
      <dgm:spPr/>
      <dgm:t>
        <a:bodyPr/>
        <a:lstStyle/>
        <a:p>
          <a:r>
            <a:rPr lang="en-US" sz="1400" b="1" dirty="0"/>
            <a:t>08/2024</a:t>
          </a:r>
        </a:p>
        <a:p>
          <a:r>
            <a:rPr lang="en-US" sz="1400" b="0" dirty="0"/>
            <a:t>USACE Baltimore District</a:t>
          </a:r>
        </a:p>
      </dgm:t>
    </dgm:pt>
    <dgm:pt modelId="{5D88538B-E468-4107-81B4-1A2A7EC78ADD}" type="parTrans" cxnId="{B06773A2-8754-4D15-8274-4CFC292E3C09}">
      <dgm:prSet/>
      <dgm:spPr/>
      <dgm:t>
        <a:bodyPr/>
        <a:lstStyle/>
        <a:p>
          <a:endParaRPr lang="en-US"/>
        </a:p>
      </dgm:t>
    </dgm:pt>
    <dgm:pt modelId="{154EBDB8-4B7D-4876-99B8-8F1C0E795278}" type="sibTrans" cxnId="{B06773A2-8754-4D15-8274-4CFC292E3C09}">
      <dgm:prSet/>
      <dgm:spPr/>
      <dgm:t>
        <a:bodyPr/>
        <a:lstStyle/>
        <a:p>
          <a:endParaRPr lang="en-US"/>
        </a:p>
      </dgm:t>
    </dgm:pt>
    <dgm:pt modelId="{68E689E8-EEFA-4F28-8E5B-ED7FD1C3B9A1}">
      <dgm:prSet phldrT="[Text]"/>
      <dgm:spPr/>
      <dgm:t>
        <a:bodyPr/>
        <a:lstStyle/>
        <a:p>
          <a:r>
            <a:rPr lang="en-US" b="1" dirty="0"/>
            <a:t>10/2022</a:t>
          </a:r>
        </a:p>
        <a:p>
          <a:r>
            <a:rPr lang="en-US" b="0" dirty="0"/>
            <a:t>DoD NDS</a:t>
          </a:r>
        </a:p>
      </dgm:t>
    </dgm:pt>
    <dgm:pt modelId="{BBC9662D-5141-4395-B665-C8E4AB1191FE}" type="parTrans" cxnId="{6C487F6E-436D-4BE6-A04C-0ECC904E41EA}">
      <dgm:prSet/>
      <dgm:spPr/>
      <dgm:t>
        <a:bodyPr/>
        <a:lstStyle/>
        <a:p>
          <a:endParaRPr lang="en-US"/>
        </a:p>
      </dgm:t>
    </dgm:pt>
    <dgm:pt modelId="{241E7DC4-DCC8-4413-ACC2-2BF698DFC0E2}" type="sibTrans" cxnId="{6C487F6E-436D-4BE6-A04C-0ECC904E41EA}">
      <dgm:prSet/>
      <dgm:spPr/>
      <dgm:t>
        <a:bodyPr/>
        <a:lstStyle/>
        <a:p>
          <a:endParaRPr lang="en-US"/>
        </a:p>
      </dgm:t>
    </dgm:pt>
    <dgm:pt modelId="{2CDAA7CB-18B3-4719-A134-8E10A2961F8A}">
      <dgm:prSet phldrT="[Text]"/>
      <dgm:spPr/>
      <dgm:t>
        <a:bodyPr/>
        <a:lstStyle/>
        <a:p>
          <a:r>
            <a:rPr lang="en-US" b="1" dirty="0"/>
            <a:t>01/2023</a:t>
          </a:r>
          <a:endParaRPr lang="en-US" b="0" dirty="0"/>
        </a:p>
        <a:p>
          <a:r>
            <a:rPr lang="en-US" b="0" dirty="0"/>
            <a:t>DoD Small Business Strategy</a:t>
          </a:r>
          <a:endParaRPr lang="en-US" b="1" dirty="0"/>
        </a:p>
      </dgm:t>
    </dgm:pt>
    <dgm:pt modelId="{B9B1EB7F-E925-4007-9C80-2D2CFD3A4871}" type="parTrans" cxnId="{AC5ED634-7F7D-492E-A17A-19AFF6240317}">
      <dgm:prSet/>
      <dgm:spPr/>
      <dgm:t>
        <a:bodyPr/>
        <a:lstStyle/>
        <a:p>
          <a:endParaRPr lang="en-US"/>
        </a:p>
      </dgm:t>
    </dgm:pt>
    <dgm:pt modelId="{4CF3D597-6522-47AB-BED1-78A5B91D44B8}" type="sibTrans" cxnId="{AC5ED634-7F7D-492E-A17A-19AFF6240317}">
      <dgm:prSet/>
      <dgm:spPr/>
      <dgm:t>
        <a:bodyPr/>
        <a:lstStyle/>
        <a:p>
          <a:endParaRPr lang="en-US"/>
        </a:p>
      </dgm:t>
    </dgm:pt>
    <dgm:pt modelId="{52E23DA7-E253-475F-8876-8E5B4DAAAAAC}">
      <dgm:prSet phldrT="[Text]" custT="1"/>
      <dgm:spPr/>
      <dgm:t>
        <a:bodyPr/>
        <a:lstStyle/>
        <a:p>
          <a:r>
            <a:rPr lang="en-US" sz="1400" b="1" dirty="0"/>
            <a:t>09/2023</a:t>
          </a:r>
        </a:p>
        <a:p>
          <a:r>
            <a:rPr lang="en-US" sz="1400" b="0" dirty="0"/>
            <a:t>DA, OSBP Strategic Plan (FY24 to FY28)</a:t>
          </a:r>
        </a:p>
      </dgm:t>
    </dgm:pt>
    <dgm:pt modelId="{2E79A0A7-C476-4374-AA18-2F24795DEAC4}" type="parTrans" cxnId="{BE8BFF70-B507-44D5-8F1F-6A421330B2F0}">
      <dgm:prSet/>
      <dgm:spPr/>
      <dgm:t>
        <a:bodyPr/>
        <a:lstStyle/>
        <a:p>
          <a:endParaRPr lang="en-US"/>
        </a:p>
      </dgm:t>
    </dgm:pt>
    <dgm:pt modelId="{8BDFE3CC-22E7-458C-BA59-DE104AD9D4B5}" type="sibTrans" cxnId="{BE8BFF70-B507-44D5-8F1F-6A421330B2F0}">
      <dgm:prSet/>
      <dgm:spPr/>
      <dgm:t>
        <a:bodyPr/>
        <a:lstStyle/>
        <a:p>
          <a:endParaRPr lang="en-US"/>
        </a:p>
      </dgm:t>
    </dgm:pt>
    <dgm:pt modelId="{803379EC-0EEC-4D08-951F-98F64786826C}">
      <dgm:prSet phldrT="[Text]" custT="1"/>
      <dgm:spPr/>
      <dgm:t>
        <a:bodyPr/>
        <a:lstStyle/>
        <a:p>
          <a:r>
            <a:rPr lang="en-US" sz="1400" b="1" dirty="0"/>
            <a:t>10/2023</a:t>
          </a:r>
        </a:p>
        <a:p>
          <a:r>
            <a:rPr lang="en-US" sz="1400" b="0" dirty="0"/>
            <a:t>DA, OSBP FY24 Strategic Messages</a:t>
          </a:r>
        </a:p>
      </dgm:t>
    </dgm:pt>
    <dgm:pt modelId="{218F1CBF-1C4C-4043-8EDC-5B48CC4E2A9C}" type="parTrans" cxnId="{E2514307-4DF3-4B41-B617-A1545DF50956}">
      <dgm:prSet/>
      <dgm:spPr/>
      <dgm:t>
        <a:bodyPr/>
        <a:lstStyle/>
        <a:p>
          <a:endParaRPr lang="en-US"/>
        </a:p>
      </dgm:t>
    </dgm:pt>
    <dgm:pt modelId="{00491C7A-99B4-4DD0-A32C-C1288A4E3402}" type="sibTrans" cxnId="{E2514307-4DF3-4B41-B617-A1545DF50956}">
      <dgm:prSet/>
      <dgm:spPr/>
      <dgm:t>
        <a:bodyPr/>
        <a:lstStyle/>
        <a:p>
          <a:endParaRPr lang="en-US"/>
        </a:p>
      </dgm:t>
    </dgm:pt>
    <dgm:pt modelId="{973061D7-C7FE-4CD3-AB9A-E738F0AC94CA}">
      <dgm:prSet phldrT="[Text]"/>
      <dgm:spPr/>
      <dgm:t>
        <a:bodyPr/>
        <a:lstStyle/>
        <a:p>
          <a:r>
            <a:rPr lang="en-US" b="1" dirty="0"/>
            <a:t>11/2023</a:t>
          </a:r>
        </a:p>
        <a:p>
          <a:r>
            <a:rPr lang="en-US" b="0" dirty="0"/>
            <a:t>DoD NDIS</a:t>
          </a:r>
        </a:p>
      </dgm:t>
    </dgm:pt>
    <dgm:pt modelId="{D6B7F4D5-C2C3-47A6-AC59-994C8EA5251D}" type="parTrans" cxnId="{E08CDAE6-623F-4B4A-AF07-A94937957E68}">
      <dgm:prSet/>
      <dgm:spPr/>
      <dgm:t>
        <a:bodyPr/>
        <a:lstStyle/>
        <a:p>
          <a:endParaRPr lang="en-US"/>
        </a:p>
      </dgm:t>
    </dgm:pt>
    <dgm:pt modelId="{0CB37702-38B6-4915-91DF-276B5E9E6502}" type="sibTrans" cxnId="{E08CDAE6-623F-4B4A-AF07-A94937957E68}">
      <dgm:prSet/>
      <dgm:spPr/>
      <dgm:t>
        <a:bodyPr/>
        <a:lstStyle/>
        <a:p>
          <a:endParaRPr lang="en-US"/>
        </a:p>
      </dgm:t>
    </dgm:pt>
    <dgm:pt modelId="{E7917DD7-DF1E-4C8C-85B4-D421651DACDD}" type="pres">
      <dgm:prSet presAssocID="{C2653C3D-3C69-48A7-AEC5-BEF2D2FCF84A}" presName="Name0" presStyleCnt="0">
        <dgm:presLayoutVars>
          <dgm:dir/>
          <dgm:resizeHandles val="exact"/>
        </dgm:presLayoutVars>
      </dgm:prSet>
      <dgm:spPr/>
    </dgm:pt>
    <dgm:pt modelId="{3E35F952-CE62-4849-8873-EE59ED16C964}" type="pres">
      <dgm:prSet presAssocID="{C2653C3D-3C69-48A7-AEC5-BEF2D2FCF84A}" presName="arrow" presStyleLbl="bgShp" presStyleIdx="0" presStyleCnt="1" custLinFactNeighborY="4260"/>
      <dgm:spPr>
        <a:solidFill>
          <a:srgbClr val="D5D5D7"/>
        </a:solidFill>
      </dgm:spPr>
    </dgm:pt>
    <dgm:pt modelId="{ED7B76CC-D81F-4D95-9CA6-5FA0D116CEDC}" type="pres">
      <dgm:prSet presAssocID="{C2653C3D-3C69-48A7-AEC5-BEF2D2FCF84A}" presName="points" presStyleCnt="0"/>
      <dgm:spPr/>
    </dgm:pt>
    <dgm:pt modelId="{45EFED6D-BAE8-4728-987A-BF73E811C31B}" type="pres">
      <dgm:prSet presAssocID="{9F4D7DD4-DE21-41D0-83E7-8CB41EDF4183}" presName="compositeA" presStyleCnt="0"/>
      <dgm:spPr/>
    </dgm:pt>
    <dgm:pt modelId="{3214D54D-AE9C-4A23-8A12-E99D79E9D0F6}" type="pres">
      <dgm:prSet presAssocID="{9F4D7DD4-DE21-41D0-83E7-8CB41EDF4183}" presName="textA" presStyleLbl="revTx" presStyleIdx="0" presStyleCnt="8" custLinFactNeighborX="641" custLinFactNeighborY="7882">
        <dgm:presLayoutVars>
          <dgm:bulletEnabled val="1"/>
        </dgm:presLayoutVars>
      </dgm:prSet>
      <dgm:spPr/>
    </dgm:pt>
    <dgm:pt modelId="{C2E7C3ED-6D6A-4279-9748-79FE23B04A39}" type="pres">
      <dgm:prSet presAssocID="{9F4D7DD4-DE21-41D0-83E7-8CB41EDF4183}" presName="circleA" presStyleLbl="node1" presStyleIdx="0" presStyleCnt="8" custLinFactNeighborY="17040"/>
      <dgm:spPr>
        <a:solidFill>
          <a:srgbClr val="221F20"/>
        </a:solidFill>
      </dgm:spPr>
    </dgm:pt>
    <dgm:pt modelId="{4DF5B626-DCE4-4354-BA3B-A71E42EB9188}" type="pres">
      <dgm:prSet presAssocID="{9F4D7DD4-DE21-41D0-83E7-8CB41EDF4183}" presName="spaceA" presStyleCnt="0"/>
      <dgm:spPr/>
    </dgm:pt>
    <dgm:pt modelId="{4E907D91-22C4-4597-BA79-E0EA75E8C7AC}" type="pres">
      <dgm:prSet presAssocID="{B4CD94DE-E3D1-4400-ACB0-446B6B9FCF48}" presName="space" presStyleCnt="0"/>
      <dgm:spPr/>
    </dgm:pt>
    <dgm:pt modelId="{22254BEE-77AD-493F-84A4-ACBD0FD166E0}" type="pres">
      <dgm:prSet presAssocID="{8E98368E-43CA-4221-B5EC-F6EBC17EF50D}" presName="compositeB" presStyleCnt="0"/>
      <dgm:spPr/>
    </dgm:pt>
    <dgm:pt modelId="{359C0808-E0FF-4A9D-AE56-94F0D383828B}" type="pres">
      <dgm:prSet presAssocID="{8E98368E-43CA-4221-B5EC-F6EBC17EF50D}" presName="textB" presStyleLbl="revTx" presStyleIdx="1" presStyleCnt="8" custLinFactNeighborX="112" custLinFactNeighborY="4261">
        <dgm:presLayoutVars>
          <dgm:bulletEnabled val="1"/>
        </dgm:presLayoutVars>
      </dgm:prSet>
      <dgm:spPr/>
    </dgm:pt>
    <dgm:pt modelId="{742D5D60-F279-45C4-B945-71E3F48093E9}" type="pres">
      <dgm:prSet presAssocID="{8E98368E-43CA-4221-B5EC-F6EBC17EF50D}" presName="circleB" presStyleLbl="node1" presStyleIdx="1" presStyleCnt="8" custLinFactNeighborY="17040"/>
      <dgm:spPr/>
    </dgm:pt>
    <dgm:pt modelId="{6453738F-1D4F-4E17-B7E7-033EC371A524}" type="pres">
      <dgm:prSet presAssocID="{8E98368E-43CA-4221-B5EC-F6EBC17EF50D}" presName="spaceB" presStyleCnt="0"/>
      <dgm:spPr/>
    </dgm:pt>
    <dgm:pt modelId="{61031DB5-3629-4B3F-BE8B-0619AD409DD1}" type="pres">
      <dgm:prSet presAssocID="{1FFF3D34-0818-48B0-A19D-CB5BBED46322}" presName="space" presStyleCnt="0"/>
      <dgm:spPr/>
    </dgm:pt>
    <dgm:pt modelId="{A9F72F9C-A2F0-43E5-AF34-9E27D6D60D9F}" type="pres">
      <dgm:prSet presAssocID="{68E689E8-EEFA-4F28-8E5B-ED7FD1C3B9A1}" presName="compositeA" presStyleCnt="0"/>
      <dgm:spPr/>
    </dgm:pt>
    <dgm:pt modelId="{40C7C260-F632-490A-A963-5A07F89CEB42}" type="pres">
      <dgm:prSet presAssocID="{68E689E8-EEFA-4F28-8E5B-ED7FD1C3B9A1}" presName="textA" presStyleLbl="revTx" presStyleIdx="2" presStyleCnt="8" custLinFactNeighborX="70" custLinFactNeighborY="9586">
        <dgm:presLayoutVars>
          <dgm:bulletEnabled val="1"/>
        </dgm:presLayoutVars>
      </dgm:prSet>
      <dgm:spPr/>
    </dgm:pt>
    <dgm:pt modelId="{B3E1047D-8B72-4712-A38C-5D46A715A2B0}" type="pres">
      <dgm:prSet presAssocID="{68E689E8-EEFA-4F28-8E5B-ED7FD1C3B9A1}" presName="circleA" presStyleLbl="node1" presStyleIdx="2" presStyleCnt="8" custLinFactNeighborY="17040"/>
      <dgm:spPr/>
    </dgm:pt>
    <dgm:pt modelId="{0EE94F0E-0F89-4CFC-979A-64475657BBB7}" type="pres">
      <dgm:prSet presAssocID="{68E689E8-EEFA-4F28-8E5B-ED7FD1C3B9A1}" presName="spaceA" presStyleCnt="0"/>
      <dgm:spPr/>
    </dgm:pt>
    <dgm:pt modelId="{43E3FAD9-B84B-49C0-8C45-6F58B16D75A2}" type="pres">
      <dgm:prSet presAssocID="{241E7DC4-DCC8-4413-ACC2-2BF698DFC0E2}" presName="space" presStyleCnt="0"/>
      <dgm:spPr/>
    </dgm:pt>
    <dgm:pt modelId="{ECC0796F-E56B-49CB-8EC1-EA7621E2CFAB}" type="pres">
      <dgm:prSet presAssocID="{2CDAA7CB-18B3-4719-A134-8E10A2961F8A}" presName="compositeB" presStyleCnt="0"/>
      <dgm:spPr/>
    </dgm:pt>
    <dgm:pt modelId="{75F1FB56-3688-475F-8EED-2768C4FCD772}" type="pres">
      <dgm:prSet presAssocID="{2CDAA7CB-18B3-4719-A134-8E10A2961F8A}" presName="textB" presStyleLbl="revTx" presStyleIdx="3" presStyleCnt="8" custLinFactNeighborY="426">
        <dgm:presLayoutVars>
          <dgm:bulletEnabled val="1"/>
        </dgm:presLayoutVars>
      </dgm:prSet>
      <dgm:spPr/>
    </dgm:pt>
    <dgm:pt modelId="{51B15CB2-A52B-4820-8798-E12539B09B69}" type="pres">
      <dgm:prSet presAssocID="{2CDAA7CB-18B3-4719-A134-8E10A2961F8A}" presName="circleB" presStyleLbl="node1" presStyleIdx="3" presStyleCnt="8" custLinFactNeighborY="17040"/>
      <dgm:spPr/>
    </dgm:pt>
    <dgm:pt modelId="{3B3581DF-F2AE-4844-8E1E-D3EC9402097E}" type="pres">
      <dgm:prSet presAssocID="{2CDAA7CB-18B3-4719-A134-8E10A2961F8A}" presName="spaceB" presStyleCnt="0"/>
      <dgm:spPr/>
    </dgm:pt>
    <dgm:pt modelId="{3F32E152-5D52-4B37-9C45-40BC14E94E12}" type="pres">
      <dgm:prSet presAssocID="{4CF3D597-6522-47AB-BED1-78A5B91D44B8}" presName="space" presStyleCnt="0"/>
      <dgm:spPr/>
    </dgm:pt>
    <dgm:pt modelId="{D8AB7721-8015-4434-AF12-518E42A5FABF}" type="pres">
      <dgm:prSet presAssocID="{52E23DA7-E253-475F-8876-8E5B4DAAAAAC}" presName="compositeA" presStyleCnt="0"/>
      <dgm:spPr/>
    </dgm:pt>
    <dgm:pt modelId="{37AC2E7B-F7FA-4800-BFE1-CA0F38F38869}" type="pres">
      <dgm:prSet presAssocID="{52E23DA7-E253-475F-8876-8E5B4DAAAAAC}" presName="textA" presStyleLbl="revTx" presStyleIdx="4" presStyleCnt="8" custScaleX="149214" custLinFactNeighborX="688" custLinFactNeighborY="8571">
        <dgm:presLayoutVars>
          <dgm:bulletEnabled val="1"/>
        </dgm:presLayoutVars>
      </dgm:prSet>
      <dgm:spPr/>
    </dgm:pt>
    <dgm:pt modelId="{2752A7E8-5951-4582-AE0D-EC07E0C04EF2}" type="pres">
      <dgm:prSet presAssocID="{52E23DA7-E253-475F-8876-8E5B4DAAAAAC}" presName="circleA" presStyleLbl="node1" presStyleIdx="4" presStyleCnt="8" custLinFactNeighborY="17040"/>
      <dgm:spPr/>
    </dgm:pt>
    <dgm:pt modelId="{A05CA51E-18AB-4D2D-95A7-0FB89AB337DF}" type="pres">
      <dgm:prSet presAssocID="{52E23DA7-E253-475F-8876-8E5B4DAAAAAC}" presName="spaceA" presStyleCnt="0"/>
      <dgm:spPr/>
    </dgm:pt>
    <dgm:pt modelId="{013E362A-096B-4F4D-8BDA-E2AA89B184B5}" type="pres">
      <dgm:prSet presAssocID="{8BDFE3CC-22E7-458C-BA59-DE104AD9D4B5}" presName="space" presStyleCnt="0"/>
      <dgm:spPr/>
    </dgm:pt>
    <dgm:pt modelId="{BB7C595E-063F-4F2A-AA5F-8E496ACABD84}" type="pres">
      <dgm:prSet presAssocID="{803379EC-0EEC-4D08-951F-98F64786826C}" presName="compositeB" presStyleCnt="0"/>
      <dgm:spPr/>
    </dgm:pt>
    <dgm:pt modelId="{28FDB008-265B-40E9-AFB6-BE86887CE6D1}" type="pres">
      <dgm:prSet presAssocID="{803379EC-0EEC-4D08-951F-98F64786826C}" presName="textB" presStyleLbl="revTx" presStyleIdx="5" presStyleCnt="8" custScaleX="129219" custLinFactNeighborY="852">
        <dgm:presLayoutVars>
          <dgm:bulletEnabled val="1"/>
        </dgm:presLayoutVars>
      </dgm:prSet>
      <dgm:spPr/>
    </dgm:pt>
    <dgm:pt modelId="{AC18E1F7-72BB-4AEB-AA3A-B4FA833F94F7}" type="pres">
      <dgm:prSet presAssocID="{803379EC-0EEC-4D08-951F-98F64786826C}" presName="circleB" presStyleLbl="node1" presStyleIdx="5" presStyleCnt="8" custLinFactNeighborY="17040"/>
      <dgm:spPr/>
    </dgm:pt>
    <dgm:pt modelId="{592D406A-660E-4A22-A526-FFD1E1FB2CA7}" type="pres">
      <dgm:prSet presAssocID="{803379EC-0EEC-4D08-951F-98F64786826C}" presName="spaceB" presStyleCnt="0"/>
      <dgm:spPr/>
    </dgm:pt>
    <dgm:pt modelId="{6A254C95-E243-4869-A5AD-2D79A313777C}" type="pres">
      <dgm:prSet presAssocID="{00491C7A-99B4-4DD0-A32C-C1288A4E3402}" presName="space" presStyleCnt="0"/>
      <dgm:spPr/>
    </dgm:pt>
    <dgm:pt modelId="{125EDAAE-7159-453D-815E-AB075D43C1FD}" type="pres">
      <dgm:prSet presAssocID="{973061D7-C7FE-4CD3-AB9A-E738F0AC94CA}" presName="compositeA" presStyleCnt="0"/>
      <dgm:spPr/>
    </dgm:pt>
    <dgm:pt modelId="{2964DB24-84F9-436D-9D68-5B5A8C7A4671}" type="pres">
      <dgm:prSet presAssocID="{973061D7-C7FE-4CD3-AB9A-E738F0AC94CA}" presName="textA" presStyleLbl="revTx" presStyleIdx="6" presStyleCnt="8" custLinFactNeighborX="284" custLinFactNeighborY="9422">
        <dgm:presLayoutVars>
          <dgm:bulletEnabled val="1"/>
        </dgm:presLayoutVars>
      </dgm:prSet>
      <dgm:spPr/>
    </dgm:pt>
    <dgm:pt modelId="{C73A639D-6D68-48DA-AF38-7AB4F80772E6}" type="pres">
      <dgm:prSet presAssocID="{973061D7-C7FE-4CD3-AB9A-E738F0AC94CA}" presName="circleA" presStyleLbl="node1" presStyleIdx="6" presStyleCnt="8" custLinFactNeighborY="17040"/>
      <dgm:spPr/>
    </dgm:pt>
    <dgm:pt modelId="{20B8DA4D-9B42-4D93-9399-C019F21A6521}" type="pres">
      <dgm:prSet presAssocID="{973061D7-C7FE-4CD3-AB9A-E738F0AC94CA}" presName="spaceA" presStyleCnt="0"/>
      <dgm:spPr/>
    </dgm:pt>
    <dgm:pt modelId="{04953AE8-4091-491B-BAFA-9DAB88BE9711}" type="pres">
      <dgm:prSet presAssocID="{0CB37702-38B6-4915-91DF-276B5E9E6502}" presName="space" presStyleCnt="0"/>
      <dgm:spPr/>
    </dgm:pt>
    <dgm:pt modelId="{83FC1A34-8709-4CD0-8D0D-305DEBF3FF0D}" type="pres">
      <dgm:prSet presAssocID="{A640EA68-758E-4450-89A8-9180B669B6BD}" presName="compositeB" presStyleCnt="0"/>
      <dgm:spPr/>
    </dgm:pt>
    <dgm:pt modelId="{A1D3D2CB-3E62-448F-99E8-D84755D181C8}" type="pres">
      <dgm:prSet presAssocID="{A640EA68-758E-4450-89A8-9180B669B6BD}" presName="textB" presStyleLbl="revTx" presStyleIdx="7" presStyleCnt="8" custLinFactNeighborY="426">
        <dgm:presLayoutVars>
          <dgm:bulletEnabled val="1"/>
        </dgm:presLayoutVars>
      </dgm:prSet>
      <dgm:spPr/>
    </dgm:pt>
    <dgm:pt modelId="{1F321744-43DD-445C-8122-1BEA1410C854}" type="pres">
      <dgm:prSet presAssocID="{A640EA68-758E-4450-89A8-9180B669B6BD}" presName="circleB" presStyleLbl="node1" presStyleIdx="7" presStyleCnt="8" custLinFactNeighborY="17040"/>
      <dgm:spPr/>
    </dgm:pt>
    <dgm:pt modelId="{06EDA177-C0F4-4CD3-88BA-EEB8C9CAD9F7}" type="pres">
      <dgm:prSet presAssocID="{A640EA68-758E-4450-89A8-9180B669B6BD}" presName="spaceB" presStyleCnt="0"/>
      <dgm:spPr/>
    </dgm:pt>
  </dgm:ptLst>
  <dgm:cxnLst>
    <dgm:cxn modelId="{E2514307-4DF3-4B41-B617-A1545DF50956}" srcId="{C2653C3D-3C69-48A7-AEC5-BEF2D2FCF84A}" destId="{803379EC-0EEC-4D08-951F-98F64786826C}" srcOrd="5" destOrd="0" parTransId="{218F1CBF-1C4C-4043-8EDC-5B48CC4E2A9C}" sibTransId="{00491C7A-99B4-4DD0-A32C-C1288A4E3402}"/>
    <dgm:cxn modelId="{76E7AD1C-91C2-4CE5-ABCD-802CA66B82CE}" type="presOf" srcId="{A640EA68-758E-4450-89A8-9180B669B6BD}" destId="{A1D3D2CB-3E62-448F-99E8-D84755D181C8}" srcOrd="0" destOrd="0" presId="urn:microsoft.com/office/officeart/2005/8/layout/hProcess11"/>
    <dgm:cxn modelId="{9B3A6528-CB9D-4901-8D95-9F983558701E}" srcId="{C2653C3D-3C69-48A7-AEC5-BEF2D2FCF84A}" destId="{9F4D7DD4-DE21-41D0-83E7-8CB41EDF4183}" srcOrd="0" destOrd="0" parTransId="{6B36A822-44F0-466E-8CC6-440311DD9DC7}" sibTransId="{B4CD94DE-E3D1-4400-ACB0-446B6B9FCF48}"/>
    <dgm:cxn modelId="{AC5ED634-7F7D-492E-A17A-19AFF6240317}" srcId="{C2653C3D-3C69-48A7-AEC5-BEF2D2FCF84A}" destId="{2CDAA7CB-18B3-4719-A134-8E10A2961F8A}" srcOrd="3" destOrd="0" parTransId="{B9B1EB7F-E925-4007-9C80-2D2CFD3A4871}" sibTransId="{4CF3D597-6522-47AB-BED1-78A5B91D44B8}"/>
    <dgm:cxn modelId="{9AD37F43-E566-492B-9B72-5AA7C98B0FE2}" srcId="{C2653C3D-3C69-48A7-AEC5-BEF2D2FCF84A}" destId="{8E98368E-43CA-4221-B5EC-F6EBC17EF50D}" srcOrd="1" destOrd="0" parTransId="{8D98F236-4152-4B17-9AF5-8F4B6D80658D}" sibTransId="{1FFF3D34-0818-48B0-A19D-CB5BBED46322}"/>
    <dgm:cxn modelId="{59DBDF48-C715-4B24-A0E7-D018CFD4BF5E}" type="presOf" srcId="{973061D7-C7FE-4CD3-AB9A-E738F0AC94CA}" destId="{2964DB24-84F9-436D-9D68-5B5A8C7A4671}" srcOrd="0" destOrd="0" presId="urn:microsoft.com/office/officeart/2005/8/layout/hProcess11"/>
    <dgm:cxn modelId="{6C487F6E-436D-4BE6-A04C-0ECC904E41EA}" srcId="{C2653C3D-3C69-48A7-AEC5-BEF2D2FCF84A}" destId="{68E689E8-EEFA-4F28-8E5B-ED7FD1C3B9A1}" srcOrd="2" destOrd="0" parTransId="{BBC9662D-5141-4395-B665-C8E4AB1191FE}" sibTransId="{241E7DC4-DCC8-4413-ACC2-2BF698DFC0E2}"/>
    <dgm:cxn modelId="{BE8BFF70-B507-44D5-8F1F-6A421330B2F0}" srcId="{C2653C3D-3C69-48A7-AEC5-BEF2D2FCF84A}" destId="{52E23DA7-E253-475F-8876-8E5B4DAAAAAC}" srcOrd="4" destOrd="0" parTransId="{2E79A0A7-C476-4374-AA18-2F24795DEAC4}" sibTransId="{8BDFE3CC-22E7-458C-BA59-DE104AD9D4B5}"/>
    <dgm:cxn modelId="{81C81875-DABD-4CBF-8664-9572D3EA4667}" type="presOf" srcId="{52E23DA7-E253-475F-8876-8E5B4DAAAAAC}" destId="{37AC2E7B-F7FA-4800-BFE1-CA0F38F38869}" srcOrd="0" destOrd="0" presId="urn:microsoft.com/office/officeart/2005/8/layout/hProcess11"/>
    <dgm:cxn modelId="{3564748D-6180-40C6-BACB-30D5A8C153C0}" type="presOf" srcId="{2CDAA7CB-18B3-4719-A134-8E10A2961F8A}" destId="{75F1FB56-3688-475F-8EED-2768C4FCD772}" srcOrd="0" destOrd="0" presId="urn:microsoft.com/office/officeart/2005/8/layout/hProcess11"/>
    <dgm:cxn modelId="{B06773A2-8754-4D15-8274-4CFC292E3C09}" srcId="{C2653C3D-3C69-48A7-AEC5-BEF2D2FCF84A}" destId="{A640EA68-758E-4450-89A8-9180B669B6BD}" srcOrd="7" destOrd="0" parTransId="{5D88538B-E468-4107-81B4-1A2A7EC78ADD}" sibTransId="{154EBDB8-4B7D-4876-99B8-8F1C0E795278}"/>
    <dgm:cxn modelId="{CCA2A6B0-854A-4AE6-95AE-50215131CD29}" type="presOf" srcId="{8E98368E-43CA-4221-B5EC-F6EBC17EF50D}" destId="{359C0808-E0FF-4A9D-AE56-94F0D383828B}" srcOrd="0" destOrd="0" presId="urn:microsoft.com/office/officeart/2005/8/layout/hProcess11"/>
    <dgm:cxn modelId="{E4F01FD2-59CC-439C-B9F0-83FF7FEC5CD4}" type="presOf" srcId="{C2653C3D-3C69-48A7-AEC5-BEF2D2FCF84A}" destId="{E7917DD7-DF1E-4C8C-85B4-D421651DACDD}" srcOrd="0" destOrd="0" presId="urn:microsoft.com/office/officeart/2005/8/layout/hProcess11"/>
    <dgm:cxn modelId="{A98659DF-EB3F-4C73-8016-D05A2C6657EB}" type="presOf" srcId="{68E689E8-EEFA-4F28-8E5B-ED7FD1C3B9A1}" destId="{40C7C260-F632-490A-A963-5A07F89CEB42}" srcOrd="0" destOrd="0" presId="urn:microsoft.com/office/officeart/2005/8/layout/hProcess11"/>
    <dgm:cxn modelId="{F62ED4E2-4E47-4BB0-8DB3-93AF9223374A}" type="presOf" srcId="{803379EC-0EEC-4D08-951F-98F64786826C}" destId="{28FDB008-265B-40E9-AFB6-BE86887CE6D1}" srcOrd="0" destOrd="0" presId="urn:microsoft.com/office/officeart/2005/8/layout/hProcess11"/>
    <dgm:cxn modelId="{E08CDAE6-623F-4B4A-AF07-A94937957E68}" srcId="{C2653C3D-3C69-48A7-AEC5-BEF2D2FCF84A}" destId="{973061D7-C7FE-4CD3-AB9A-E738F0AC94CA}" srcOrd="6" destOrd="0" parTransId="{D6B7F4D5-C2C3-47A6-AC59-994C8EA5251D}" sibTransId="{0CB37702-38B6-4915-91DF-276B5E9E6502}"/>
    <dgm:cxn modelId="{FFE799ED-1C47-42B7-9779-C64C3E37D6D2}" type="presOf" srcId="{9F4D7DD4-DE21-41D0-83E7-8CB41EDF4183}" destId="{3214D54D-AE9C-4A23-8A12-E99D79E9D0F6}" srcOrd="0" destOrd="0" presId="urn:microsoft.com/office/officeart/2005/8/layout/hProcess11"/>
    <dgm:cxn modelId="{30645D0D-7D7C-4B97-9EB0-89A713DBBFAD}" type="presParOf" srcId="{E7917DD7-DF1E-4C8C-85B4-D421651DACDD}" destId="{3E35F952-CE62-4849-8873-EE59ED16C964}" srcOrd="0" destOrd="0" presId="urn:microsoft.com/office/officeart/2005/8/layout/hProcess11"/>
    <dgm:cxn modelId="{923848D6-7318-4C27-82D3-10B85855AB35}" type="presParOf" srcId="{E7917DD7-DF1E-4C8C-85B4-D421651DACDD}" destId="{ED7B76CC-D81F-4D95-9CA6-5FA0D116CEDC}" srcOrd="1" destOrd="0" presId="urn:microsoft.com/office/officeart/2005/8/layout/hProcess11"/>
    <dgm:cxn modelId="{C4F0753F-7DC9-4A04-A595-47C6CAD435FF}" type="presParOf" srcId="{ED7B76CC-D81F-4D95-9CA6-5FA0D116CEDC}" destId="{45EFED6D-BAE8-4728-987A-BF73E811C31B}" srcOrd="0" destOrd="0" presId="urn:microsoft.com/office/officeart/2005/8/layout/hProcess11"/>
    <dgm:cxn modelId="{D3C3A404-486B-4D87-89D3-A86BC4EA4221}" type="presParOf" srcId="{45EFED6D-BAE8-4728-987A-BF73E811C31B}" destId="{3214D54D-AE9C-4A23-8A12-E99D79E9D0F6}" srcOrd="0" destOrd="0" presId="urn:microsoft.com/office/officeart/2005/8/layout/hProcess11"/>
    <dgm:cxn modelId="{DF4A684C-E9F9-4A60-BEE8-D3510CC9C255}" type="presParOf" srcId="{45EFED6D-BAE8-4728-987A-BF73E811C31B}" destId="{C2E7C3ED-6D6A-4279-9748-79FE23B04A39}" srcOrd="1" destOrd="0" presId="urn:microsoft.com/office/officeart/2005/8/layout/hProcess11"/>
    <dgm:cxn modelId="{062C7B60-2479-48E5-A208-D5F7BE43850D}" type="presParOf" srcId="{45EFED6D-BAE8-4728-987A-BF73E811C31B}" destId="{4DF5B626-DCE4-4354-BA3B-A71E42EB9188}" srcOrd="2" destOrd="0" presId="urn:microsoft.com/office/officeart/2005/8/layout/hProcess11"/>
    <dgm:cxn modelId="{B1EDD394-BB32-4193-B03E-0B99D3D86EF1}" type="presParOf" srcId="{ED7B76CC-D81F-4D95-9CA6-5FA0D116CEDC}" destId="{4E907D91-22C4-4597-BA79-E0EA75E8C7AC}" srcOrd="1" destOrd="0" presId="urn:microsoft.com/office/officeart/2005/8/layout/hProcess11"/>
    <dgm:cxn modelId="{512DEEDE-E42A-451B-8A07-B0A7220DC3A7}" type="presParOf" srcId="{ED7B76CC-D81F-4D95-9CA6-5FA0D116CEDC}" destId="{22254BEE-77AD-493F-84A4-ACBD0FD166E0}" srcOrd="2" destOrd="0" presId="urn:microsoft.com/office/officeart/2005/8/layout/hProcess11"/>
    <dgm:cxn modelId="{B24422FA-2180-42A0-A220-6BA4F1BFF02A}" type="presParOf" srcId="{22254BEE-77AD-493F-84A4-ACBD0FD166E0}" destId="{359C0808-E0FF-4A9D-AE56-94F0D383828B}" srcOrd="0" destOrd="0" presId="urn:microsoft.com/office/officeart/2005/8/layout/hProcess11"/>
    <dgm:cxn modelId="{9BA47729-BDAC-4533-8126-FB13776D7F7F}" type="presParOf" srcId="{22254BEE-77AD-493F-84A4-ACBD0FD166E0}" destId="{742D5D60-F279-45C4-B945-71E3F48093E9}" srcOrd="1" destOrd="0" presId="urn:microsoft.com/office/officeart/2005/8/layout/hProcess11"/>
    <dgm:cxn modelId="{03426E41-A59C-4BFD-AD8A-FFBB5688679C}" type="presParOf" srcId="{22254BEE-77AD-493F-84A4-ACBD0FD166E0}" destId="{6453738F-1D4F-4E17-B7E7-033EC371A524}" srcOrd="2" destOrd="0" presId="urn:microsoft.com/office/officeart/2005/8/layout/hProcess11"/>
    <dgm:cxn modelId="{5C8C9CC6-181C-4403-9D7E-59CC410C759E}" type="presParOf" srcId="{ED7B76CC-D81F-4D95-9CA6-5FA0D116CEDC}" destId="{61031DB5-3629-4B3F-BE8B-0619AD409DD1}" srcOrd="3" destOrd="0" presId="urn:microsoft.com/office/officeart/2005/8/layout/hProcess11"/>
    <dgm:cxn modelId="{A7026BA8-EC24-4AA3-ACF9-DC700351FF1D}" type="presParOf" srcId="{ED7B76CC-D81F-4D95-9CA6-5FA0D116CEDC}" destId="{A9F72F9C-A2F0-43E5-AF34-9E27D6D60D9F}" srcOrd="4" destOrd="0" presId="urn:microsoft.com/office/officeart/2005/8/layout/hProcess11"/>
    <dgm:cxn modelId="{F5D9C4AE-7472-44FC-A96F-4D4994E5A34D}" type="presParOf" srcId="{A9F72F9C-A2F0-43E5-AF34-9E27D6D60D9F}" destId="{40C7C260-F632-490A-A963-5A07F89CEB42}" srcOrd="0" destOrd="0" presId="urn:microsoft.com/office/officeart/2005/8/layout/hProcess11"/>
    <dgm:cxn modelId="{45894405-2EAB-4839-8525-B9B15D6AD57E}" type="presParOf" srcId="{A9F72F9C-A2F0-43E5-AF34-9E27D6D60D9F}" destId="{B3E1047D-8B72-4712-A38C-5D46A715A2B0}" srcOrd="1" destOrd="0" presId="urn:microsoft.com/office/officeart/2005/8/layout/hProcess11"/>
    <dgm:cxn modelId="{0FA11788-7AD2-443B-AF44-DE1C4FA87E6F}" type="presParOf" srcId="{A9F72F9C-A2F0-43E5-AF34-9E27D6D60D9F}" destId="{0EE94F0E-0F89-4CFC-979A-64475657BBB7}" srcOrd="2" destOrd="0" presId="urn:microsoft.com/office/officeart/2005/8/layout/hProcess11"/>
    <dgm:cxn modelId="{AD727526-C04B-4CF8-8DB8-F0C0BB743F89}" type="presParOf" srcId="{ED7B76CC-D81F-4D95-9CA6-5FA0D116CEDC}" destId="{43E3FAD9-B84B-49C0-8C45-6F58B16D75A2}" srcOrd="5" destOrd="0" presId="urn:microsoft.com/office/officeart/2005/8/layout/hProcess11"/>
    <dgm:cxn modelId="{E316EC8F-1CD5-4FD4-A162-66FFB71671E6}" type="presParOf" srcId="{ED7B76CC-D81F-4D95-9CA6-5FA0D116CEDC}" destId="{ECC0796F-E56B-49CB-8EC1-EA7621E2CFAB}" srcOrd="6" destOrd="0" presId="urn:microsoft.com/office/officeart/2005/8/layout/hProcess11"/>
    <dgm:cxn modelId="{E69E39BF-411A-450B-A3D8-1B31012179DB}" type="presParOf" srcId="{ECC0796F-E56B-49CB-8EC1-EA7621E2CFAB}" destId="{75F1FB56-3688-475F-8EED-2768C4FCD772}" srcOrd="0" destOrd="0" presId="urn:microsoft.com/office/officeart/2005/8/layout/hProcess11"/>
    <dgm:cxn modelId="{FD3F50A5-36A1-461B-84A7-ECCA55A94A18}" type="presParOf" srcId="{ECC0796F-E56B-49CB-8EC1-EA7621E2CFAB}" destId="{51B15CB2-A52B-4820-8798-E12539B09B69}" srcOrd="1" destOrd="0" presId="urn:microsoft.com/office/officeart/2005/8/layout/hProcess11"/>
    <dgm:cxn modelId="{3469580D-FAA3-4207-8FD9-137F2EC88EEA}" type="presParOf" srcId="{ECC0796F-E56B-49CB-8EC1-EA7621E2CFAB}" destId="{3B3581DF-F2AE-4844-8E1E-D3EC9402097E}" srcOrd="2" destOrd="0" presId="urn:microsoft.com/office/officeart/2005/8/layout/hProcess11"/>
    <dgm:cxn modelId="{B9594948-DF90-4399-A78B-BF4270FB7FBE}" type="presParOf" srcId="{ED7B76CC-D81F-4D95-9CA6-5FA0D116CEDC}" destId="{3F32E152-5D52-4B37-9C45-40BC14E94E12}" srcOrd="7" destOrd="0" presId="urn:microsoft.com/office/officeart/2005/8/layout/hProcess11"/>
    <dgm:cxn modelId="{73CF970D-9C76-43D5-A442-FA3A7342066B}" type="presParOf" srcId="{ED7B76CC-D81F-4D95-9CA6-5FA0D116CEDC}" destId="{D8AB7721-8015-4434-AF12-518E42A5FABF}" srcOrd="8" destOrd="0" presId="urn:microsoft.com/office/officeart/2005/8/layout/hProcess11"/>
    <dgm:cxn modelId="{31B59AF9-D870-49CA-B3AE-A1835345DF76}" type="presParOf" srcId="{D8AB7721-8015-4434-AF12-518E42A5FABF}" destId="{37AC2E7B-F7FA-4800-BFE1-CA0F38F38869}" srcOrd="0" destOrd="0" presId="urn:microsoft.com/office/officeart/2005/8/layout/hProcess11"/>
    <dgm:cxn modelId="{E7003D86-5E70-4D52-8505-7CFFD7D4D417}" type="presParOf" srcId="{D8AB7721-8015-4434-AF12-518E42A5FABF}" destId="{2752A7E8-5951-4582-AE0D-EC07E0C04EF2}" srcOrd="1" destOrd="0" presId="urn:microsoft.com/office/officeart/2005/8/layout/hProcess11"/>
    <dgm:cxn modelId="{5A8B3E9C-A415-4F7D-899A-EF0DE42272DB}" type="presParOf" srcId="{D8AB7721-8015-4434-AF12-518E42A5FABF}" destId="{A05CA51E-18AB-4D2D-95A7-0FB89AB337DF}" srcOrd="2" destOrd="0" presId="urn:microsoft.com/office/officeart/2005/8/layout/hProcess11"/>
    <dgm:cxn modelId="{820567C5-9D78-4FD3-9CE5-E0B412A581C5}" type="presParOf" srcId="{ED7B76CC-D81F-4D95-9CA6-5FA0D116CEDC}" destId="{013E362A-096B-4F4D-8BDA-E2AA89B184B5}" srcOrd="9" destOrd="0" presId="urn:microsoft.com/office/officeart/2005/8/layout/hProcess11"/>
    <dgm:cxn modelId="{F4E67EDA-7DC7-48E7-B8AA-76C61ACAEF72}" type="presParOf" srcId="{ED7B76CC-D81F-4D95-9CA6-5FA0D116CEDC}" destId="{BB7C595E-063F-4F2A-AA5F-8E496ACABD84}" srcOrd="10" destOrd="0" presId="urn:microsoft.com/office/officeart/2005/8/layout/hProcess11"/>
    <dgm:cxn modelId="{6B570D66-955D-45D8-906E-860EED8C61E4}" type="presParOf" srcId="{BB7C595E-063F-4F2A-AA5F-8E496ACABD84}" destId="{28FDB008-265B-40E9-AFB6-BE86887CE6D1}" srcOrd="0" destOrd="0" presId="urn:microsoft.com/office/officeart/2005/8/layout/hProcess11"/>
    <dgm:cxn modelId="{96576480-413D-4BA0-B5CC-8EB327F91035}" type="presParOf" srcId="{BB7C595E-063F-4F2A-AA5F-8E496ACABD84}" destId="{AC18E1F7-72BB-4AEB-AA3A-B4FA833F94F7}" srcOrd="1" destOrd="0" presId="urn:microsoft.com/office/officeart/2005/8/layout/hProcess11"/>
    <dgm:cxn modelId="{D82D0BD0-E8AB-4C04-B004-3201B108B7A0}" type="presParOf" srcId="{BB7C595E-063F-4F2A-AA5F-8E496ACABD84}" destId="{592D406A-660E-4A22-A526-FFD1E1FB2CA7}" srcOrd="2" destOrd="0" presId="urn:microsoft.com/office/officeart/2005/8/layout/hProcess11"/>
    <dgm:cxn modelId="{6FFC20D0-F760-46CA-A00E-A2FE4126E9C7}" type="presParOf" srcId="{ED7B76CC-D81F-4D95-9CA6-5FA0D116CEDC}" destId="{6A254C95-E243-4869-A5AD-2D79A313777C}" srcOrd="11" destOrd="0" presId="urn:microsoft.com/office/officeart/2005/8/layout/hProcess11"/>
    <dgm:cxn modelId="{90AF41CE-0B85-4E1C-8FD0-E8C88BF17590}" type="presParOf" srcId="{ED7B76CC-D81F-4D95-9CA6-5FA0D116CEDC}" destId="{125EDAAE-7159-453D-815E-AB075D43C1FD}" srcOrd="12" destOrd="0" presId="urn:microsoft.com/office/officeart/2005/8/layout/hProcess11"/>
    <dgm:cxn modelId="{5B67F7DE-BC43-409A-9E85-613DAAECF7D4}" type="presParOf" srcId="{125EDAAE-7159-453D-815E-AB075D43C1FD}" destId="{2964DB24-84F9-436D-9D68-5B5A8C7A4671}" srcOrd="0" destOrd="0" presId="urn:microsoft.com/office/officeart/2005/8/layout/hProcess11"/>
    <dgm:cxn modelId="{2B27D13F-68F4-4D50-957E-670326FFD294}" type="presParOf" srcId="{125EDAAE-7159-453D-815E-AB075D43C1FD}" destId="{C73A639D-6D68-48DA-AF38-7AB4F80772E6}" srcOrd="1" destOrd="0" presId="urn:microsoft.com/office/officeart/2005/8/layout/hProcess11"/>
    <dgm:cxn modelId="{F62E88D6-2ED7-4178-AFD2-0529FC0BF69D}" type="presParOf" srcId="{125EDAAE-7159-453D-815E-AB075D43C1FD}" destId="{20B8DA4D-9B42-4D93-9399-C019F21A6521}" srcOrd="2" destOrd="0" presId="urn:microsoft.com/office/officeart/2005/8/layout/hProcess11"/>
    <dgm:cxn modelId="{64CC3838-FCBD-4704-AC29-946E0491CA22}" type="presParOf" srcId="{ED7B76CC-D81F-4D95-9CA6-5FA0D116CEDC}" destId="{04953AE8-4091-491B-BAFA-9DAB88BE9711}" srcOrd="13" destOrd="0" presId="urn:microsoft.com/office/officeart/2005/8/layout/hProcess11"/>
    <dgm:cxn modelId="{0DF6B522-996E-445D-98B1-B89EF1169031}" type="presParOf" srcId="{ED7B76CC-D81F-4D95-9CA6-5FA0D116CEDC}" destId="{83FC1A34-8709-4CD0-8D0D-305DEBF3FF0D}" srcOrd="14" destOrd="0" presId="urn:microsoft.com/office/officeart/2005/8/layout/hProcess11"/>
    <dgm:cxn modelId="{9089BD50-E51A-4ADB-8133-A0A280D4DF9B}" type="presParOf" srcId="{83FC1A34-8709-4CD0-8D0D-305DEBF3FF0D}" destId="{A1D3D2CB-3E62-448F-99E8-D84755D181C8}" srcOrd="0" destOrd="0" presId="urn:microsoft.com/office/officeart/2005/8/layout/hProcess11"/>
    <dgm:cxn modelId="{340C2311-5F49-4F9C-BD5C-D6E199466EA0}" type="presParOf" srcId="{83FC1A34-8709-4CD0-8D0D-305DEBF3FF0D}" destId="{1F321744-43DD-445C-8122-1BEA1410C854}" srcOrd="1" destOrd="0" presId="urn:microsoft.com/office/officeart/2005/8/layout/hProcess11"/>
    <dgm:cxn modelId="{08E7A492-EEA8-4138-8D77-CFF5D0572CFD}" type="presParOf" srcId="{83FC1A34-8709-4CD0-8D0D-305DEBF3FF0D}" destId="{06EDA177-C0F4-4CD3-88BA-EEB8C9CAD9F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5F952-CE62-4849-8873-EE59ED16C964}">
      <dsp:nvSpPr>
        <dsp:cNvPr id="0" name=""/>
        <dsp:cNvSpPr/>
      </dsp:nvSpPr>
      <dsp:spPr>
        <a:xfrm>
          <a:off x="0" y="1717934"/>
          <a:ext cx="10037613" cy="2167466"/>
        </a:xfrm>
        <a:prstGeom prst="notchedRightArrow">
          <a:avLst/>
        </a:prstGeom>
        <a:solidFill>
          <a:srgbClr val="D5D5D7"/>
        </a:solidFill>
        <a:ln>
          <a:noFill/>
        </a:ln>
        <a:effectLst/>
      </dsp:spPr>
      <dsp:style>
        <a:lnRef idx="0">
          <a:scrgbClr r="0" g="0" b="0"/>
        </a:lnRef>
        <a:fillRef idx="1">
          <a:scrgbClr r="0" g="0" b="0"/>
        </a:fillRef>
        <a:effectRef idx="0">
          <a:scrgbClr r="0" g="0" b="0"/>
        </a:effectRef>
        <a:fontRef idx="minor"/>
      </dsp:style>
    </dsp:sp>
    <dsp:sp modelId="{3214D54D-AE9C-4A23-8A12-E99D79E9D0F6}">
      <dsp:nvSpPr>
        <dsp:cNvPr id="0" name=""/>
        <dsp:cNvSpPr/>
      </dsp:nvSpPr>
      <dsp:spPr>
        <a:xfrm>
          <a:off x="10546" y="170839"/>
          <a:ext cx="988077"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b="1" kern="1200" dirty="0"/>
            <a:t>1993</a:t>
          </a:r>
        </a:p>
        <a:p>
          <a:pPr marL="0" lvl="0" indent="0" algn="ctr" defTabSz="666750">
            <a:lnSpc>
              <a:spcPct val="90000"/>
            </a:lnSpc>
            <a:spcBef>
              <a:spcPct val="0"/>
            </a:spcBef>
            <a:spcAft>
              <a:spcPct val="35000"/>
            </a:spcAft>
            <a:buNone/>
          </a:pPr>
          <a:r>
            <a:rPr lang="en-US" sz="1500" kern="1200" dirty="0"/>
            <a:t>The Last Supper</a:t>
          </a:r>
        </a:p>
      </dsp:txBody>
      <dsp:txXfrm>
        <a:off x="10546" y="170839"/>
        <a:ext cx="988077" cy="2167466"/>
      </dsp:txXfrm>
    </dsp:sp>
    <dsp:sp modelId="{C2E7C3ED-6D6A-4279-9748-79FE23B04A39}">
      <dsp:nvSpPr>
        <dsp:cNvPr id="0" name=""/>
        <dsp:cNvSpPr/>
      </dsp:nvSpPr>
      <dsp:spPr>
        <a:xfrm>
          <a:off x="227318" y="2530734"/>
          <a:ext cx="541866" cy="541866"/>
        </a:xfrm>
        <a:prstGeom prst="ellipse">
          <a:avLst/>
        </a:prstGeom>
        <a:solidFill>
          <a:srgbClr val="221F2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9C0808-E0FF-4A9D-AE56-94F0D383828B}">
      <dsp:nvSpPr>
        <dsp:cNvPr id="0" name=""/>
        <dsp:cNvSpPr/>
      </dsp:nvSpPr>
      <dsp:spPr>
        <a:xfrm>
          <a:off x="1042800" y="3251200"/>
          <a:ext cx="988077"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kern="1200" dirty="0"/>
            <a:t>10/2022</a:t>
          </a:r>
        </a:p>
        <a:p>
          <a:pPr marL="0" lvl="0" indent="0" algn="ctr" defTabSz="666750">
            <a:lnSpc>
              <a:spcPct val="90000"/>
            </a:lnSpc>
            <a:spcBef>
              <a:spcPct val="0"/>
            </a:spcBef>
            <a:spcAft>
              <a:spcPct val="35000"/>
            </a:spcAft>
            <a:buNone/>
          </a:pPr>
          <a:r>
            <a:rPr lang="en-US" sz="1500" b="0" kern="1200" dirty="0"/>
            <a:t>NSS</a:t>
          </a:r>
        </a:p>
      </dsp:txBody>
      <dsp:txXfrm>
        <a:off x="1042800" y="3251200"/>
        <a:ext cx="988077" cy="2167466"/>
      </dsp:txXfrm>
    </dsp:sp>
    <dsp:sp modelId="{742D5D60-F279-45C4-B945-71E3F48093E9}">
      <dsp:nvSpPr>
        <dsp:cNvPr id="0" name=""/>
        <dsp:cNvSpPr/>
      </dsp:nvSpPr>
      <dsp:spPr>
        <a:xfrm>
          <a:off x="1264799" y="2530734"/>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C7C260-F632-490A-A963-5A07F89CEB42}">
      <dsp:nvSpPr>
        <dsp:cNvPr id="0" name=""/>
        <dsp:cNvSpPr/>
      </dsp:nvSpPr>
      <dsp:spPr>
        <a:xfrm>
          <a:off x="2079867" y="207773"/>
          <a:ext cx="988077"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b="1" kern="1200" dirty="0"/>
            <a:t>10/2022</a:t>
          </a:r>
        </a:p>
        <a:p>
          <a:pPr marL="0" lvl="0" indent="0" algn="ctr" defTabSz="666750">
            <a:lnSpc>
              <a:spcPct val="90000"/>
            </a:lnSpc>
            <a:spcBef>
              <a:spcPct val="0"/>
            </a:spcBef>
            <a:spcAft>
              <a:spcPct val="35000"/>
            </a:spcAft>
            <a:buNone/>
          </a:pPr>
          <a:r>
            <a:rPr lang="en-US" sz="1500" b="0" kern="1200" dirty="0"/>
            <a:t>DoD NDS</a:t>
          </a:r>
        </a:p>
      </dsp:txBody>
      <dsp:txXfrm>
        <a:off x="2079867" y="207773"/>
        <a:ext cx="988077" cy="2167466"/>
      </dsp:txXfrm>
    </dsp:sp>
    <dsp:sp modelId="{B3E1047D-8B72-4712-A38C-5D46A715A2B0}">
      <dsp:nvSpPr>
        <dsp:cNvPr id="0" name=""/>
        <dsp:cNvSpPr/>
      </dsp:nvSpPr>
      <dsp:spPr>
        <a:xfrm>
          <a:off x="2302280" y="2530734"/>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F1FB56-3688-475F-8EED-2768C4FCD772}">
      <dsp:nvSpPr>
        <dsp:cNvPr id="0" name=""/>
        <dsp:cNvSpPr/>
      </dsp:nvSpPr>
      <dsp:spPr>
        <a:xfrm>
          <a:off x="3116656" y="3251200"/>
          <a:ext cx="988077"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kern="1200" dirty="0"/>
            <a:t>01/2023</a:t>
          </a:r>
          <a:endParaRPr lang="en-US" sz="1500" b="0" kern="1200" dirty="0"/>
        </a:p>
        <a:p>
          <a:pPr marL="0" lvl="0" indent="0" algn="ctr" defTabSz="666750">
            <a:lnSpc>
              <a:spcPct val="90000"/>
            </a:lnSpc>
            <a:spcBef>
              <a:spcPct val="0"/>
            </a:spcBef>
            <a:spcAft>
              <a:spcPct val="35000"/>
            </a:spcAft>
            <a:buNone/>
          </a:pPr>
          <a:r>
            <a:rPr lang="en-US" sz="1500" b="0" kern="1200" dirty="0"/>
            <a:t>DoD Small Business Strategy</a:t>
          </a:r>
          <a:endParaRPr lang="en-US" sz="1500" b="1" kern="1200" dirty="0"/>
        </a:p>
      </dsp:txBody>
      <dsp:txXfrm>
        <a:off x="3116656" y="3251200"/>
        <a:ext cx="988077" cy="2167466"/>
      </dsp:txXfrm>
    </dsp:sp>
    <dsp:sp modelId="{51B15CB2-A52B-4820-8798-E12539B09B69}">
      <dsp:nvSpPr>
        <dsp:cNvPr id="0" name=""/>
        <dsp:cNvSpPr/>
      </dsp:nvSpPr>
      <dsp:spPr>
        <a:xfrm>
          <a:off x="3339762" y="2530734"/>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AC2E7B-F7FA-4800-BFE1-CA0F38F38869}">
      <dsp:nvSpPr>
        <dsp:cNvPr id="0" name=""/>
        <dsp:cNvSpPr/>
      </dsp:nvSpPr>
      <dsp:spPr>
        <a:xfrm>
          <a:off x="4160936" y="185773"/>
          <a:ext cx="1474350"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1" kern="1200" dirty="0"/>
            <a:t>09/2023</a:t>
          </a:r>
        </a:p>
        <a:p>
          <a:pPr marL="0" lvl="0" indent="0" algn="ctr" defTabSz="622300">
            <a:lnSpc>
              <a:spcPct val="90000"/>
            </a:lnSpc>
            <a:spcBef>
              <a:spcPct val="0"/>
            </a:spcBef>
            <a:spcAft>
              <a:spcPct val="35000"/>
            </a:spcAft>
            <a:buNone/>
          </a:pPr>
          <a:r>
            <a:rPr lang="en-US" sz="1400" b="0" kern="1200" dirty="0"/>
            <a:t>DA, OSBP Strategic Plan (FY24 to FY28)</a:t>
          </a:r>
        </a:p>
      </dsp:txBody>
      <dsp:txXfrm>
        <a:off x="4160936" y="185773"/>
        <a:ext cx="1474350" cy="2167466"/>
      </dsp:txXfrm>
    </dsp:sp>
    <dsp:sp modelId="{2752A7E8-5951-4582-AE0D-EC07E0C04EF2}">
      <dsp:nvSpPr>
        <dsp:cNvPr id="0" name=""/>
        <dsp:cNvSpPr/>
      </dsp:nvSpPr>
      <dsp:spPr>
        <a:xfrm>
          <a:off x="4620380" y="2530734"/>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FDB008-265B-40E9-AFB6-BE86887CE6D1}">
      <dsp:nvSpPr>
        <dsp:cNvPr id="0" name=""/>
        <dsp:cNvSpPr/>
      </dsp:nvSpPr>
      <dsp:spPr>
        <a:xfrm>
          <a:off x="5677892" y="3251200"/>
          <a:ext cx="1276783"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t>10/2023</a:t>
          </a:r>
        </a:p>
        <a:p>
          <a:pPr marL="0" lvl="0" indent="0" algn="ctr" defTabSz="622300">
            <a:lnSpc>
              <a:spcPct val="90000"/>
            </a:lnSpc>
            <a:spcBef>
              <a:spcPct val="0"/>
            </a:spcBef>
            <a:spcAft>
              <a:spcPct val="35000"/>
            </a:spcAft>
            <a:buNone/>
          </a:pPr>
          <a:r>
            <a:rPr lang="en-US" sz="1400" b="0" kern="1200" dirty="0"/>
            <a:t>DA, OSBP FY24 Strategic Messages</a:t>
          </a:r>
        </a:p>
      </dsp:txBody>
      <dsp:txXfrm>
        <a:off x="5677892" y="3251200"/>
        <a:ext cx="1276783" cy="2167466"/>
      </dsp:txXfrm>
    </dsp:sp>
    <dsp:sp modelId="{AC18E1F7-72BB-4AEB-AA3A-B4FA833F94F7}">
      <dsp:nvSpPr>
        <dsp:cNvPr id="0" name=""/>
        <dsp:cNvSpPr/>
      </dsp:nvSpPr>
      <dsp:spPr>
        <a:xfrm>
          <a:off x="6045350" y="2530734"/>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64DB24-84F9-436D-9D68-5B5A8C7A4671}">
      <dsp:nvSpPr>
        <dsp:cNvPr id="0" name=""/>
        <dsp:cNvSpPr/>
      </dsp:nvSpPr>
      <dsp:spPr>
        <a:xfrm>
          <a:off x="7006886" y="204218"/>
          <a:ext cx="988077"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b="1" kern="1200" dirty="0"/>
            <a:t>11/2023</a:t>
          </a:r>
        </a:p>
        <a:p>
          <a:pPr marL="0" lvl="0" indent="0" algn="ctr" defTabSz="666750">
            <a:lnSpc>
              <a:spcPct val="90000"/>
            </a:lnSpc>
            <a:spcBef>
              <a:spcPct val="0"/>
            </a:spcBef>
            <a:spcAft>
              <a:spcPct val="35000"/>
            </a:spcAft>
            <a:buNone/>
          </a:pPr>
          <a:r>
            <a:rPr lang="en-US" sz="1500" b="0" kern="1200" dirty="0"/>
            <a:t>DoD NDIS</a:t>
          </a:r>
        </a:p>
      </dsp:txBody>
      <dsp:txXfrm>
        <a:off x="7006886" y="204218"/>
        <a:ext cx="988077" cy="2167466"/>
      </dsp:txXfrm>
    </dsp:sp>
    <dsp:sp modelId="{C73A639D-6D68-48DA-AF38-7AB4F80772E6}">
      <dsp:nvSpPr>
        <dsp:cNvPr id="0" name=""/>
        <dsp:cNvSpPr/>
      </dsp:nvSpPr>
      <dsp:spPr>
        <a:xfrm>
          <a:off x="7227185" y="2530734"/>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D3D2CB-3E62-448F-99E8-D84755D181C8}">
      <dsp:nvSpPr>
        <dsp:cNvPr id="0" name=""/>
        <dsp:cNvSpPr/>
      </dsp:nvSpPr>
      <dsp:spPr>
        <a:xfrm>
          <a:off x="8041561" y="3251200"/>
          <a:ext cx="988077"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t>08/2024</a:t>
          </a:r>
        </a:p>
        <a:p>
          <a:pPr marL="0" lvl="0" indent="0" algn="ctr" defTabSz="622300">
            <a:lnSpc>
              <a:spcPct val="90000"/>
            </a:lnSpc>
            <a:spcBef>
              <a:spcPct val="0"/>
            </a:spcBef>
            <a:spcAft>
              <a:spcPct val="35000"/>
            </a:spcAft>
            <a:buNone/>
          </a:pPr>
          <a:r>
            <a:rPr lang="en-US" sz="1400" b="0" kern="1200" dirty="0"/>
            <a:t>USACE Baltimore District</a:t>
          </a:r>
        </a:p>
      </dsp:txBody>
      <dsp:txXfrm>
        <a:off x="8041561" y="3251200"/>
        <a:ext cx="988077" cy="2167466"/>
      </dsp:txXfrm>
    </dsp:sp>
    <dsp:sp modelId="{1F321744-43DD-445C-8122-1BEA1410C854}">
      <dsp:nvSpPr>
        <dsp:cNvPr id="0" name=""/>
        <dsp:cNvSpPr/>
      </dsp:nvSpPr>
      <dsp:spPr>
        <a:xfrm>
          <a:off x="8264666" y="2530734"/>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D5FD40-329B-B51A-B969-25C0FCC874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7B95F99-4EBA-6581-1DE7-75BE3A03AA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A5FE44-C727-4B44-AC35-D47522042F47}" type="datetimeFigureOut">
              <a:rPr lang="en-US" smtClean="0"/>
              <a:t>11/4/2024</a:t>
            </a:fld>
            <a:endParaRPr lang="en-US" dirty="0"/>
          </a:p>
        </p:txBody>
      </p:sp>
      <p:sp>
        <p:nvSpPr>
          <p:cNvPr id="4" name="Footer Placeholder 3">
            <a:extLst>
              <a:ext uri="{FF2B5EF4-FFF2-40B4-BE49-F238E27FC236}">
                <a16:creationId xmlns:a16="http://schemas.microsoft.com/office/drawing/2014/main" id="{2BD4EE63-BACC-BB25-9D5E-06ED25633D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F684ACE-71D3-B814-49CB-07A42B382D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ED381B-BC01-6545-81F8-8797C0846FE1}" type="slidenum">
              <a:rPr lang="en-US" smtClean="0"/>
              <a:t>‹#›</a:t>
            </a:fld>
            <a:endParaRPr lang="en-US" dirty="0"/>
          </a:p>
        </p:txBody>
      </p:sp>
    </p:spTree>
    <p:extLst>
      <p:ext uri="{BB962C8B-B14F-4D97-AF65-F5344CB8AC3E}">
        <p14:creationId xmlns:p14="http://schemas.microsoft.com/office/powerpoint/2010/main" val="125706377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DACA9-C708-FB41-A6FA-3D94FFC8E73D}" type="datetimeFigureOut">
              <a:rPr lang="en-US" smtClean="0"/>
              <a:t>11/4/2024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5E666-0780-B84F-93A5-9513831C5190}" type="slidenum">
              <a:rPr lang="en-US" smtClean="0"/>
              <a:t>‹#›</a:t>
            </a:fld>
            <a:endParaRPr lang="en-US" dirty="0"/>
          </a:p>
        </p:txBody>
      </p:sp>
    </p:spTree>
    <p:extLst>
      <p:ext uri="{BB962C8B-B14F-4D97-AF65-F5344CB8AC3E}">
        <p14:creationId xmlns:p14="http://schemas.microsoft.com/office/powerpoint/2010/main" val="2893071161"/>
      </p:ext>
    </p:extLst>
  </p:cSld>
  <p:clrMap bg1="lt1" tx1="dk1" bg2="lt2" tx2="dk2" accent1="accent1" accent2="accent2" accent3="accent3" accent4="accent4" accent5="accent5" accent6="accent6" hlink="hlink" folHlink="folHlink"/>
  <p:notesStyle>
    <a:lvl1pPr marL="18288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6576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864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73152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91440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109728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128016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146304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164592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5</a:t>
            </a:fld>
            <a:endParaRPr lang="en-US" dirty="0"/>
          </a:p>
        </p:txBody>
      </p:sp>
    </p:spTree>
    <p:extLst>
      <p:ext uri="{BB962C8B-B14F-4D97-AF65-F5344CB8AC3E}">
        <p14:creationId xmlns:p14="http://schemas.microsoft.com/office/powerpoint/2010/main" val="152688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36</a:t>
            </a:fld>
            <a:endParaRPr lang="en-US" dirty="0"/>
          </a:p>
        </p:txBody>
      </p:sp>
    </p:spTree>
    <p:extLst>
      <p:ext uri="{BB962C8B-B14F-4D97-AF65-F5344CB8AC3E}">
        <p14:creationId xmlns:p14="http://schemas.microsoft.com/office/powerpoint/2010/main" val="830119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39</a:t>
            </a:fld>
            <a:endParaRPr lang="en-US" dirty="0"/>
          </a:p>
        </p:txBody>
      </p:sp>
    </p:spTree>
    <p:extLst>
      <p:ext uri="{BB962C8B-B14F-4D97-AF65-F5344CB8AC3E}">
        <p14:creationId xmlns:p14="http://schemas.microsoft.com/office/powerpoint/2010/main" val="1775958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683B6F6-79E9-4198-9A0E-E793441178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67F15B0-82EC-4DE4-9491-DE79BF70AB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220" name="Slide Number Placeholder 3">
            <a:extLst>
              <a:ext uri="{FF2B5EF4-FFF2-40B4-BE49-F238E27FC236}">
                <a16:creationId xmlns:a16="http://schemas.microsoft.com/office/drawing/2014/main" id="{C9B59077-A514-4E88-A664-5A754EBE5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372" indent="-302066">
              <a:defRPr>
                <a:solidFill>
                  <a:schemeClr val="tx1"/>
                </a:solidFill>
                <a:latin typeface="Arial" panose="020B0604020202020204" pitchFamily="34" charset="0"/>
              </a:defRPr>
            </a:lvl2pPr>
            <a:lvl3pPr marL="1208265" indent="-241653">
              <a:defRPr>
                <a:solidFill>
                  <a:schemeClr val="tx1"/>
                </a:solidFill>
                <a:latin typeface="Arial" panose="020B0604020202020204" pitchFamily="34" charset="0"/>
              </a:defRPr>
            </a:lvl3pPr>
            <a:lvl4pPr marL="1691571" indent="-241653">
              <a:defRPr>
                <a:solidFill>
                  <a:schemeClr val="tx1"/>
                </a:solidFill>
                <a:latin typeface="Arial" panose="020B0604020202020204" pitchFamily="34" charset="0"/>
              </a:defRPr>
            </a:lvl4pPr>
            <a:lvl5pPr marL="2174878" indent="-241653">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fld id="{FD097B26-489A-4088-8F56-B25ADE60B0F2}" type="slidenum">
              <a:rPr lang="en-US" altLang="en-US"/>
              <a:pPr/>
              <a:t>40</a:t>
            </a:fld>
            <a:endParaRPr lang="en-US" altLang="en-US" dirty="0"/>
          </a:p>
        </p:txBody>
      </p:sp>
    </p:spTree>
    <p:extLst>
      <p:ext uri="{BB962C8B-B14F-4D97-AF65-F5344CB8AC3E}">
        <p14:creationId xmlns:p14="http://schemas.microsoft.com/office/powerpoint/2010/main" val="355386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683B6F6-79E9-4198-9A0E-E793441178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67F15B0-82EC-4DE4-9491-DE79BF70AB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220" name="Slide Number Placeholder 3">
            <a:extLst>
              <a:ext uri="{FF2B5EF4-FFF2-40B4-BE49-F238E27FC236}">
                <a16:creationId xmlns:a16="http://schemas.microsoft.com/office/drawing/2014/main" id="{C9B59077-A514-4E88-A664-5A754EBE5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372" indent="-302066">
              <a:defRPr>
                <a:solidFill>
                  <a:schemeClr val="tx1"/>
                </a:solidFill>
                <a:latin typeface="Arial" panose="020B0604020202020204" pitchFamily="34" charset="0"/>
              </a:defRPr>
            </a:lvl2pPr>
            <a:lvl3pPr marL="1208265" indent="-241653">
              <a:defRPr>
                <a:solidFill>
                  <a:schemeClr val="tx1"/>
                </a:solidFill>
                <a:latin typeface="Arial" panose="020B0604020202020204" pitchFamily="34" charset="0"/>
              </a:defRPr>
            </a:lvl3pPr>
            <a:lvl4pPr marL="1691571" indent="-241653">
              <a:defRPr>
                <a:solidFill>
                  <a:schemeClr val="tx1"/>
                </a:solidFill>
                <a:latin typeface="Arial" panose="020B0604020202020204" pitchFamily="34" charset="0"/>
              </a:defRPr>
            </a:lvl4pPr>
            <a:lvl5pPr marL="2174878" indent="-241653">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fld id="{FD097B26-489A-4088-8F56-B25ADE60B0F2}" type="slidenum">
              <a:rPr lang="en-US" altLang="en-US"/>
              <a:pPr/>
              <a:t>45</a:t>
            </a:fld>
            <a:endParaRPr lang="en-US" altLang="en-US" dirty="0"/>
          </a:p>
        </p:txBody>
      </p:sp>
    </p:spTree>
    <p:extLst>
      <p:ext uri="{BB962C8B-B14F-4D97-AF65-F5344CB8AC3E}">
        <p14:creationId xmlns:p14="http://schemas.microsoft.com/office/powerpoint/2010/main" val="4270403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500" u="sng" dirty="0"/>
              <a:t>NOTES</a:t>
            </a:r>
            <a:r>
              <a:rPr lang="en-US" sz="1500" dirty="0"/>
              <a:t>:</a:t>
            </a:r>
          </a:p>
          <a:p>
            <a:pPr marL="0" indent="0">
              <a:buNone/>
            </a:pPr>
            <a:endParaRPr lang="en-US" sz="1500" dirty="0"/>
          </a:p>
          <a:p>
            <a:pPr marL="0" indent="0">
              <a:buNone/>
            </a:pPr>
            <a:r>
              <a:rPr lang="en-US" sz="1500" dirty="0"/>
              <a:t>1993 (Fall)	</a:t>
            </a:r>
            <a:r>
              <a:rPr lang="en-US" sz="1500" u="sng" dirty="0"/>
              <a:t>The Last Supper</a:t>
            </a:r>
            <a:r>
              <a:rPr lang="en-US" sz="1500" dirty="0"/>
              <a:t> - Dinner at The Pentagon, hosted by Secretary of Defense (SECDEF) Les Aspin and Deputy Secretary of Defense (Deputy SECDEF) William Perry.  Deputy SECDEF Perry announced a shift in DoD policy to encourage consolidation amongst defense contractors.  This was due to post-Cold War peace dividend and the need to survive upcoming budget cuts.  Dinner was attended by two-dozen industry defense leaders.  The 	number of prime defense contractors in the United States would ultimately decline from 51 to five (e.g., Lockheed Martin, Raytheon Technologies Corporation, General Dynamics Corporation, The Boeing Company, and Northrop Grumman Corporation).</a:t>
            </a:r>
          </a:p>
          <a:p>
            <a:pPr marL="0" indent="0">
              <a:buNone/>
            </a:pPr>
            <a:endParaRPr lang="en-US" sz="1500" dirty="0"/>
          </a:p>
          <a:p>
            <a:pPr marL="0" indent="0">
              <a:buNone/>
            </a:pPr>
            <a:r>
              <a:rPr lang="en-US" sz="1500" dirty="0"/>
              <a:t>2022-10	</a:t>
            </a:r>
            <a:r>
              <a:rPr lang="en-US" sz="1500" u="sng" dirty="0"/>
              <a:t>National Security Strategy (NSS)</a:t>
            </a:r>
            <a:r>
              <a:rPr lang="en-US" sz="1500" dirty="0"/>
              <a:t> - Issued by the Biden-Harris Administration.  </a:t>
            </a:r>
            <a:r>
              <a:rPr lang="en-US" sz="1500" dirty="0">
                <a:latin typeface="Arial (Body)"/>
              </a:rPr>
              <a:t>Highlights the war in Ukraine and criticality to possess a vibrant DIB for the United States and its allies and partners.</a:t>
            </a:r>
          </a:p>
          <a:p>
            <a:pPr marL="0" indent="0">
              <a:buNone/>
            </a:pPr>
            <a:endParaRPr lang="en-US" sz="1500" dirty="0">
              <a:latin typeface="Arial (Body)"/>
            </a:endParaRPr>
          </a:p>
          <a:p>
            <a:pPr marL="0" indent="0">
              <a:buNone/>
            </a:pPr>
            <a:r>
              <a:rPr lang="en-US" sz="1500" dirty="0">
                <a:latin typeface="Arial (Body)"/>
              </a:rPr>
              <a:t>2022-10	</a:t>
            </a:r>
            <a:r>
              <a:rPr lang="en-US" sz="1500" u="sng" dirty="0">
                <a:latin typeface="Arial (Body)"/>
              </a:rPr>
              <a:t>DoD National Defense Strategy (NDS)</a:t>
            </a:r>
            <a:r>
              <a:rPr lang="en-US" sz="1500" dirty="0">
                <a:latin typeface="Arial (Body)"/>
              </a:rPr>
              <a:t> - Issued by SECDEF Lloyd Austin III.  Requires the DoD to adapt and fortify their defense ecosystem.  Strengthening the DIB is one means.</a:t>
            </a:r>
          </a:p>
          <a:p>
            <a:pPr marL="0" indent="0">
              <a:buNone/>
            </a:pPr>
            <a:endParaRPr lang="en-US" sz="1500" dirty="0">
              <a:latin typeface="Arial (Body)"/>
            </a:endParaRPr>
          </a:p>
          <a:p>
            <a:pPr marL="0" indent="0">
              <a:buNone/>
            </a:pPr>
            <a:r>
              <a:rPr lang="en-US" sz="1500" dirty="0">
                <a:latin typeface="Arial (Body)"/>
              </a:rPr>
              <a:t>2023-01	</a:t>
            </a:r>
            <a:r>
              <a:rPr lang="en-US" sz="1500" u="sng" dirty="0">
                <a:latin typeface="Arial (Body)"/>
              </a:rPr>
              <a:t>DoD Small Business Strategy</a:t>
            </a:r>
            <a:r>
              <a:rPr lang="en-US" sz="1500" dirty="0">
                <a:latin typeface="Arial (Body)"/>
              </a:rPr>
              <a:t> - Issued by SECDEF Lloyd Austin III.  Cites that small businesses account for over 93% of all employer firms and over 44% of our Nation’s economic activity.  Despite this, DoD has yet to utilize the full potential of small businesses.  In fact, participation of small businesses in the DIB has declined 40% over the past decade.  Strategy promotes a strong, dynamic, and robust small business industrial base via reducing barriers to entry, increasing small business set asides, and leveraging small business programs.</a:t>
            </a:r>
          </a:p>
          <a:p>
            <a:pPr marL="0" indent="0">
              <a:buNone/>
            </a:pPr>
            <a:endParaRPr lang="en-US" sz="1500" dirty="0">
              <a:latin typeface="Arial (Body)"/>
            </a:endParaRPr>
          </a:p>
          <a:p>
            <a:pPr marL="0" indent="0" defTabSz="966612">
              <a:buNone/>
              <a:defRPr/>
            </a:pPr>
            <a:r>
              <a:rPr lang="en-US" sz="1500" dirty="0">
                <a:latin typeface="Arial (Body)"/>
              </a:rPr>
              <a:t>2023-09	</a:t>
            </a:r>
            <a:r>
              <a:rPr lang="en-US" sz="1500" u="sng" dirty="0">
                <a:latin typeface="Arial (Body)"/>
              </a:rPr>
              <a:t>DA, Office of Small Business Programs (OSBP) - Strategic Plan for Fiscal Year 2024-2028</a:t>
            </a:r>
            <a:r>
              <a:rPr lang="en-US" sz="1500" dirty="0">
                <a:latin typeface="Arial (Body)"/>
              </a:rPr>
              <a:t> - Reemphasizes NSS, NDS, and DoD Small Business Strategy.</a:t>
            </a:r>
          </a:p>
          <a:p>
            <a:pPr marL="0" indent="0">
              <a:buNone/>
            </a:pPr>
            <a:endParaRPr lang="en-US" sz="1500" dirty="0"/>
          </a:p>
          <a:p>
            <a:pPr marL="966612" indent="-966612">
              <a:buNone/>
              <a:tabLst>
                <a:tab pos="966612" algn="l"/>
              </a:tabLst>
            </a:pPr>
            <a:r>
              <a:rPr lang="en-US" sz="1500" dirty="0"/>
              <a:t>2023-10	</a:t>
            </a:r>
            <a:r>
              <a:rPr lang="en-US" sz="1500" u="sng" dirty="0"/>
              <a:t>DA, Office of Small Business Programs (OSBP) - Fiscal Year 2024 Strategic Messages</a:t>
            </a:r>
            <a:r>
              <a:rPr lang="en-US" sz="1500" dirty="0"/>
              <a:t> - Issued by Director for the Army Office of Small Business Programs, Ms. Kimberly Buehler. </a:t>
            </a:r>
            <a:r>
              <a:rPr lang="en-US" sz="1500" dirty="0">
                <a:latin typeface="Arial (Body)"/>
              </a:rPr>
              <a:t>Three mission areas:</a:t>
            </a:r>
          </a:p>
          <a:p>
            <a:pPr marL="966612" indent="-966612">
              <a:buNone/>
              <a:tabLst>
                <a:tab pos="966612" algn="l"/>
              </a:tabLst>
            </a:pPr>
            <a:endParaRPr lang="en-US" sz="1500" dirty="0">
              <a:latin typeface="Arial (Body)"/>
            </a:endParaRPr>
          </a:p>
          <a:p>
            <a:pPr marL="1159935" lvl="5" indent="-193322">
              <a:tabLst>
                <a:tab pos="966612" algn="l"/>
              </a:tabLst>
            </a:pPr>
            <a:r>
              <a:rPr lang="en-US" sz="1500" dirty="0">
                <a:latin typeface="Arial (Body)"/>
              </a:rPr>
              <a:t>Mission Area 1 - </a:t>
            </a:r>
            <a:r>
              <a:rPr lang="en-US" sz="1500" u="sng" dirty="0">
                <a:latin typeface="Arial (Body)"/>
              </a:rPr>
              <a:t>Advise</a:t>
            </a:r>
            <a:r>
              <a:rPr lang="en-US" sz="1500" dirty="0">
                <a:latin typeface="Arial (Body)"/>
              </a:rPr>
              <a:t> the Secretary of the Army and the Army leadership on small business-related matters.</a:t>
            </a:r>
          </a:p>
          <a:p>
            <a:pPr marL="1159935" lvl="5" indent="-193322">
              <a:tabLst>
                <a:tab pos="966612" algn="l"/>
              </a:tabLst>
            </a:pPr>
            <a:endParaRPr lang="en-US" sz="1500" dirty="0">
              <a:latin typeface="Arial (Body)"/>
            </a:endParaRPr>
          </a:p>
          <a:p>
            <a:pPr marL="1159935" lvl="5" indent="-193322">
              <a:tabLst>
                <a:tab pos="966612" algn="l"/>
              </a:tabLst>
            </a:pPr>
            <a:r>
              <a:rPr lang="en-US" sz="1500" dirty="0">
                <a:latin typeface="Arial (Body)"/>
              </a:rPr>
              <a:t>Mission Area 2 - </a:t>
            </a:r>
            <a:r>
              <a:rPr lang="en-US" sz="1500" u="sng" dirty="0">
                <a:latin typeface="Arial (Body)"/>
              </a:rPr>
              <a:t>Maximize opportunities for innovative initiatives</a:t>
            </a:r>
            <a:r>
              <a:rPr lang="en-US" sz="1500" dirty="0">
                <a:latin typeface="Arial (Body)"/>
              </a:rPr>
              <a:t> that contribute to expanding the small business industrial base.</a:t>
            </a:r>
          </a:p>
          <a:p>
            <a:pPr marL="1159935" lvl="5" indent="-193322">
              <a:tabLst>
                <a:tab pos="966612" algn="l"/>
              </a:tabLst>
            </a:pPr>
            <a:endParaRPr lang="en-US" sz="1500" dirty="0">
              <a:latin typeface="Arial (Body)"/>
            </a:endParaRPr>
          </a:p>
          <a:p>
            <a:pPr marL="1159935" lvl="5" indent="-193322">
              <a:tabLst>
                <a:tab pos="966612" algn="l"/>
              </a:tabLst>
            </a:pPr>
            <a:r>
              <a:rPr lang="en-US" sz="1500" dirty="0">
                <a:latin typeface="Arial (Body)"/>
              </a:rPr>
              <a:t>Mission Area 3 - </a:t>
            </a:r>
            <a:r>
              <a:rPr lang="en-US" sz="1500" u="sng" dirty="0">
                <a:latin typeface="Arial (Body)"/>
              </a:rPr>
              <a:t>Leverage Small Businesses</a:t>
            </a:r>
            <a:r>
              <a:rPr lang="en-US" sz="1500" dirty="0">
                <a:latin typeface="Arial (Body)"/>
              </a:rPr>
              <a:t> to ensure expansion and/or sustainment of the industrial base and provide opportunities to obtain innovative technologies, supplies, and services for our soldiers.</a:t>
            </a:r>
          </a:p>
          <a:p>
            <a:pPr marL="0" indent="0">
              <a:buNone/>
            </a:pPr>
            <a:endParaRPr lang="en-US" sz="1500" dirty="0"/>
          </a:p>
          <a:p>
            <a:pPr marL="0" indent="0">
              <a:buNone/>
            </a:pPr>
            <a:r>
              <a:rPr lang="en-US" sz="1500" dirty="0"/>
              <a:t>2023-11	</a:t>
            </a:r>
            <a:r>
              <a:rPr lang="en-US" sz="1500" u="sng" dirty="0"/>
              <a:t>DoD National Defense Industrial Strategy (NDIS)</a:t>
            </a:r>
            <a:r>
              <a:rPr lang="en-US" sz="1500" dirty="0"/>
              <a:t> - Issued by Deputy SECDEF Kathleen Hicks.  </a:t>
            </a:r>
            <a:r>
              <a:rPr lang="en-US" sz="1500" dirty="0">
                <a:latin typeface="Arial (Body)"/>
              </a:rPr>
              <a:t>Reiterates NDS. Prioritizes fortification of the DIB in order to maintain a robust, resilient, and dynamic defense industrial ecosystem.  This is key to integrated deterrence and building enduring military advantages.</a:t>
            </a:r>
          </a:p>
          <a:p>
            <a:pPr marL="0" indent="0">
              <a:buNone/>
            </a:pPr>
            <a:endParaRPr lang="en-US" sz="1500" dirty="0">
              <a:latin typeface="Arial (Body)"/>
            </a:endParaRPr>
          </a:p>
          <a:p>
            <a:pPr marL="0" indent="0">
              <a:buNone/>
            </a:pPr>
            <a:r>
              <a:rPr lang="en-US" sz="1500" dirty="0">
                <a:latin typeface="Arial (Body)"/>
              </a:rPr>
              <a:t>2024-08	</a:t>
            </a:r>
            <a:r>
              <a:rPr lang="en-US" sz="1500" u="sng" dirty="0">
                <a:latin typeface="Arial (Body)"/>
              </a:rPr>
              <a:t>USACE - Baltimore District</a:t>
            </a:r>
            <a:r>
              <a:rPr lang="en-US" sz="1500" dirty="0">
                <a:latin typeface="Arial (Body)"/>
              </a:rPr>
              <a:t> - In FY24, we have confirmed six new small business entrants to the Government and 12 new small business entrants to USACE.</a:t>
            </a:r>
            <a:endParaRPr lang="en-US" sz="1500" dirty="0"/>
          </a:p>
        </p:txBody>
      </p:sp>
      <p:sp>
        <p:nvSpPr>
          <p:cNvPr id="4" name="Slide Number Placeholder 3"/>
          <p:cNvSpPr>
            <a:spLocks noGrp="1"/>
          </p:cNvSpPr>
          <p:nvPr>
            <p:ph type="sldNum" sz="quarter" idx="5"/>
          </p:nvPr>
        </p:nvSpPr>
        <p:spPr/>
        <p:txBody>
          <a:bodyPr/>
          <a:lstStyle/>
          <a:p>
            <a:fld id="{D765E666-0780-B84F-93A5-9513831C5190}" type="slidenum">
              <a:rPr lang="en-US" smtClean="0"/>
              <a:t>46</a:t>
            </a:fld>
            <a:endParaRPr lang="en-US" dirty="0"/>
          </a:p>
        </p:txBody>
      </p:sp>
    </p:spTree>
    <p:extLst>
      <p:ext uri="{BB962C8B-B14F-4D97-AF65-F5344CB8AC3E}">
        <p14:creationId xmlns:p14="http://schemas.microsoft.com/office/powerpoint/2010/main" val="87121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500" dirty="0"/>
          </a:p>
        </p:txBody>
      </p:sp>
      <p:sp>
        <p:nvSpPr>
          <p:cNvPr id="4" name="Slide Number Placeholder 3"/>
          <p:cNvSpPr>
            <a:spLocks noGrp="1"/>
          </p:cNvSpPr>
          <p:nvPr>
            <p:ph type="sldNum" sz="quarter" idx="5"/>
          </p:nvPr>
        </p:nvSpPr>
        <p:spPr/>
        <p:txBody>
          <a:bodyPr/>
          <a:lstStyle/>
          <a:p>
            <a:fld id="{D765E666-0780-B84F-93A5-9513831C5190}" type="slidenum">
              <a:rPr lang="en-US" smtClean="0"/>
              <a:t>47</a:t>
            </a:fld>
            <a:endParaRPr lang="en-US" dirty="0"/>
          </a:p>
        </p:txBody>
      </p:sp>
    </p:spTree>
    <p:extLst>
      <p:ext uri="{BB962C8B-B14F-4D97-AF65-F5344CB8AC3E}">
        <p14:creationId xmlns:p14="http://schemas.microsoft.com/office/powerpoint/2010/main" val="924961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500" dirty="0"/>
          </a:p>
        </p:txBody>
      </p:sp>
      <p:sp>
        <p:nvSpPr>
          <p:cNvPr id="4" name="Slide Number Placeholder 3"/>
          <p:cNvSpPr>
            <a:spLocks noGrp="1"/>
          </p:cNvSpPr>
          <p:nvPr>
            <p:ph type="sldNum" sz="quarter" idx="5"/>
          </p:nvPr>
        </p:nvSpPr>
        <p:spPr/>
        <p:txBody>
          <a:bodyPr/>
          <a:lstStyle/>
          <a:p>
            <a:fld id="{D765E666-0780-B84F-93A5-9513831C5190}" type="slidenum">
              <a:rPr lang="en-US" smtClean="0"/>
              <a:t>48</a:t>
            </a:fld>
            <a:endParaRPr lang="en-US" dirty="0"/>
          </a:p>
        </p:txBody>
      </p:sp>
    </p:spTree>
    <p:extLst>
      <p:ext uri="{BB962C8B-B14F-4D97-AF65-F5344CB8AC3E}">
        <p14:creationId xmlns:p14="http://schemas.microsoft.com/office/powerpoint/2010/main" val="2384120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500" dirty="0"/>
          </a:p>
        </p:txBody>
      </p:sp>
      <p:sp>
        <p:nvSpPr>
          <p:cNvPr id="4" name="Slide Number Placeholder 3"/>
          <p:cNvSpPr>
            <a:spLocks noGrp="1"/>
          </p:cNvSpPr>
          <p:nvPr>
            <p:ph type="sldNum" sz="quarter" idx="5"/>
          </p:nvPr>
        </p:nvSpPr>
        <p:spPr/>
        <p:txBody>
          <a:bodyPr/>
          <a:lstStyle/>
          <a:p>
            <a:fld id="{D765E666-0780-B84F-93A5-9513831C5190}" type="slidenum">
              <a:rPr lang="en-US" smtClean="0"/>
              <a:t>49</a:t>
            </a:fld>
            <a:endParaRPr lang="en-US" dirty="0"/>
          </a:p>
        </p:txBody>
      </p:sp>
    </p:spTree>
    <p:extLst>
      <p:ext uri="{BB962C8B-B14F-4D97-AF65-F5344CB8AC3E}">
        <p14:creationId xmlns:p14="http://schemas.microsoft.com/office/powerpoint/2010/main" val="3779790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500" dirty="0"/>
          </a:p>
        </p:txBody>
      </p:sp>
      <p:sp>
        <p:nvSpPr>
          <p:cNvPr id="4" name="Slide Number Placeholder 3"/>
          <p:cNvSpPr>
            <a:spLocks noGrp="1"/>
          </p:cNvSpPr>
          <p:nvPr>
            <p:ph type="sldNum" sz="quarter" idx="5"/>
          </p:nvPr>
        </p:nvSpPr>
        <p:spPr/>
        <p:txBody>
          <a:bodyPr/>
          <a:lstStyle/>
          <a:p>
            <a:fld id="{D765E666-0780-B84F-93A5-9513831C5190}" type="slidenum">
              <a:rPr lang="en-US" smtClean="0"/>
              <a:t>50</a:t>
            </a:fld>
            <a:endParaRPr lang="en-US" dirty="0"/>
          </a:p>
        </p:txBody>
      </p:sp>
    </p:spTree>
    <p:extLst>
      <p:ext uri="{BB962C8B-B14F-4D97-AF65-F5344CB8AC3E}">
        <p14:creationId xmlns:p14="http://schemas.microsoft.com/office/powerpoint/2010/main" val="833203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500" dirty="0"/>
          </a:p>
        </p:txBody>
      </p:sp>
      <p:sp>
        <p:nvSpPr>
          <p:cNvPr id="4" name="Slide Number Placeholder 3"/>
          <p:cNvSpPr>
            <a:spLocks noGrp="1"/>
          </p:cNvSpPr>
          <p:nvPr>
            <p:ph type="sldNum" sz="quarter" idx="5"/>
          </p:nvPr>
        </p:nvSpPr>
        <p:spPr/>
        <p:txBody>
          <a:bodyPr/>
          <a:lstStyle/>
          <a:p>
            <a:fld id="{D765E666-0780-B84F-93A5-9513831C5190}" type="slidenum">
              <a:rPr lang="en-US" smtClean="0"/>
              <a:t>51</a:t>
            </a:fld>
            <a:endParaRPr lang="en-US" dirty="0"/>
          </a:p>
        </p:txBody>
      </p:sp>
    </p:spTree>
    <p:extLst>
      <p:ext uri="{BB962C8B-B14F-4D97-AF65-F5344CB8AC3E}">
        <p14:creationId xmlns:p14="http://schemas.microsoft.com/office/powerpoint/2010/main" val="3994937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683B6F6-79E9-4198-9A0E-E793441178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67F15B0-82EC-4DE4-9491-DE79BF70AB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220" name="Slide Number Placeholder 3">
            <a:extLst>
              <a:ext uri="{FF2B5EF4-FFF2-40B4-BE49-F238E27FC236}">
                <a16:creationId xmlns:a16="http://schemas.microsoft.com/office/drawing/2014/main" id="{C9B59077-A514-4E88-A664-5A754EBE5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372" indent="-302066">
              <a:defRPr>
                <a:solidFill>
                  <a:schemeClr val="tx1"/>
                </a:solidFill>
                <a:latin typeface="Arial" panose="020B0604020202020204" pitchFamily="34" charset="0"/>
              </a:defRPr>
            </a:lvl2pPr>
            <a:lvl3pPr marL="1208265" indent="-241653">
              <a:defRPr>
                <a:solidFill>
                  <a:schemeClr val="tx1"/>
                </a:solidFill>
                <a:latin typeface="Arial" panose="020B0604020202020204" pitchFamily="34" charset="0"/>
              </a:defRPr>
            </a:lvl3pPr>
            <a:lvl4pPr marL="1691571" indent="-241653">
              <a:defRPr>
                <a:solidFill>
                  <a:schemeClr val="tx1"/>
                </a:solidFill>
                <a:latin typeface="Arial" panose="020B0604020202020204" pitchFamily="34" charset="0"/>
              </a:defRPr>
            </a:lvl4pPr>
            <a:lvl5pPr marL="2174878" indent="-241653">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fld id="{FD097B26-489A-4088-8F56-B25ADE60B0F2}" type="slidenum">
              <a:rPr lang="en-US" altLang="en-US"/>
              <a:pPr/>
              <a:t>8</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683B6F6-79E9-4198-9A0E-E793441178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67F15B0-82EC-4DE4-9491-DE79BF70AB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220" name="Slide Number Placeholder 3">
            <a:extLst>
              <a:ext uri="{FF2B5EF4-FFF2-40B4-BE49-F238E27FC236}">
                <a16:creationId xmlns:a16="http://schemas.microsoft.com/office/drawing/2014/main" id="{C9B59077-A514-4E88-A664-5A754EBE5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372" indent="-302066">
              <a:defRPr>
                <a:solidFill>
                  <a:schemeClr val="tx1"/>
                </a:solidFill>
                <a:latin typeface="Arial" panose="020B0604020202020204" pitchFamily="34" charset="0"/>
              </a:defRPr>
            </a:lvl2pPr>
            <a:lvl3pPr marL="1208265" indent="-241653">
              <a:defRPr>
                <a:solidFill>
                  <a:schemeClr val="tx1"/>
                </a:solidFill>
                <a:latin typeface="Arial" panose="020B0604020202020204" pitchFamily="34" charset="0"/>
              </a:defRPr>
            </a:lvl3pPr>
            <a:lvl4pPr marL="1691571" indent="-241653">
              <a:defRPr>
                <a:solidFill>
                  <a:schemeClr val="tx1"/>
                </a:solidFill>
                <a:latin typeface="Arial" panose="020B0604020202020204" pitchFamily="34" charset="0"/>
              </a:defRPr>
            </a:lvl4pPr>
            <a:lvl5pPr marL="2174878" indent="-241653">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fld id="{FD097B26-489A-4088-8F56-B25ADE60B0F2}" type="slidenum">
              <a:rPr lang="en-US" altLang="en-US"/>
              <a:pPr/>
              <a:t>52</a:t>
            </a:fld>
            <a:endParaRPr lang="en-US" altLang="en-US" dirty="0"/>
          </a:p>
        </p:txBody>
      </p:sp>
    </p:spTree>
    <p:extLst>
      <p:ext uri="{BB962C8B-B14F-4D97-AF65-F5344CB8AC3E}">
        <p14:creationId xmlns:p14="http://schemas.microsoft.com/office/powerpoint/2010/main" val="3258188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ACRONYMS</a:t>
            </a:r>
            <a:r>
              <a:rPr lang="en-US" u="none" dirty="0"/>
              <a:t>:</a:t>
            </a:r>
          </a:p>
          <a:p>
            <a:pPr marL="0" indent="0">
              <a:buNone/>
            </a:pPr>
            <a:endParaRPr lang="en-US" u="none" dirty="0"/>
          </a:p>
          <a:p>
            <a:pPr marL="0" indent="0">
              <a:buNone/>
            </a:pPr>
            <a:r>
              <a:rPr lang="en-US" u="none" dirty="0"/>
              <a:t>DoD	Department of Defense</a:t>
            </a:r>
          </a:p>
          <a:p>
            <a:pPr marL="0" indent="0">
              <a:buNone/>
            </a:pPr>
            <a:r>
              <a:rPr lang="en-US" u="none" dirty="0"/>
              <a:t>FY	Fiscal Year</a:t>
            </a:r>
          </a:p>
          <a:p>
            <a:pPr marL="0" indent="0">
              <a:buNone/>
            </a:pPr>
            <a:r>
              <a:rPr lang="en-US" u="none" dirty="0"/>
              <a:t>HUBZone	Historically Underutilized Business Zone</a:t>
            </a:r>
          </a:p>
          <a:p>
            <a:pPr marL="0" indent="0">
              <a:buNone/>
            </a:pPr>
            <a:r>
              <a:rPr lang="en-US" u="none" dirty="0"/>
              <a:t>NAB	Baltimore District</a:t>
            </a:r>
          </a:p>
          <a:p>
            <a:pPr marL="0" indent="0">
              <a:buNone/>
            </a:pPr>
            <a:r>
              <a:rPr lang="en-US" u="none" dirty="0"/>
              <a:t>SB	Small Business</a:t>
            </a:r>
          </a:p>
          <a:p>
            <a:pPr marL="0" indent="0">
              <a:buNone/>
            </a:pPr>
            <a:r>
              <a:rPr lang="en-US" u="none" dirty="0"/>
              <a:t>SDB	Small Disadvantaged Business</a:t>
            </a:r>
          </a:p>
          <a:p>
            <a:pPr marL="0" indent="0">
              <a:buNone/>
            </a:pPr>
            <a:r>
              <a:rPr lang="en-US" u="none" dirty="0"/>
              <a:t>SDVOSB	Service-disabled Veteran-owned Small Business</a:t>
            </a:r>
          </a:p>
          <a:p>
            <a:pPr marL="0" indent="0">
              <a:buNone/>
            </a:pPr>
            <a:r>
              <a:rPr lang="en-US" u="none" dirty="0"/>
              <a:t>WOSB	Women-owned Small Business</a:t>
            </a:r>
          </a:p>
        </p:txBody>
      </p:sp>
      <p:sp>
        <p:nvSpPr>
          <p:cNvPr id="4" name="Slide Number Placeholder 3"/>
          <p:cNvSpPr>
            <a:spLocks noGrp="1"/>
          </p:cNvSpPr>
          <p:nvPr>
            <p:ph type="sldNum" sz="quarter" idx="5"/>
          </p:nvPr>
        </p:nvSpPr>
        <p:spPr/>
        <p:txBody>
          <a:bodyPr/>
          <a:lstStyle/>
          <a:p>
            <a:fld id="{D765E666-0780-B84F-93A5-9513831C5190}" type="slidenum">
              <a:rPr lang="en-US" smtClean="0"/>
              <a:t>53</a:t>
            </a:fld>
            <a:endParaRPr lang="en-US" dirty="0"/>
          </a:p>
        </p:txBody>
      </p:sp>
    </p:spTree>
    <p:extLst>
      <p:ext uri="{BB962C8B-B14F-4D97-AF65-F5344CB8AC3E}">
        <p14:creationId xmlns:p14="http://schemas.microsoft.com/office/powerpoint/2010/main" val="172323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683B6F6-79E9-4198-9A0E-E793441178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67F15B0-82EC-4DE4-9491-DE79BF70AB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220" name="Slide Number Placeholder 3">
            <a:extLst>
              <a:ext uri="{FF2B5EF4-FFF2-40B4-BE49-F238E27FC236}">
                <a16:creationId xmlns:a16="http://schemas.microsoft.com/office/drawing/2014/main" id="{C9B59077-A514-4E88-A664-5A754EBE5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372" indent="-302066">
              <a:defRPr>
                <a:solidFill>
                  <a:schemeClr val="tx1"/>
                </a:solidFill>
                <a:latin typeface="Arial" panose="020B0604020202020204" pitchFamily="34" charset="0"/>
              </a:defRPr>
            </a:lvl2pPr>
            <a:lvl3pPr marL="1208265" indent="-241653">
              <a:defRPr>
                <a:solidFill>
                  <a:schemeClr val="tx1"/>
                </a:solidFill>
                <a:latin typeface="Arial" panose="020B0604020202020204" pitchFamily="34" charset="0"/>
              </a:defRPr>
            </a:lvl3pPr>
            <a:lvl4pPr marL="1691571" indent="-241653">
              <a:defRPr>
                <a:solidFill>
                  <a:schemeClr val="tx1"/>
                </a:solidFill>
                <a:latin typeface="Arial" panose="020B0604020202020204" pitchFamily="34" charset="0"/>
              </a:defRPr>
            </a:lvl4pPr>
            <a:lvl5pPr marL="2174878" indent="-241653">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fld id="{FD097B26-489A-4088-8F56-B25ADE60B0F2}" type="slidenum">
              <a:rPr lang="en-US" altLang="en-US"/>
              <a:pPr/>
              <a:t>54</a:t>
            </a:fld>
            <a:endParaRPr lang="en-US" altLang="en-US" dirty="0"/>
          </a:p>
        </p:txBody>
      </p:sp>
    </p:spTree>
    <p:extLst>
      <p:ext uri="{BB962C8B-B14F-4D97-AF65-F5344CB8AC3E}">
        <p14:creationId xmlns:p14="http://schemas.microsoft.com/office/powerpoint/2010/main" val="2576412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683B6F6-79E9-4198-9A0E-E793441178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67F15B0-82EC-4DE4-9491-DE79BF70AB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220" name="Slide Number Placeholder 3">
            <a:extLst>
              <a:ext uri="{FF2B5EF4-FFF2-40B4-BE49-F238E27FC236}">
                <a16:creationId xmlns:a16="http://schemas.microsoft.com/office/drawing/2014/main" id="{C9B59077-A514-4E88-A664-5A754EBE5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372" indent="-302066">
              <a:defRPr>
                <a:solidFill>
                  <a:schemeClr val="tx1"/>
                </a:solidFill>
                <a:latin typeface="Arial" panose="020B0604020202020204" pitchFamily="34" charset="0"/>
              </a:defRPr>
            </a:lvl2pPr>
            <a:lvl3pPr marL="1208265" indent="-241653">
              <a:defRPr>
                <a:solidFill>
                  <a:schemeClr val="tx1"/>
                </a:solidFill>
                <a:latin typeface="Arial" panose="020B0604020202020204" pitchFamily="34" charset="0"/>
              </a:defRPr>
            </a:lvl3pPr>
            <a:lvl4pPr marL="1691571" indent="-241653">
              <a:defRPr>
                <a:solidFill>
                  <a:schemeClr val="tx1"/>
                </a:solidFill>
                <a:latin typeface="Arial" panose="020B0604020202020204" pitchFamily="34" charset="0"/>
              </a:defRPr>
            </a:lvl4pPr>
            <a:lvl5pPr marL="2174878" indent="-241653">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fld id="{FD097B26-489A-4088-8F56-B25ADE60B0F2}" type="slidenum">
              <a:rPr lang="en-US" altLang="en-US"/>
              <a:pPr/>
              <a:t>55</a:t>
            </a:fld>
            <a:endParaRPr lang="en-US" altLang="en-US" dirty="0"/>
          </a:p>
        </p:txBody>
      </p:sp>
    </p:spTree>
    <p:extLst>
      <p:ext uri="{BB962C8B-B14F-4D97-AF65-F5344CB8AC3E}">
        <p14:creationId xmlns:p14="http://schemas.microsoft.com/office/powerpoint/2010/main" val="1405248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683B6F6-79E9-4198-9A0E-E793441178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67F15B0-82EC-4DE4-9491-DE79BF70AB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220" name="Slide Number Placeholder 3">
            <a:extLst>
              <a:ext uri="{FF2B5EF4-FFF2-40B4-BE49-F238E27FC236}">
                <a16:creationId xmlns:a16="http://schemas.microsoft.com/office/drawing/2014/main" id="{C9B59077-A514-4E88-A664-5A754EBE5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372" indent="-302066">
              <a:defRPr>
                <a:solidFill>
                  <a:schemeClr val="tx1"/>
                </a:solidFill>
                <a:latin typeface="Arial" panose="020B0604020202020204" pitchFamily="34" charset="0"/>
              </a:defRPr>
            </a:lvl2pPr>
            <a:lvl3pPr marL="1208265" indent="-241653">
              <a:defRPr>
                <a:solidFill>
                  <a:schemeClr val="tx1"/>
                </a:solidFill>
                <a:latin typeface="Arial" panose="020B0604020202020204" pitchFamily="34" charset="0"/>
              </a:defRPr>
            </a:lvl3pPr>
            <a:lvl4pPr marL="1691571" indent="-241653">
              <a:defRPr>
                <a:solidFill>
                  <a:schemeClr val="tx1"/>
                </a:solidFill>
                <a:latin typeface="Arial" panose="020B0604020202020204" pitchFamily="34" charset="0"/>
              </a:defRPr>
            </a:lvl4pPr>
            <a:lvl5pPr marL="2174878" indent="-241653">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fld id="{FD097B26-489A-4088-8F56-B25ADE60B0F2}" type="slidenum">
              <a:rPr lang="en-US" altLang="en-US"/>
              <a:pPr/>
              <a:t>56</a:t>
            </a:fld>
            <a:endParaRPr lang="en-US" altLang="en-US" dirty="0"/>
          </a:p>
        </p:txBody>
      </p:sp>
    </p:spTree>
    <p:extLst>
      <p:ext uri="{BB962C8B-B14F-4D97-AF65-F5344CB8AC3E}">
        <p14:creationId xmlns:p14="http://schemas.microsoft.com/office/powerpoint/2010/main" val="2634065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683B6F6-79E9-4198-9A0E-E793441178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67F15B0-82EC-4DE4-9491-DE79BF70AB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220" name="Slide Number Placeholder 3">
            <a:extLst>
              <a:ext uri="{FF2B5EF4-FFF2-40B4-BE49-F238E27FC236}">
                <a16:creationId xmlns:a16="http://schemas.microsoft.com/office/drawing/2014/main" id="{C9B59077-A514-4E88-A664-5A754EBE5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372" indent="-302066">
              <a:defRPr>
                <a:solidFill>
                  <a:schemeClr val="tx1"/>
                </a:solidFill>
                <a:latin typeface="Arial" panose="020B0604020202020204" pitchFamily="34" charset="0"/>
              </a:defRPr>
            </a:lvl2pPr>
            <a:lvl3pPr marL="1208265" indent="-241653">
              <a:defRPr>
                <a:solidFill>
                  <a:schemeClr val="tx1"/>
                </a:solidFill>
                <a:latin typeface="Arial" panose="020B0604020202020204" pitchFamily="34" charset="0"/>
              </a:defRPr>
            </a:lvl3pPr>
            <a:lvl4pPr marL="1691571" indent="-241653">
              <a:defRPr>
                <a:solidFill>
                  <a:schemeClr val="tx1"/>
                </a:solidFill>
                <a:latin typeface="Arial" panose="020B0604020202020204" pitchFamily="34" charset="0"/>
              </a:defRPr>
            </a:lvl4pPr>
            <a:lvl5pPr marL="2174878" indent="-241653">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fld id="{FD097B26-489A-4088-8F56-B25ADE60B0F2}" type="slidenum">
              <a:rPr lang="en-US" altLang="en-US"/>
              <a:pPr/>
              <a:t>57</a:t>
            </a:fld>
            <a:endParaRPr lang="en-US" altLang="en-US" dirty="0"/>
          </a:p>
        </p:txBody>
      </p:sp>
    </p:spTree>
    <p:extLst>
      <p:ext uri="{BB962C8B-B14F-4D97-AF65-F5344CB8AC3E}">
        <p14:creationId xmlns:p14="http://schemas.microsoft.com/office/powerpoint/2010/main" val="3808089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683B6F6-79E9-4198-9A0E-E793441178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67F15B0-82EC-4DE4-9491-DE79BF70AB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220" name="Slide Number Placeholder 3">
            <a:extLst>
              <a:ext uri="{FF2B5EF4-FFF2-40B4-BE49-F238E27FC236}">
                <a16:creationId xmlns:a16="http://schemas.microsoft.com/office/drawing/2014/main" id="{C9B59077-A514-4E88-A664-5A754EBE5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372" indent="-302066">
              <a:defRPr>
                <a:solidFill>
                  <a:schemeClr val="tx1"/>
                </a:solidFill>
                <a:latin typeface="Arial" panose="020B0604020202020204" pitchFamily="34" charset="0"/>
              </a:defRPr>
            </a:lvl2pPr>
            <a:lvl3pPr marL="1208265" indent="-241653">
              <a:defRPr>
                <a:solidFill>
                  <a:schemeClr val="tx1"/>
                </a:solidFill>
                <a:latin typeface="Arial" panose="020B0604020202020204" pitchFamily="34" charset="0"/>
              </a:defRPr>
            </a:lvl3pPr>
            <a:lvl4pPr marL="1691571" indent="-241653">
              <a:defRPr>
                <a:solidFill>
                  <a:schemeClr val="tx1"/>
                </a:solidFill>
                <a:latin typeface="Arial" panose="020B0604020202020204" pitchFamily="34" charset="0"/>
              </a:defRPr>
            </a:lvl4pPr>
            <a:lvl5pPr marL="2174878" indent="-241653">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fld id="{FD097B26-489A-4088-8F56-B25ADE60B0F2}" type="slidenum">
              <a:rPr lang="en-US" altLang="en-US"/>
              <a:pPr/>
              <a:t>58</a:t>
            </a:fld>
            <a:endParaRPr lang="en-US" altLang="en-US" dirty="0"/>
          </a:p>
        </p:txBody>
      </p:sp>
    </p:spTree>
    <p:extLst>
      <p:ext uri="{BB962C8B-B14F-4D97-AF65-F5344CB8AC3E}">
        <p14:creationId xmlns:p14="http://schemas.microsoft.com/office/powerpoint/2010/main" val="279156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5437D4E-BF42-4962-9DED-DA3D1178A418}" type="slidenum">
              <a:rPr lang="en-US" smtClean="0">
                <a:solidFill>
                  <a:prstClr val="black"/>
                </a:solidFill>
              </a:rPr>
              <a:pPr/>
              <a:t>10</a:t>
            </a:fld>
            <a:endParaRPr lang="en-US" dirty="0">
              <a:solidFill>
                <a:prstClr val="black"/>
              </a:solidFill>
            </a:endParaRPr>
          </a:p>
        </p:txBody>
      </p:sp>
      <p:sp>
        <p:nvSpPr>
          <p:cNvPr id="14339" name="Rectangle 5"/>
          <p:cNvSpPr txBox="1">
            <a:spLocks noGrp="1" noChangeArrowheads="1"/>
          </p:cNvSpPr>
          <p:nvPr/>
        </p:nvSpPr>
        <p:spPr bwMode="auto">
          <a:xfrm>
            <a:off x="5561586" y="7065265"/>
            <a:ext cx="4252976" cy="370565"/>
          </a:xfrm>
          <a:prstGeom prst="rect">
            <a:avLst/>
          </a:prstGeom>
          <a:noFill/>
          <a:ln w="9525">
            <a:noFill/>
            <a:miter lim="800000"/>
            <a:headEnd/>
            <a:tailEnd/>
          </a:ln>
        </p:spPr>
        <p:txBody>
          <a:bodyPr lIns="20253" tIns="0" rIns="20253" bIns="0" anchor="b"/>
          <a:lstStyle/>
          <a:p>
            <a:pPr algn="r" defTabSz="969231"/>
            <a:fld id="{1769B02A-AC16-4C98-939B-1708A631C691}" type="slidenum">
              <a:rPr lang="en-US" sz="1100" i="1">
                <a:solidFill>
                  <a:prstClr val="black"/>
                </a:solidFill>
                <a:latin typeface="Times New Roman" pitchFamily="18" charset="0"/>
              </a:rPr>
              <a:pPr algn="r" defTabSz="969231"/>
              <a:t>10</a:t>
            </a:fld>
            <a:endParaRPr lang="en-US" sz="1100" i="1" dirty="0">
              <a:solidFill>
                <a:prstClr val="black"/>
              </a:solidFill>
              <a:latin typeface="Times New Roman" pitchFamily="18" charset="0"/>
            </a:endParaRPr>
          </a:p>
        </p:txBody>
      </p:sp>
      <p:sp>
        <p:nvSpPr>
          <p:cNvPr id="14340" name="Rectangle 2"/>
          <p:cNvSpPr>
            <a:spLocks noGrp="1" noRot="1" noChangeAspect="1" noChangeArrowheads="1" noTextEdit="1"/>
          </p:cNvSpPr>
          <p:nvPr>
            <p:ph type="sldImg"/>
          </p:nvPr>
        </p:nvSpPr>
        <p:spPr bwMode="auto">
          <a:xfrm>
            <a:off x="2443163" y="565150"/>
            <a:ext cx="4940300" cy="2778125"/>
          </a:xfrm>
          <a:noFill/>
          <a:ln>
            <a:solidFill>
              <a:srgbClr val="000000"/>
            </a:solidFill>
            <a:miter lim="800000"/>
            <a:headEnd/>
            <a:tailEnd/>
          </a:ln>
        </p:spPr>
      </p:sp>
      <p:sp>
        <p:nvSpPr>
          <p:cNvPr id="14341" name="Rectangle 3"/>
          <p:cNvSpPr>
            <a:spLocks noGrp="1" noChangeArrowheads="1"/>
          </p:cNvSpPr>
          <p:nvPr>
            <p:ph type="body" idx="1"/>
          </p:nvPr>
        </p:nvSpPr>
        <p:spPr bwMode="auto">
          <a:xfrm>
            <a:off x="1306340" y="3532636"/>
            <a:ext cx="7201888" cy="3345413"/>
          </a:xfrm>
          <a:noFill/>
        </p:spPr>
        <p:txBody>
          <a:bodyPr wrap="square" lIns="97901" tIns="48951" rIns="97901" bIns="48951" numCol="1" anchor="t" anchorCtr="0" compatLnSpc="1">
            <a:prstTxWarp prst="textNoShape">
              <a:avLst/>
            </a:prstTxWarp>
          </a:bodyPr>
          <a:lstStyle/>
          <a:p>
            <a:pPr marL="0" indent="0" defTabSz="967523">
              <a:spcBef>
                <a:spcPct val="0"/>
              </a:spcBef>
              <a:buNone/>
            </a:pPr>
            <a:r>
              <a:rPr lang="en-US" u="sng" dirty="0"/>
              <a:t>NOTES</a:t>
            </a:r>
            <a:r>
              <a:rPr lang="en-US" dirty="0"/>
              <a:t>:</a:t>
            </a:r>
          </a:p>
          <a:p>
            <a:pPr marL="0" indent="0" defTabSz="967523">
              <a:spcBef>
                <a:spcPct val="0"/>
              </a:spcBef>
              <a:buNone/>
            </a:pPr>
            <a:endParaRPr lang="en-US" dirty="0"/>
          </a:p>
          <a:p>
            <a:pPr marL="0" indent="0" defTabSz="967523">
              <a:spcBef>
                <a:spcPct val="0"/>
              </a:spcBef>
              <a:buNone/>
            </a:pPr>
            <a:r>
              <a:rPr lang="en-US" dirty="0"/>
              <a:t>Information is a comparison of the 55 DoDAACs under USACE.</a:t>
            </a:r>
          </a:p>
          <a:p>
            <a:pPr marL="0" indent="0" defTabSz="967523">
              <a:spcBef>
                <a:spcPct val="0"/>
              </a:spcBef>
              <a:buNone/>
            </a:pPr>
            <a:endParaRPr lang="en-US" dirty="0"/>
          </a:p>
          <a:p>
            <a:pPr marL="0" indent="0" defTabSz="967523">
              <a:spcBef>
                <a:spcPct val="0"/>
              </a:spcBef>
              <a:buNone/>
            </a:pPr>
            <a:r>
              <a:rPr lang="en-US" dirty="0"/>
              <a:t>There are currently nine USACE Districts / Center with two or more small business professionals.  They are highlighted in green.  They are:</a:t>
            </a:r>
          </a:p>
          <a:p>
            <a:pPr marL="0" indent="0" defTabSz="967523">
              <a:spcBef>
                <a:spcPct val="0"/>
              </a:spcBef>
              <a:buNone/>
            </a:pPr>
            <a:endParaRPr lang="en-US" dirty="0"/>
          </a:p>
          <a:p>
            <a:pPr marL="193322" indent="-193322" defTabSz="967523">
              <a:spcBef>
                <a:spcPct val="0"/>
              </a:spcBef>
            </a:pPr>
            <a:r>
              <a:rPr lang="en-US" dirty="0"/>
              <a:t>Baltimore (x2.5)</a:t>
            </a:r>
          </a:p>
          <a:p>
            <a:pPr marL="193322" indent="-193322" defTabSz="967523">
              <a:spcBef>
                <a:spcPct val="0"/>
              </a:spcBef>
            </a:pPr>
            <a:r>
              <a:rPr lang="en-US" dirty="0"/>
              <a:t>Huntsville (x5)</a:t>
            </a:r>
          </a:p>
          <a:p>
            <a:pPr marL="193322" indent="-193322" defTabSz="967523">
              <a:spcBef>
                <a:spcPct val="0"/>
              </a:spcBef>
            </a:pPr>
            <a:r>
              <a:rPr lang="en-US" dirty="0"/>
              <a:t>Jacksonville (x2)</a:t>
            </a:r>
          </a:p>
          <a:p>
            <a:pPr marL="193322" indent="-193322" defTabSz="967523">
              <a:spcBef>
                <a:spcPct val="0"/>
              </a:spcBef>
            </a:pPr>
            <a:r>
              <a:rPr lang="en-US" dirty="0"/>
              <a:t>Los Angeles (x2)</a:t>
            </a:r>
          </a:p>
          <a:p>
            <a:pPr marL="193322" indent="-193322" defTabSz="967523">
              <a:spcBef>
                <a:spcPct val="0"/>
              </a:spcBef>
            </a:pPr>
            <a:r>
              <a:rPr lang="en-US" dirty="0"/>
              <a:t>Louisville (x2)</a:t>
            </a:r>
          </a:p>
          <a:p>
            <a:pPr marL="193322" indent="-193322" defTabSz="967523">
              <a:spcBef>
                <a:spcPct val="0"/>
              </a:spcBef>
            </a:pPr>
            <a:r>
              <a:rPr lang="en-US" dirty="0"/>
              <a:t>Mobile (x2)</a:t>
            </a:r>
          </a:p>
          <a:p>
            <a:pPr marL="193322" indent="-193322" defTabSz="967523">
              <a:spcBef>
                <a:spcPct val="0"/>
              </a:spcBef>
            </a:pPr>
            <a:r>
              <a:rPr lang="en-US" dirty="0"/>
              <a:t>New Orleans (x2)</a:t>
            </a:r>
          </a:p>
          <a:p>
            <a:pPr marL="193322" indent="-193322" defTabSz="967523">
              <a:spcBef>
                <a:spcPct val="0"/>
              </a:spcBef>
            </a:pPr>
            <a:r>
              <a:rPr lang="en-US" dirty="0"/>
              <a:t>Omaha (x2)</a:t>
            </a:r>
          </a:p>
          <a:p>
            <a:pPr marL="193322" indent="-193322" defTabSz="967523">
              <a:spcBef>
                <a:spcPct val="0"/>
              </a:spcBef>
            </a:pPr>
            <a:r>
              <a:rPr lang="en-US" dirty="0"/>
              <a:t>Sacramento (x2)</a:t>
            </a:r>
          </a:p>
        </p:txBody>
      </p:sp>
    </p:spTree>
    <p:extLst>
      <p:ext uri="{BB962C8B-B14F-4D97-AF65-F5344CB8AC3E}">
        <p14:creationId xmlns:p14="http://schemas.microsoft.com/office/powerpoint/2010/main" val="547537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5437D4E-BF42-4962-9DED-DA3D1178A418}" type="slidenum">
              <a:rPr lang="en-US" smtClean="0">
                <a:solidFill>
                  <a:prstClr val="black"/>
                </a:solidFill>
              </a:rPr>
              <a:pPr/>
              <a:t>11</a:t>
            </a:fld>
            <a:endParaRPr lang="en-US" dirty="0">
              <a:solidFill>
                <a:prstClr val="black"/>
              </a:solidFill>
            </a:endParaRPr>
          </a:p>
        </p:txBody>
      </p:sp>
      <p:sp>
        <p:nvSpPr>
          <p:cNvPr id="14339" name="Rectangle 5"/>
          <p:cNvSpPr txBox="1">
            <a:spLocks noGrp="1" noChangeArrowheads="1"/>
          </p:cNvSpPr>
          <p:nvPr/>
        </p:nvSpPr>
        <p:spPr bwMode="auto">
          <a:xfrm>
            <a:off x="5561586" y="7065265"/>
            <a:ext cx="4252976" cy="370565"/>
          </a:xfrm>
          <a:prstGeom prst="rect">
            <a:avLst/>
          </a:prstGeom>
          <a:noFill/>
          <a:ln w="9525">
            <a:noFill/>
            <a:miter lim="800000"/>
            <a:headEnd/>
            <a:tailEnd/>
          </a:ln>
        </p:spPr>
        <p:txBody>
          <a:bodyPr lIns="20253" tIns="0" rIns="20253" bIns="0" anchor="b"/>
          <a:lstStyle/>
          <a:p>
            <a:pPr algn="r" defTabSz="969231"/>
            <a:fld id="{1769B02A-AC16-4C98-939B-1708A631C691}" type="slidenum">
              <a:rPr lang="en-US" sz="1100" i="1">
                <a:solidFill>
                  <a:prstClr val="black"/>
                </a:solidFill>
                <a:latin typeface="Times New Roman" pitchFamily="18" charset="0"/>
              </a:rPr>
              <a:pPr algn="r" defTabSz="969231"/>
              <a:t>11</a:t>
            </a:fld>
            <a:endParaRPr lang="en-US" sz="1100" i="1" dirty="0">
              <a:solidFill>
                <a:prstClr val="black"/>
              </a:solidFill>
              <a:latin typeface="Times New Roman" pitchFamily="18" charset="0"/>
            </a:endParaRPr>
          </a:p>
        </p:txBody>
      </p:sp>
      <p:sp>
        <p:nvSpPr>
          <p:cNvPr id="14340" name="Rectangle 2"/>
          <p:cNvSpPr>
            <a:spLocks noGrp="1" noRot="1" noChangeAspect="1" noChangeArrowheads="1" noTextEdit="1"/>
          </p:cNvSpPr>
          <p:nvPr>
            <p:ph type="sldImg"/>
          </p:nvPr>
        </p:nvSpPr>
        <p:spPr bwMode="auto">
          <a:xfrm>
            <a:off x="2443163" y="565150"/>
            <a:ext cx="4940300" cy="2778125"/>
          </a:xfrm>
          <a:noFill/>
          <a:ln>
            <a:solidFill>
              <a:srgbClr val="000000"/>
            </a:solidFill>
            <a:miter lim="800000"/>
            <a:headEnd/>
            <a:tailEnd/>
          </a:ln>
        </p:spPr>
      </p:sp>
      <p:sp>
        <p:nvSpPr>
          <p:cNvPr id="14341" name="Rectangle 3"/>
          <p:cNvSpPr>
            <a:spLocks noGrp="1" noChangeArrowheads="1"/>
          </p:cNvSpPr>
          <p:nvPr>
            <p:ph type="body" idx="1"/>
          </p:nvPr>
        </p:nvSpPr>
        <p:spPr bwMode="auto">
          <a:xfrm>
            <a:off x="1306340" y="3532636"/>
            <a:ext cx="7201888" cy="3345413"/>
          </a:xfrm>
          <a:noFill/>
        </p:spPr>
        <p:txBody>
          <a:bodyPr wrap="square" lIns="97901" tIns="48951" rIns="97901" bIns="48951" numCol="1" anchor="t" anchorCtr="0" compatLnSpc="1">
            <a:prstTxWarp prst="textNoShape">
              <a:avLst/>
            </a:prstTxWarp>
          </a:bodyPr>
          <a:lstStyle/>
          <a:p>
            <a:pPr marL="0" indent="0" defTabSz="967523">
              <a:spcBef>
                <a:spcPct val="0"/>
              </a:spcBef>
              <a:buNone/>
            </a:pPr>
            <a:r>
              <a:rPr lang="en-US" u="sng" dirty="0"/>
              <a:t>NOTES</a:t>
            </a:r>
            <a:r>
              <a:rPr lang="en-US" dirty="0"/>
              <a:t>:</a:t>
            </a:r>
          </a:p>
          <a:p>
            <a:pPr marL="0" indent="0" defTabSz="967523">
              <a:spcBef>
                <a:spcPct val="0"/>
              </a:spcBef>
              <a:buNone/>
            </a:pPr>
            <a:endParaRPr lang="en-US" dirty="0"/>
          </a:p>
          <a:p>
            <a:pPr marL="0" indent="0" defTabSz="967523">
              <a:spcBef>
                <a:spcPct val="0"/>
              </a:spcBef>
              <a:buNone/>
            </a:pPr>
            <a:r>
              <a:rPr lang="en-US" dirty="0"/>
              <a:t>Information is a comparison of the 55 DoDAACs under USACE.</a:t>
            </a:r>
          </a:p>
          <a:p>
            <a:pPr marL="0" indent="0" defTabSz="967523">
              <a:spcBef>
                <a:spcPct val="0"/>
              </a:spcBef>
              <a:buNone/>
            </a:pPr>
            <a:endParaRPr lang="en-US" dirty="0"/>
          </a:p>
          <a:p>
            <a:pPr marL="0" indent="0" defTabSz="967523">
              <a:spcBef>
                <a:spcPct val="0"/>
              </a:spcBef>
              <a:buNone/>
            </a:pPr>
            <a:r>
              <a:rPr lang="en-US" dirty="0"/>
              <a:t>There are currently nine USACE Districts / Center with two or more small business professionals.  They are highlighted in green.  They are:</a:t>
            </a:r>
          </a:p>
          <a:p>
            <a:pPr marL="0" indent="0" defTabSz="967523">
              <a:spcBef>
                <a:spcPct val="0"/>
              </a:spcBef>
              <a:buNone/>
            </a:pPr>
            <a:endParaRPr lang="en-US" dirty="0"/>
          </a:p>
          <a:p>
            <a:pPr marL="193322" indent="-193322" defTabSz="967523">
              <a:spcBef>
                <a:spcPct val="0"/>
              </a:spcBef>
            </a:pPr>
            <a:r>
              <a:rPr lang="en-US" dirty="0"/>
              <a:t>Baltimore (x2.5)</a:t>
            </a:r>
          </a:p>
          <a:p>
            <a:pPr marL="193322" indent="-193322" defTabSz="967523">
              <a:spcBef>
                <a:spcPct val="0"/>
              </a:spcBef>
            </a:pPr>
            <a:r>
              <a:rPr lang="en-US" dirty="0"/>
              <a:t>Huntsville (x5)</a:t>
            </a:r>
          </a:p>
          <a:p>
            <a:pPr marL="193322" indent="-193322" defTabSz="967523">
              <a:spcBef>
                <a:spcPct val="0"/>
              </a:spcBef>
            </a:pPr>
            <a:r>
              <a:rPr lang="en-US" dirty="0"/>
              <a:t>Jacksonville (x2)</a:t>
            </a:r>
          </a:p>
          <a:p>
            <a:pPr marL="193322" indent="-193322" defTabSz="967523">
              <a:spcBef>
                <a:spcPct val="0"/>
              </a:spcBef>
            </a:pPr>
            <a:r>
              <a:rPr lang="en-US" dirty="0"/>
              <a:t>Los Angeles (x2)</a:t>
            </a:r>
          </a:p>
          <a:p>
            <a:pPr marL="193322" indent="-193322" defTabSz="967523">
              <a:spcBef>
                <a:spcPct val="0"/>
              </a:spcBef>
            </a:pPr>
            <a:r>
              <a:rPr lang="en-US" dirty="0"/>
              <a:t>Louisville (x2)</a:t>
            </a:r>
          </a:p>
          <a:p>
            <a:pPr marL="193322" indent="-193322" defTabSz="967523">
              <a:spcBef>
                <a:spcPct val="0"/>
              </a:spcBef>
            </a:pPr>
            <a:r>
              <a:rPr lang="en-US" dirty="0"/>
              <a:t>Mobile (x2)</a:t>
            </a:r>
          </a:p>
          <a:p>
            <a:pPr marL="193322" indent="-193322" defTabSz="967523">
              <a:spcBef>
                <a:spcPct val="0"/>
              </a:spcBef>
            </a:pPr>
            <a:r>
              <a:rPr lang="en-US" dirty="0"/>
              <a:t>New Orleans (x2)</a:t>
            </a:r>
          </a:p>
          <a:p>
            <a:pPr marL="193322" indent="-193322" defTabSz="967523">
              <a:spcBef>
                <a:spcPct val="0"/>
              </a:spcBef>
            </a:pPr>
            <a:r>
              <a:rPr lang="en-US" dirty="0"/>
              <a:t>Omaha (x2)</a:t>
            </a:r>
          </a:p>
          <a:p>
            <a:pPr marL="193322" indent="-193322" defTabSz="967523">
              <a:spcBef>
                <a:spcPct val="0"/>
              </a:spcBef>
            </a:pPr>
            <a:r>
              <a:rPr lang="en-US" dirty="0"/>
              <a:t>Sacramento (x2)</a:t>
            </a:r>
          </a:p>
        </p:txBody>
      </p:sp>
    </p:spTree>
    <p:extLst>
      <p:ext uri="{BB962C8B-B14F-4D97-AF65-F5344CB8AC3E}">
        <p14:creationId xmlns:p14="http://schemas.microsoft.com/office/powerpoint/2010/main" val="3507732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ACRONYMS</a:t>
            </a:r>
            <a:r>
              <a:rPr lang="en-US" u="none" dirty="0"/>
              <a:t>:</a:t>
            </a:r>
          </a:p>
          <a:p>
            <a:pPr marL="0" indent="0">
              <a:buNone/>
            </a:pPr>
            <a:endParaRPr lang="en-US" u="none" dirty="0"/>
          </a:p>
          <a:p>
            <a:pPr marL="0" indent="0">
              <a:buNone/>
            </a:pPr>
            <a:r>
              <a:rPr lang="en-US" u="none" dirty="0"/>
              <a:t>DoD	Department of Defense</a:t>
            </a:r>
          </a:p>
          <a:p>
            <a:pPr marL="0" indent="0">
              <a:buNone/>
            </a:pPr>
            <a:r>
              <a:rPr lang="en-US" u="none" dirty="0"/>
              <a:t>FY	Fiscal Year</a:t>
            </a:r>
          </a:p>
          <a:p>
            <a:pPr marL="0" indent="0">
              <a:buNone/>
            </a:pPr>
            <a:r>
              <a:rPr lang="en-US" u="none" dirty="0"/>
              <a:t>HUBZone	Historically Underutilized Business Zone</a:t>
            </a:r>
          </a:p>
          <a:p>
            <a:pPr marL="0" indent="0">
              <a:buNone/>
            </a:pPr>
            <a:r>
              <a:rPr lang="en-US" u="none" dirty="0"/>
              <a:t>NAB	Baltimore District</a:t>
            </a:r>
          </a:p>
          <a:p>
            <a:pPr marL="0" indent="0">
              <a:buNone/>
            </a:pPr>
            <a:r>
              <a:rPr lang="en-US" u="none" dirty="0"/>
              <a:t>NAD	North Atlantic Division</a:t>
            </a:r>
          </a:p>
          <a:p>
            <a:pPr marL="0" indent="0">
              <a:buNone/>
            </a:pPr>
            <a:r>
              <a:rPr lang="en-US" u="none" dirty="0"/>
              <a:t>SB	Small Business</a:t>
            </a:r>
          </a:p>
          <a:p>
            <a:pPr marL="0" indent="0">
              <a:buNone/>
            </a:pPr>
            <a:r>
              <a:rPr lang="en-US" u="none" dirty="0"/>
              <a:t>SDB	Small Disadvantaged Business</a:t>
            </a:r>
          </a:p>
          <a:p>
            <a:pPr marL="0" indent="0">
              <a:buNone/>
            </a:pPr>
            <a:r>
              <a:rPr lang="en-US" u="none" dirty="0"/>
              <a:t>SDVOSB	Service-disabled Veteran-owned Small Business</a:t>
            </a:r>
          </a:p>
          <a:p>
            <a:pPr marL="0" indent="0">
              <a:buNone/>
            </a:pPr>
            <a:r>
              <a:rPr lang="en-US" u="none" dirty="0"/>
              <a:t>WOSB	Women-owned Small Business</a:t>
            </a:r>
          </a:p>
        </p:txBody>
      </p:sp>
      <p:sp>
        <p:nvSpPr>
          <p:cNvPr id="4" name="Slide Number Placeholder 3"/>
          <p:cNvSpPr>
            <a:spLocks noGrp="1"/>
          </p:cNvSpPr>
          <p:nvPr>
            <p:ph type="sldNum" sz="quarter" idx="5"/>
          </p:nvPr>
        </p:nvSpPr>
        <p:spPr/>
        <p:txBody>
          <a:bodyPr/>
          <a:lstStyle/>
          <a:p>
            <a:fld id="{D765E666-0780-B84F-93A5-9513831C5190}" type="slidenum">
              <a:rPr lang="en-US" smtClean="0"/>
              <a:t>12</a:t>
            </a:fld>
            <a:endParaRPr lang="en-US" dirty="0"/>
          </a:p>
        </p:txBody>
      </p:sp>
    </p:spTree>
    <p:extLst>
      <p:ext uri="{BB962C8B-B14F-4D97-AF65-F5344CB8AC3E}">
        <p14:creationId xmlns:p14="http://schemas.microsoft.com/office/powerpoint/2010/main" val="1362745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15</a:t>
            </a:fld>
            <a:endParaRPr lang="en-US" dirty="0"/>
          </a:p>
        </p:txBody>
      </p:sp>
    </p:spTree>
    <p:extLst>
      <p:ext uri="{BB962C8B-B14F-4D97-AF65-F5344CB8AC3E}">
        <p14:creationId xmlns:p14="http://schemas.microsoft.com/office/powerpoint/2010/main" val="1829834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16</a:t>
            </a:fld>
            <a:endParaRPr lang="en-US" dirty="0"/>
          </a:p>
        </p:txBody>
      </p:sp>
    </p:spTree>
    <p:extLst>
      <p:ext uri="{BB962C8B-B14F-4D97-AF65-F5344CB8AC3E}">
        <p14:creationId xmlns:p14="http://schemas.microsoft.com/office/powerpoint/2010/main" val="4094543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17</a:t>
            </a:fld>
            <a:endParaRPr lang="en-US" dirty="0"/>
          </a:p>
        </p:txBody>
      </p:sp>
    </p:spTree>
    <p:extLst>
      <p:ext uri="{BB962C8B-B14F-4D97-AF65-F5344CB8AC3E}">
        <p14:creationId xmlns:p14="http://schemas.microsoft.com/office/powerpoint/2010/main" val="3375064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18</a:t>
            </a:fld>
            <a:endParaRPr lang="en-US" dirty="0"/>
          </a:p>
        </p:txBody>
      </p:sp>
    </p:spTree>
    <p:extLst>
      <p:ext uri="{BB962C8B-B14F-4D97-AF65-F5344CB8AC3E}">
        <p14:creationId xmlns:p14="http://schemas.microsoft.com/office/powerpoint/2010/main" val="6291392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B75F36-19A6-1A55-65CF-6C6D1D84B6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grpSp>
        <p:nvGrpSpPr>
          <p:cNvPr id="6" name="Group">
            <a:extLst>
              <a:ext uri="{FF2B5EF4-FFF2-40B4-BE49-F238E27FC236}">
                <a16:creationId xmlns:a16="http://schemas.microsoft.com/office/drawing/2014/main" id="{6F4FA687-F60B-BC3A-D7A8-6F4523AF630C}"/>
              </a:ext>
              <a:ext uri="{C183D7F6-B498-43B3-948B-1728B52AA6E4}">
                <adec:decorative xmlns:adec="http://schemas.microsoft.com/office/drawing/2017/decorative" val="1"/>
              </a:ext>
            </a:extLst>
          </p:cNvPr>
          <p:cNvGrpSpPr/>
          <p:nvPr userDrawn="1"/>
        </p:nvGrpSpPr>
        <p:grpSpPr>
          <a:xfrm>
            <a:off x="548219" y="2194560"/>
            <a:ext cx="7173382" cy="2377440"/>
            <a:chOff x="411163" y="2240280"/>
            <a:chExt cx="6446837"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411163" y="2240280"/>
              <a:ext cx="6446837" cy="2377440"/>
            </a:xfrm>
            <a:prstGeom prst="rect">
              <a:avLst/>
            </a:prstGeom>
            <a:noFill/>
            <a:ln w="19050" cap="flat">
              <a:solidFill>
                <a:srgbClr val="221F20"/>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dirty="0"/>
            </a:p>
          </p:txBody>
        </p: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411163" y="3931920"/>
              <a:ext cx="6446837" cy="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cxnSp>
          <p:nvCxnSpPr>
            <p:cNvPr id="15" name="Line">
              <a:extLst>
                <a:ext uri="{FF2B5EF4-FFF2-40B4-BE49-F238E27FC236}">
                  <a16:creationId xmlns:a16="http://schemas.microsoft.com/office/drawing/2014/main" id="{7F1F819D-50CB-87A3-F07D-A4A5012445F1}"/>
                </a:ext>
                <a:ext uri="{C183D7F6-B498-43B3-948B-1728B52AA6E4}">
                  <adec:decorative xmlns:adec="http://schemas.microsoft.com/office/drawing/2017/decorative" val="1"/>
                </a:ext>
              </a:extLst>
            </p:cNvPr>
            <p:cNvCxnSpPr>
              <a:cxnSpLocks/>
            </p:cNvCxnSpPr>
            <p:nvPr userDrawn="1"/>
          </p:nvCxnSpPr>
          <p:spPr>
            <a:xfrm>
              <a:off x="4272796" y="3931920"/>
              <a:ext cx="0" cy="68580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grpSp>
      <p:sp>
        <p:nvSpPr>
          <p:cNvPr id="2" name="Title 1"/>
          <p:cNvSpPr>
            <a:spLocks noGrp="1"/>
          </p:cNvSpPr>
          <p:nvPr>
            <p:ph type="ctrTitle" hasCustomPrompt="1"/>
          </p:nvPr>
        </p:nvSpPr>
        <p:spPr>
          <a:xfrm>
            <a:off x="914399" y="2423160"/>
            <a:ext cx="6429375" cy="1325880"/>
          </a:xfrm>
        </p:spPr>
        <p:txBody>
          <a:bodyPr anchor="t" anchorCtr="0"/>
          <a:lstStyle>
            <a:lvl1pPr algn="l">
              <a:lnSpc>
                <a:spcPct val="80000"/>
              </a:lnSpc>
              <a:defRPr sz="3600"/>
            </a:lvl1pPr>
          </a:lstStyle>
          <a:p>
            <a:r>
              <a:rPr lang="en-US"/>
              <a:t>[Presentation title]</a:t>
            </a:r>
          </a:p>
        </p:txBody>
      </p:sp>
      <p:sp>
        <p:nvSpPr>
          <p:cNvPr id="3" name="Subtitle 2"/>
          <p:cNvSpPr>
            <a:spLocks noGrp="1"/>
          </p:cNvSpPr>
          <p:nvPr>
            <p:ph type="subTitle" idx="1" hasCustomPrompt="1"/>
          </p:nvPr>
        </p:nvSpPr>
        <p:spPr>
          <a:xfrm>
            <a:off x="914400" y="4005072"/>
            <a:ext cx="3565525"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a:t>[Presentation subtitle/description]</a:t>
            </a:r>
          </a:p>
        </p:txBody>
      </p:sp>
      <p:sp>
        <p:nvSpPr>
          <p:cNvPr id="11" name="Text Placeholder 3">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5212079" y="4005072"/>
            <a:ext cx="2131695"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a:t>[00 Month 0000]</a:t>
            </a:r>
          </a:p>
        </p:txBody>
      </p:sp>
    </p:spTree>
    <p:extLst>
      <p:ext uri="{BB962C8B-B14F-4D97-AF65-F5344CB8AC3E}">
        <p14:creationId xmlns:p14="http://schemas.microsoft.com/office/powerpoint/2010/main" val="337941063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po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1"/>
            <a:ext cx="8231293" cy="914400"/>
          </a:xfrm>
        </p:spPr>
        <p:txBody>
          <a:bodyPr/>
          <a:lstStyle/>
          <a:p>
            <a:r>
              <a:rPr lang="en-US"/>
              <a:t>[Slide title]</a:t>
            </a:r>
          </a:p>
        </p:txBody>
      </p:sp>
      <p:sp>
        <p:nvSpPr>
          <p:cNvPr id="5" name="Text Placeholder 2">
            <a:extLst>
              <a:ext uri="{FF2B5EF4-FFF2-40B4-BE49-F238E27FC236}">
                <a16:creationId xmlns:a16="http://schemas.microsoft.com/office/drawing/2014/main" id="{79532378-F1EC-4C8C-4ED2-DF860F99516C}"/>
              </a:ext>
            </a:extLst>
          </p:cNvPr>
          <p:cNvSpPr>
            <a:spLocks noGrp="1"/>
          </p:cNvSpPr>
          <p:nvPr>
            <p:ph type="body" sz="quarter" idx="10"/>
          </p:nvPr>
        </p:nvSpPr>
        <p:spPr>
          <a:xfrm>
            <a:off x="548640" y="1600200"/>
            <a:ext cx="11094720" cy="4179498"/>
          </a:xfrm>
        </p:spPr>
        <p:txBody>
          <a:bodyPr numCol="2"/>
          <a:lstStyle>
            <a:lvl1pPr marL="0" indent="0">
              <a:spcBef>
                <a:spcPts val="1000"/>
              </a:spcBef>
              <a:buFontTx/>
              <a:buNone/>
              <a:defRPr sz="1100"/>
            </a:lvl1pPr>
            <a:lvl2pPr marL="137160" indent="-137160">
              <a:spcBef>
                <a:spcPts val="1000"/>
              </a:spcBef>
              <a:buFont typeface="Arial" panose="020B0604020202020204" pitchFamily="34" charset="0"/>
              <a:buChar char="▪"/>
              <a:defRPr sz="1100"/>
            </a:lvl2pPr>
            <a:lvl3pPr marL="274320" indent="-137160">
              <a:defRPr sz="1100"/>
            </a:lvl3pPr>
            <a:lvl4pPr marL="411480" indent="-137160">
              <a:defRPr sz="1100"/>
            </a:lvl4pPr>
            <a:lvl5pPr marL="548640" indent="-137160">
              <a:defRPr sz="1100"/>
            </a:lvl5pPr>
            <a:lvl6pPr marL="685800" indent="-137160">
              <a:defRPr sz="1100"/>
            </a:lvl6pPr>
            <a:lvl7pPr marL="822960" indent="-137160">
              <a:defRPr sz="1100"/>
            </a:lvl7pPr>
            <a:lvl8pPr marL="960120" indent="-137160">
              <a:defRPr sz="1100"/>
            </a:lvl8pPr>
            <a:lvl9pPr marL="1097280" indent="-137160">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red and white sign&#10;&#10;Description automatically generated with medium confidence">
            <a:extLst>
              <a:ext uri="{FF2B5EF4-FFF2-40B4-BE49-F238E27FC236}">
                <a16:creationId xmlns:a16="http://schemas.microsoft.com/office/drawing/2014/main" id="{7707963B-244C-095B-91FA-BBA52DF13FA2}"/>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3870302004"/>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0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a:xfrm>
            <a:off x="548640" y="411481"/>
            <a:ext cx="5364480" cy="914400"/>
          </a:xfrm>
        </p:spPr>
        <p:txBody>
          <a:bodyPr/>
          <a:lstStyle>
            <a:lvl1pPr>
              <a:defRPr sz="2800" b="1" cap="none" baseline="0"/>
            </a:lvl1pPr>
          </a:lstStyle>
          <a:p>
            <a:r>
              <a:rPr lang="en-US"/>
              <a:t>[Slide title]</a:t>
            </a:r>
          </a:p>
        </p:txBody>
      </p:sp>
      <p:sp>
        <p:nvSpPr>
          <p:cNvPr id="3" name="Content Placeholder 2"/>
          <p:cNvSpPr>
            <a:spLocks noGrp="1"/>
          </p:cNvSpPr>
          <p:nvPr>
            <p:ph sz="half" idx="1"/>
          </p:nvPr>
        </p:nvSpPr>
        <p:spPr>
          <a:xfrm>
            <a:off x="548639" y="1600200"/>
            <a:ext cx="5364480" cy="4349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3">
            <a:extLst>
              <a:ext uri="{FF2B5EF4-FFF2-40B4-BE49-F238E27FC236}">
                <a16:creationId xmlns:a16="http://schemas.microsoft.com/office/drawing/2014/main" id="{A0F3CE13-290E-12C4-BDCA-17CB5BAFF747}"/>
              </a:ext>
            </a:extLst>
          </p:cNvPr>
          <p:cNvSpPr>
            <a:spLocks noGrp="1"/>
          </p:cNvSpPr>
          <p:nvPr>
            <p:ph type="pic" sz="quarter" idx="10"/>
          </p:nvPr>
        </p:nvSpPr>
        <p:spPr>
          <a:xfrm>
            <a:off x="6278037" y="411480"/>
            <a:ext cx="5365748" cy="5471735"/>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pic>
        <p:nvPicPr>
          <p:cNvPr id="6" name="Picture 5" descr="A red and white sign&#10;&#10;Description automatically generated with medium confidence">
            <a:extLst>
              <a:ext uri="{FF2B5EF4-FFF2-40B4-BE49-F238E27FC236}">
                <a16:creationId xmlns:a16="http://schemas.microsoft.com/office/drawing/2014/main" id="{AC7BC8C1-C9EE-BD91-05FD-CBC62B5F4F07}"/>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2019074746"/>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Image 02">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D455EB0-A36D-4986-9393-AA1D5CE6C067}"/>
              </a:ext>
            </a:extLst>
          </p:cNvPr>
          <p:cNvSpPr>
            <a:spLocks noGrp="1"/>
          </p:cNvSpPr>
          <p:nvPr>
            <p:ph type="pic" sz="quarter" idx="10"/>
          </p:nvPr>
        </p:nvSpPr>
        <p:spPr>
          <a:xfrm>
            <a:off x="548639" y="411480"/>
            <a:ext cx="11094720" cy="310896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5" name="Title 2">
            <a:extLst>
              <a:ext uri="{FF2B5EF4-FFF2-40B4-BE49-F238E27FC236}">
                <a16:creationId xmlns:a16="http://schemas.microsoft.com/office/drawing/2014/main" id="{C17D0BA3-CE88-4FFE-E80D-CD039190BDDD}"/>
              </a:ext>
            </a:extLst>
          </p:cNvPr>
          <p:cNvSpPr>
            <a:spLocks noGrp="1"/>
          </p:cNvSpPr>
          <p:nvPr>
            <p:ph type="title" hasCustomPrompt="1"/>
          </p:nvPr>
        </p:nvSpPr>
        <p:spPr>
          <a:xfrm>
            <a:off x="548640" y="3794760"/>
            <a:ext cx="5364480" cy="914400"/>
          </a:xfrm>
        </p:spPr>
        <p:txBody>
          <a:bodyPr/>
          <a:lstStyle>
            <a:lvl1pPr>
              <a:defRPr sz="2800" b="1" cap="none" baseline="0"/>
            </a:lvl1pPr>
          </a:lstStyle>
          <a:p>
            <a:r>
              <a:rPr lang="en-US"/>
              <a:t>[Slide title]</a:t>
            </a:r>
          </a:p>
        </p:txBody>
      </p:sp>
      <p:sp>
        <p:nvSpPr>
          <p:cNvPr id="3" name="Content Placeholder 3"/>
          <p:cNvSpPr>
            <a:spLocks noGrp="1"/>
          </p:cNvSpPr>
          <p:nvPr>
            <p:ph sz="half" idx="1"/>
          </p:nvPr>
        </p:nvSpPr>
        <p:spPr>
          <a:xfrm>
            <a:off x="6278879" y="3794760"/>
            <a:ext cx="5364480" cy="2079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red and white sign&#10;&#10;Description automatically generated with medium confidence">
            <a:extLst>
              <a:ext uri="{FF2B5EF4-FFF2-40B4-BE49-F238E27FC236}">
                <a16:creationId xmlns:a16="http://schemas.microsoft.com/office/drawing/2014/main" id="{9E10367B-F815-E3AD-33B9-4F40DBB73F2D}"/>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884372631"/>
      </p:ext>
    </p:extLst>
  </p:cSld>
  <p:clrMapOvr>
    <a:masterClrMapping/>
  </p:clrMapOvr>
  <p:extLst>
    <p:ext uri="{DCECCB84-F9BA-43D5-87BE-67443E8EF086}">
      <p15:sldGuideLst xmlns:p15="http://schemas.microsoft.com/office/powerpoint/2012/main">
        <p15:guide id="1" orient="horz" pos="2390" userDrawn="1">
          <p15:clr>
            <a:srgbClr val="A4A3A4"/>
          </p15:clr>
        </p15:guide>
        <p15:guide id="2" orient="horz" pos="3888" userDrawn="1">
          <p15:clr>
            <a:srgbClr val="A4A3A4"/>
          </p15:clr>
        </p15:guide>
        <p15:guide id="3" orient="horz" pos="2218"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2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39" y="1600200"/>
            <a:ext cx="5364480" cy="228600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7" y="4114800"/>
            <a:ext cx="5364480"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3" name="Content Placeholder 4"/>
          <p:cNvSpPr>
            <a:spLocks noGrp="1"/>
          </p:cNvSpPr>
          <p:nvPr>
            <p:ph sz="half" idx="1"/>
          </p:nvPr>
        </p:nvSpPr>
        <p:spPr>
          <a:xfrm>
            <a:off x="548639" y="4526280"/>
            <a:ext cx="5364480" cy="164592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6278879" y="1600200"/>
            <a:ext cx="5364480" cy="228600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6278879" y="4114800"/>
            <a:ext cx="5364480"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4" name="Content Placeholder 7"/>
          <p:cNvSpPr>
            <a:spLocks noGrp="1"/>
          </p:cNvSpPr>
          <p:nvPr>
            <p:ph sz="half" idx="2"/>
          </p:nvPr>
        </p:nvSpPr>
        <p:spPr>
          <a:xfrm>
            <a:off x="6278879" y="4526280"/>
            <a:ext cx="5364480" cy="164592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red and white sign&#10;&#10;Description automatically generated with medium confidence">
            <a:extLst>
              <a:ext uri="{FF2B5EF4-FFF2-40B4-BE49-F238E27FC236}">
                <a16:creationId xmlns:a16="http://schemas.microsoft.com/office/drawing/2014/main" id="{144343C0-D56A-5D9E-51DA-5646C1D652A4}"/>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2726552316"/>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guide id="3" orient="horz" pos="2592" userDrawn="1">
          <p15:clr>
            <a:srgbClr val="A4A3A4"/>
          </p15:clr>
        </p15:guide>
        <p15:guide id="4" orient="horz" pos="2448"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3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39"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7"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3" name="Content Placeholder 4"/>
          <p:cNvSpPr>
            <a:spLocks noGrp="1"/>
          </p:cNvSpPr>
          <p:nvPr>
            <p:ph sz="half" idx="1"/>
          </p:nvPr>
        </p:nvSpPr>
        <p:spPr>
          <a:xfrm>
            <a:off x="548639"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4370831"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4370831"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4" name="Content Placeholder 7"/>
          <p:cNvSpPr>
            <a:spLocks noGrp="1"/>
          </p:cNvSpPr>
          <p:nvPr>
            <p:ph sz="half" idx="2"/>
          </p:nvPr>
        </p:nvSpPr>
        <p:spPr>
          <a:xfrm>
            <a:off x="4370831"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8193023"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8193023"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8193023" y="3931920"/>
            <a:ext cx="3450336" cy="2018002"/>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red and white sign&#10;&#10;Description automatically generated with medium confidence">
            <a:extLst>
              <a:ext uri="{FF2B5EF4-FFF2-40B4-BE49-F238E27FC236}">
                <a16:creationId xmlns:a16="http://schemas.microsoft.com/office/drawing/2014/main" id="{2BEF9865-98E6-F97C-01CA-A521CB53AF19}"/>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1398397949"/>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2218" userDrawn="1">
          <p15:clr>
            <a:srgbClr val="A4A3A4"/>
          </p15:clr>
        </p15:guide>
        <p15:guide id="3" orient="horz" pos="3888" userDrawn="1">
          <p15:clr>
            <a:srgbClr val="A4A3A4"/>
          </p15:clr>
        </p15:guide>
        <p15:guide id="4" orient="horz" pos="2074"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4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4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9"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a:t>[Subtitle]</a:t>
            </a:r>
          </a:p>
        </p:txBody>
      </p:sp>
      <p:sp>
        <p:nvSpPr>
          <p:cNvPr id="3" name="Content Placeholder 4"/>
          <p:cNvSpPr>
            <a:spLocks noGrp="1"/>
          </p:cNvSpPr>
          <p:nvPr>
            <p:ph sz="half" idx="1"/>
          </p:nvPr>
        </p:nvSpPr>
        <p:spPr>
          <a:xfrm>
            <a:off x="54864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3428805"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3428805"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a:t>[Subtitle]</a:t>
            </a:r>
          </a:p>
        </p:txBody>
      </p:sp>
      <p:sp>
        <p:nvSpPr>
          <p:cNvPr id="4" name="Content Placeholder 7"/>
          <p:cNvSpPr>
            <a:spLocks noGrp="1"/>
          </p:cNvSpPr>
          <p:nvPr>
            <p:ph sz="half" idx="2"/>
          </p:nvPr>
        </p:nvSpPr>
        <p:spPr>
          <a:xfrm>
            <a:off x="3428805"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626384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6263841"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626384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1">
            <a:extLst>
              <a:ext uri="{FF2B5EF4-FFF2-40B4-BE49-F238E27FC236}">
                <a16:creationId xmlns:a16="http://schemas.microsoft.com/office/drawing/2014/main" id="{D206E8B5-48CF-3920-10E8-5C214FEE93B1}"/>
              </a:ext>
            </a:extLst>
          </p:cNvPr>
          <p:cNvSpPr>
            <a:spLocks noGrp="1"/>
          </p:cNvSpPr>
          <p:nvPr>
            <p:ph type="pic" sz="quarter" idx="19"/>
          </p:nvPr>
        </p:nvSpPr>
        <p:spPr>
          <a:xfrm>
            <a:off x="914400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14" name="Text Placeholder 12">
            <a:extLst>
              <a:ext uri="{FF2B5EF4-FFF2-40B4-BE49-F238E27FC236}">
                <a16:creationId xmlns:a16="http://schemas.microsoft.com/office/drawing/2014/main" id="{30A8711B-6FCD-CC40-76D9-6F2EED66A6EF}"/>
              </a:ext>
            </a:extLst>
          </p:cNvPr>
          <p:cNvSpPr>
            <a:spLocks noGrp="1"/>
          </p:cNvSpPr>
          <p:nvPr>
            <p:ph type="body" sz="quarter" idx="20" hasCustomPrompt="1"/>
          </p:nvPr>
        </p:nvSpPr>
        <p:spPr>
          <a:xfrm>
            <a:off x="9144001"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a:t>[Subtitle]</a:t>
            </a:r>
          </a:p>
        </p:txBody>
      </p:sp>
      <p:sp>
        <p:nvSpPr>
          <p:cNvPr id="15" name="Content Placeholder 13">
            <a:extLst>
              <a:ext uri="{FF2B5EF4-FFF2-40B4-BE49-F238E27FC236}">
                <a16:creationId xmlns:a16="http://schemas.microsoft.com/office/drawing/2014/main" id="{ABA13BFB-DABC-41BC-F712-51774CC8BA1C}"/>
              </a:ext>
            </a:extLst>
          </p:cNvPr>
          <p:cNvSpPr>
            <a:spLocks noGrp="1"/>
          </p:cNvSpPr>
          <p:nvPr>
            <p:ph sz="half" idx="21"/>
          </p:nvPr>
        </p:nvSpPr>
        <p:spPr>
          <a:xfrm>
            <a:off x="914400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red and white sign&#10;&#10;Description automatically generated with medium confidence">
            <a:extLst>
              <a:ext uri="{FF2B5EF4-FFF2-40B4-BE49-F238E27FC236}">
                <a16:creationId xmlns:a16="http://schemas.microsoft.com/office/drawing/2014/main" id="{F2658FED-437E-BF06-2577-8033981CB230}"/>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3163828418"/>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1786" userDrawn="1">
          <p15:clr>
            <a:srgbClr val="A4A3A4"/>
          </p15:clr>
        </p15:guide>
        <p15:guide id="3" orient="horz" pos="3888" userDrawn="1">
          <p15:clr>
            <a:srgbClr val="A4A3A4"/>
          </p15:clr>
        </p15:guide>
        <p15:guide id="4" orient="horz" pos="1930"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 White 0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9794" y="241502"/>
            <a:ext cx="8231293" cy="1189037"/>
          </a:xfrm>
        </p:spPr>
        <p:txBody>
          <a:bodyPr anchor="t" anchorCtr="0"/>
          <a:lstStyle>
            <a:lvl1pPr>
              <a:lnSpc>
                <a:spcPct val="80000"/>
              </a:lnSpc>
              <a:defRPr sz="4000" spc="-100" baseline="0">
                <a:solidFill>
                  <a:schemeClr val="tx2"/>
                </a:solidFill>
              </a:defRPr>
            </a:lvl1pPr>
          </a:lstStyle>
          <a:p>
            <a:r>
              <a:rPr lang="en-US"/>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548640" y="2148840"/>
            <a:ext cx="6795135" cy="402336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a:t>[Optional section subtitle]</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pic>
        <p:nvPicPr>
          <p:cNvPr id="3" name="Picture 2" descr="A red and white sign&#10;&#10;Description automatically generated with medium confidence">
            <a:extLst>
              <a:ext uri="{FF2B5EF4-FFF2-40B4-BE49-F238E27FC236}">
                <a16:creationId xmlns:a16="http://schemas.microsoft.com/office/drawing/2014/main" id="{122F6CB4-4356-C8E6-CA32-5B29F2689B52}"/>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17508888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 White 0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0673" y="228600"/>
            <a:ext cx="5365327" cy="914400"/>
          </a:xfrm>
        </p:spPr>
        <p:txBody>
          <a:bodyPr anchor="t" anchorCtr="0"/>
          <a:lstStyle>
            <a:lvl1pPr>
              <a:lnSpc>
                <a:spcPct val="90000"/>
              </a:lnSpc>
              <a:defRPr sz="2400" spc="0" baseline="0">
                <a:solidFill>
                  <a:schemeClr val="tx2"/>
                </a:solidFill>
              </a:defRPr>
            </a:lvl1pPr>
          </a:lstStyle>
          <a:p>
            <a:r>
              <a:rPr lang="en-US"/>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548640" y="1600200"/>
            <a:ext cx="6795135" cy="4572000"/>
          </a:xfrm>
        </p:spPr>
        <p:txBody>
          <a:bodyPr/>
          <a:lstStyle>
            <a:lvl1pPr marL="0" indent="0">
              <a:lnSpc>
                <a:spcPct val="90000"/>
              </a:lnSpc>
              <a:spcBef>
                <a:spcPts val="0"/>
              </a:spcBef>
              <a:buFontTx/>
              <a:buNone/>
              <a:defRPr sz="36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a:t>[Long section description]</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pic>
        <p:nvPicPr>
          <p:cNvPr id="3" name="Picture 2" descr="A red and white sign&#10;&#10;Description automatically generated with medium confidence">
            <a:extLst>
              <a:ext uri="{FF2B5EF4-FFF2-40B4-BE49-F238E27FC236}">
                <a16:creationId xmlns:a16="http://schemas.microsoft.com/office/drawing/2014/main" id="{0A629270-B6C0-621A-E740-611E499A147B}"/>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17356590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Half Imag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38" y="411480"/>
            <a:ext cx="5365327" cy="1189037"/>
          </a:xfrm>
        </p:spPr>
        <p:txBody>
          <a:bodyPr anchor="t" anchorCtr="0"/>
          <a:lstStyle>
            <a:lvl1pPr>
              <a:lnSpc>
                <a:spcPct val="80000"/>
              </a:lnSpc>
              <a:defRPr sz="4000" spc="-100" baseline="0">
                <a:solidFill>
                  <a:schemeClr val="tx2"/>
                </a:solidFill>
              </a:defRPr>
            </a:lvl1pPr>
          </a:lstStyle>
          <a:p>
            <a:r>
              <a:rPr lang="en-US"/>
              <a:t>[Section title]</a:t>
            </a:r>
          </a:p>
        </p:txBody>
      </p:sp>
      <p:sp>
        <p:nvSpPr>
          <p:cNvPr id="7" name="Text Placeholder 2">
            <a:extLst>
              <a:ext uri="{FF2B5EF4-FFF2-40B4-BE49-F238E27FC236}">
                <a16:creationId xmlns:a16="http://schemas.microsoft.com/office/drawing/2014/main" id="{FD05FCA9-6234-AA37-16E9-CA72B744A81B}"/>
              </a:ext>
            </a:extLst>
          </p:cNvPr>
          <p:cNvSpPr>
            <a:spLocks noGrp="1"/>
          </p:cNvSpPr>
          <p:nvPr>
            <p:ph type="body" sz="quarter" idx="11" hasCustomPrompt="1"/>
          </p:nvPr>
        </p:nvSpPr>
        <p:spPr>
          <a:xfrm>
            <a:off x="548640" y="2148840"/>
            <a:ext cx="5365325" cy="4023360"/>
          </a:xfrm>
        </p:spPr>
        <p:txBody>
          <a:bodyPr/>
          <a:lstStyle>
            <a:lvl1pPr marL="0" indent="0">
              <a:spcBef>
                <a:spcPts val="1000"/>
              </a:spcBef>
              <a:buFontTx/>
              <a:buNone/>
              <a:defRPr/>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a:t>[Optional section description]</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Picture Placeholder 3">
            <a:extLst>
              <a:ext uri="{FF2B5EF4-FFF2-40B4-BE49-F238E27FC236}">
                <a16:creationId xmlns:a16="http://schemas.microsoft.com/office/drawing/2014/main" id="{99F1DF14-7FE6-F760-F31F-7EF2AD60D9CA}"/>
              </a:ext>
            </a:extLst>
          </p:cNvPr>
          <p:cNvSpPr>
            <a:spLocks noGrp="1"/>
          </p:cNvSpPr>
          <p:nvPr>
            <p:ph type="pic" sz="quarter" idx="10"/>
          </p:nvPr>
        </p:nvSpPr>
        <p:spPr>
          <a:xfrm>
            <a:off x="6278037" y="411480"/>
            <a:ext cx="5365748" cy="5368218"/>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pic>
        <p:nvPicPr>
          <p:cNvPr id="3" name="Picture 2" descr="A red and white sign&#10;&#10;Description automatically generated with medium confidence">
            <a:extLst>
              <a:ext uri="{FF2B5EF4-FFF2-40B4-BE49-F238E27FC236}">
                <a16:creationId xmlns:a16="http://schemas.microsoft.com/office/drawing/2014/main" id="{F90EF81C-AD62-ECF1-47BC-4BDB6EF44A33}"/>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10464714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1872" y="143974"/>
            <a:ext cx="8055314" cy="914400"/>
          </a:xfrm>
        </p:spPr>
        <p:txBody>
          <a:bodyPr/>
          <a:lstStyle/>
          <a:p>
            <a:r>
              <a:rPr lang="en-US"/>
              <a:t>[Slide title]</a:t>
            </a:r>
          </a:p>
        </p:txBody>
      </p:sp>
      <p:pic>
        <p:nvPicPr>
          <p:cNvPr id="3" name="Picture 2" descr="A red and white sign&#10;&#10;Description automatically generated with medium confidence">
            <a:extLst>
              <a:ext uri="{FF2B5EF4-FFF2-40B4-BE49-F238E27FC236}">
                <a16:creationId xmlns:a16="http://schemas.microsoft.com/office/drawing/2014/main" id="{3F5ADBB7-C48D-E97D-3BA5-D3408E033719}"/>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2646563890"/>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nsignia - Whit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C1505E-5091-43DE-06CA-627B2F954E8C}"/>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7" name="Picture Placeholder 1">
            <a:extLst>
              <a:ext uri="{FF2B5EF4-FFF2-40B4-BE49-F238E27FC236}">
                <a16:creationId xmlns:a16="http://schemas.microsoft.com/office/drawing/2014/main" id="{AE35AAB2-FA15-2F55-A163-9EC121733B03}"/>
              </a:ext>
            </a:extLst>
          </p:cNvPr>
          <p:cNvSpPr>
            <a:spLocks noGrp="1"/>
          </p:cNvSpPr>
          <p:nvPr>
            <p:ph type="pic" sz="quarter" idx="11" hasCustomPrompt="1"/>
          </p:nvPr>
        </p:nvSpPr>
        <p:spPr>
          <a:xfrm>
            <a:off x="731520" y="2377440"/>
            <a:ext cx="1508760" cy="1508760"/>
          </a:xfrm>
          <a:noFill/>
        </p:spPr>
        <p:txBody>
          <a:bodyPr anchor="ctr" anchorCtr="0"/>
          <a:lstStyle>
            <a:lvl1pPr marL="0" indent="0" algn="ctr">
              <a:buFontTx/>
              <a:buNone/>
              <a:defRPr sz="1000"/>
            </a:lvl1pPr>
          </a:lstStyle>
          <a:p>
            <a:r>
              <a:rPr lang="en-US" dirty="0"/>
              <a:t>[Insignia]</a:t>
            </a:r>
          </a:p>
        </p:txBody>
      </p:sp>
      <p:sp>
        <p:nvSpPr>
          <p:cNvPr id="9" name="Text Placeholder 2">
            <a:extLst>
              <a:ext uri="{FF2B5EF4-FFF2-40B4-BE49-F238E27FC236}">
                <a16:creationId xmlns:a16="http://schemas.microsoft.com/office/drawing/2014/main" id="{9074A305-D2F3-922C-9677-49EB48AA1C08}"/>
              </a:ext>
            </a:extLst>
          </p:cNvPr>
          <p:cNvSpPr>
            <a:spLocks noGrp="1"/>
          </p:cNvSpPr>
          <p:nvPr>
            <p:ph type="body" sz="quarter" idx="12" hasCustomPrompt="1"/>
          </p:nvPr>
        </p:nvSpPr>
        <p:spPr>
          <a:xfrm>
            <a:off x="731520" y="4005072"/>
            <a:ext cx="1508760" cy="457200"/>
          </a:xfrm>
        </p:spPr>
        <p:txBody>
          <a:bodyPr anchor="ctr" anchorCtr="0"/>
          <a:lstStyle>
            <a:lvl1pPr marL="0" indent="0" algn="ctr">
              <a:spcBef>
                <a:spcPts val="0"/>
              </a:spcBef>
              <a:buFontTx/>
              <a:buNone/>
              <a:defRPr sz="1000" b="1" cap="all" baseline="0"/>
            </a:lvl1pPr>
            <a:lvl2pPr marL="0" indent="0" algn="ctr">
              <a:spcBef>
                <a:spcPts val="0"/>
              </a:spcBef>
              <a:buFontTx/>
              <a:buNone/>
              <a:defRPr sz="1000" b="1" cap="all" baseline="0"/>
            </a:lvl2pPr>
            <a:lvl3pPr marL="0" indent="0" algn="ctr">
              <a:spcBef>
                <a:spcPts val="0"/>
              </a:spcBef>
              <a:buFontTx/>
              <a:buNone/>
              <a:defRPr sz="1000" b="1" cap="all" baseline="0"/>
            </a:lvl3pPr>
            <a:lvl4pPr marL="0" indent="0" algn="ctr">
              <a:spcBef>
                <a:spcPts val="0"/>
              </a:spcBef>
              <a:buFontTx/>
              <a:buNone/>
              <a:defRPr sz="1000" b="1" cap="all" baseline="0"/>
            </a:lvl4pPr>
            <a:lvl5pPr marL="0" indent="0" algn="ctr">
              <a:spcBef>
                <a:spcPts val="0"/>
              </a:spcBef>
              <a:buFontTx/>
              <a:buNone/>
              <a:defRPr sz="1000" b="1" cap="all" baseline="0"/>
            </a:lvl5pPr>
            <a:lvl6pPr marL="0" indent="0" algn="ctr">
              <a:spcBef>
                <a:spcPts val="0"/>
              </a:spcBef>
              <a:buFontTx/>
              <a:buNone/>
              <a:defRPr sz="1000" b="1" cap="all" baseline="0"/>
            </a:lvl6pPr>
            <a:lvl7pPr marL="0" indent="0" algn="ctr">
              <a:spcBef>
                <a:spcPts val="0"/>
              </a:spcBef>
              <a:buFontTx/>
              <a:buNone/>
              <a:defRPr sz="1000" b="1" cap="all" baseline="0"/>
            </a:lvl7pPr>
            <a:lvl8pPr marL="0" indent="0" algn="ctr">
              <a:spcBef>
                <a:spcPts val="0"/>
              </a:spcBef>
              <a:buFontTx/>
              <a:buNone/>
              <a:defRPr sz="1000" b="1" cap="all" baseline="0"/>
            </a:lvl8pPr>
            <a:lvl9pPr marL="0" indent="0" algn="ctr">
              <a:spcBef>
                <a:spcPts val="0"/>
              </a:spcBef>
              <a:buFontTx/>
              <a:buNone/>
              <a:defRPr sz="1000" b="1" cap="all" baseline="0"/>
            </a:lvl9pPr>
          </a:lstStyle>
          <a:p>
            <a:pPr lvl="0"/>
            <a:r>
              <a:rPr lang="en-US"/>
              <a:t>[DIVISION/UNIT NAME]</a:t>
            </a:r>
          </a:p>
        </p:txBody>
      </p:sp>
      <p:sp>
        <p:nvSpPr>
          <p:cNvPr id="2" name="Title 3"/>
          <p:cNvSpPr>
            <a:spLocks noGrp="1"/>
          </p:cNvSpPr>
          <p:nvPr>
            <p:ph type="ctrTitle" hasCustomPrompt="1"/>
          </p:nvPr>
        </p:nvSpPr>
        <p:spPr>
          <a:xfrm>
            <a:off x="2788922" y="2423160"/>
            <a:ext cx="7059168" cy="1325880"/>
          </a:xfrm>
        </p:spPr>
        <p:txBody>
          <a:bodyPr anchor="t" anchorCtr="0"/>
          <a:lstStyle>
            <a:lvl1pPr algn="l">
              <a:lnSpc>
                <a:spcPct val="80000"/>
              </a:lnSpc>
              <a:defRPr sz="3600"/>
            </a:lvl1pPr>
          </a:lstStyle>
          <a:p>
            <a:r>
              <a:rPr lang="en-US"/>
              <a:t>[Presentation title]</a:t>
            </a:r>
          </a:p>
        </p:txBody>
      </p:sp>
      <p:sp>
        <p:nvSpPr>
          <p:cNvPr id="3" name="Subtitle 4"/>
          <p:cNvSpPr>
            <a:spLocks noGrp="1"/>
          </p:cNvSpPr>
          <p:nvPr>
            <p:ph type="subTitle" idx="1" hasCustomPrompt="1"/>
          </p:nvPr>
        </p:nvSpPr>
        <p:spPr>
          <a:xfrm>
            <a:off x="2788921" y="4005072"/>
            <a:ext cx="4187952"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a:t>[Presentation subtitle/description]</a:t>
            </a:r>
          </a:p>
        </p:txBody>
      </p:sp>
      <p:sp>
        <p:nvSpPr>
          <p:cNvPr id="11" name="Text Placeholder 5">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7717536" y="4005072"/>
            <a:ext cx="2130680"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a:t>[00 Month 0000]</a:t>
            </a:r>
          </a:p>
        </p:txBody>
      </p:sp>
    </p:spTree>
    <p:extLst>
      <p:ext uri="{BB962C8B-B14F-4D97-AF65-F5344CB8AC3E}">
        <p14:creationId xmlns:p14="http://schemas.microsoft.com/office/powerpoint/2010/main" val="342125092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red and white sign&#10;&#10;Description automatically generated with medium confidence">
            <a:extLst>
              <a:ext uri="{FF2B5EF4-FFF2-40B4-BE49-F238E27FC236}">
                <a16:creationId xmlns:a16="http://schemas.microsoft.com/office/drawing/2014/main" id="{C9726DFF-8DE6-E320-DB86-80994FBD3F1D}"/>
              </a:ext>
            </a:extLst>
          </p:cNvPr>
          <p:cNvPicPr>
            <a:picLocks noChangeAspect="1"/>
          </p:cNvPicPr>
          <p:nvPr userDrawn="1"/>
        </p:nvPicPr>
        <p:blipFill>
          <a:blip r:embed="rId2"/>
          <a:stretch>
            <a:fillRect/>
          </a:stretch>
        </p:blipFill>
        <p:spPr>
          <a:xfrm>
            <a:off x="11381803" y="238864"/>
            <a:ext cx="639447" cy="592621"/>
          </a:xfrm>
          <a:prstGeom prst="rect">
            <a:avLst/>
          </a:prstGeom>
        </p:spPr>
      </p:pic>
      <p:pic>
        <p:nvPicPr>
          <p:cNvPr id="3" name="Picture 2" descr="Logo&#10;&#10;Description automatically generated">
            <a:extLst>
              <a:ext uri="{FF2B5EF4-FFF2-40B4-BE49-F238E27FC236}">
                <a16:creationId xmlns:a16="http://schemas.microsoft.com/office/drawing/2014/main" id="{451BAAA2-3D5E-C1C5-036E-D0B9DC8471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0750" y="230238"/>
            <a:ext cx="461640" cy="576891"/>
          </a:xfrm>
          <a:prstGeom prst="rect">
            <a:avLst/>
          </a:prstGeom>
        </p:spPr>
      </p:pic>
    </p:spTree>
    <p:extLst>
      <p:ext uri="{BB962C8B-B14F-4D97-AF65-F5344CB8AC3E}">
        <p14:creationId xmlns:p14="http://schemas.microsoft.com/office/powerpoint/2010/main" val="943657075"/>
      </p:ext>
    </p:extLst>
  </p:cSld>
  <p:clrMapOvr>
    <a:masterClrMapping/>
  </p:clrMapOvr>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No Emblem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913235"/>
      </p:ext>
    </p:extLst>
  </p:cSld>
  <p:clrMapOvr>
    <a:masterClrMapping/>
  </p:clrMapOvr>
  <p:extLst>
    <p:ext uri="{DCECCB84-F9BA-43D5-87BE-67443E8EF086}">
      <p15:sldGuideLst xmlns:p15="http://schemas.microsoft.com/office/powerpoint/2012/main">
        <p15:guide id="1" orient="horz" pos="3888">
          <p15:clr>
            <a:srgbClr val="A4A3A4"/>
          </p15:clr>
        </p15:guide>
        <p15:guide id="2" orient="horz" pos="1008">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[Slide title]</a:t>
            </a:r>
          </a:p>
        </p:txBody>
      </p:sp>
      <p:sp>
        <p:nvSpPr>
          <p:cNvPr id="3" name="Content Placeholder 2"/>
          <p:cNvSpPr>
            <a:spLocks noGrp="1"/>
          </p:cNvSpPr>
          <p:nvPr>
            <p:ph idx="1"/>
          </p:nvPr>
        </p:nvSpPr>
        <p:spPr>
          <a:xfrm>
            <a:off x="548640" y="1600198"/>
            <a:ext cx="6795136" cy="4572000"/>
          </a:xfrm>
        </p:spPr>
        <p:txBody>
          <a:bodyPr/>
          <a:lstStyle>
            <a:lvl1pPr marL="365760" indent="-365760">
              <a:buFont typeface="+mj-lt"/>
              <a:buAutoNum type="arabicPeriod"/>
              <a:defRPr b="1"/>
            </a:lvl1pPr>
            <a:lvl2pPr marL="365760" indent="0">
              <a:spcBef>
                <a:spcPts val="0"/>
              </a:spcBef>
              <a:buFontTx/>
              <a:buNone/>
              <a:defRPr/>
            </a:lvl2pPr>
            <a:lvl3pPr marL="548640">
              <a:defRPr/>
            </a:lvl3pPr>
            <a:lvl4pPr marL="731520">
              <a:defRPr/>
            </a:lvl4pPr>
            <a:lvl5pPr marL="914400">
              <a:defRPr/>
            </a:lvl5pPr>
            <a:lvl6pPr marL="1097280">
              <a:defRPr/>
            </a:lvl6pPr>
            <a:lvl7pPr marL="1280160">
              <a:defRPr/>
            </a:lvl7pPr>
            <a:lvl8pPr marL="1463040">
              <a:defRPr/>
            </a:lvl8pPr>
            <a:lvl9pPr marL="164592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red and white sign&#10;&#10;Description automatically generated with medium confidence">
            <a:extLst>
              <a:ext uri="{FF2B5EF4-FFF2-40B4-BE49-F238E27FC236}">
                <a16:creationId xmlns:a16="http://schemas.microsoft.com/office/drawing/2014/main" id="{58ADB902-1FD7-1266-E63F-7A520BDA8A38}"/>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1678790743"/>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a:t>[Slide title]</a:t>
            </a:r>
          </a:p>
        </p:txBody>
      </p:sp>
      <p:sp>
        <p:nvSpPr>
          <p:cNvPr id="3" name="Content Placeholder 2"/>
          <p:cNvSpPr>
            <a:spLocks noGrp="1"/>
          </p:cNvSpPr>
          <p:nvPr>
            <p:ph sz="half" idx="1"/>
          </p:nvPr>
        </p:nvSpPr>
        <p:spPr>
          <a:xfrm>
            <a:off x="54863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887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red and white sign&#10;&#10;Description automatically generated with medium confidence">
            <a:extLst>
              <a:ext uri="{FF2B5EF4-FFF2-40B4-BE49-F238E27FC236}">
                <a16:creationId xmlns:a16="http://schemas.microsoft.com/office/drawing/2014/main" id="{75977795-738B-6FE1-E3E0-14D629627608}"/>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395030254"/>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13ED7-122D-D0BC-7C53-E1C615A94F8B}"/>
              </a:ext>
            </a:extLst>
          </p:cNvPr>
          <p:cNvSpPr>
            <a:spLocks noGrp="1"/>
          </p:cNvSpPr>
          <p:nvPr>
            <p:ph type="title" hasCustomPrompt="1"/>
          </p:nvPr>
        </p:nvSpPr>
        <p:spPr/>
        <p:txBody>
          <a:bodyPr/>
          <a:lstStyle/>
          <a:p>
            <a:r>
              <a:rPr lang="en-US"/>
              <a:t>[Slide title]</a:t>
            </a:r>
          </a:p>
        </p:txBody>
      </p:sp>
      <p:sp>
        <p:nvSpPr>
          <p:cNvPr id="3" name="Content Placeholder 2"/>
          <p:cNvSpPr>
            <a:spLocks noGrp="1"/>
          </p:cNvSpPr>
          <p:nvPr>
            <p:ph sz="half" idx="1"/>
          </p:nvPr>
        </p:nvSpPr>
        <p:spPr>
          <a:xfrm>
            <a:off x="548639"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0832"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8193023"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red and white sign&#10;&#10;Description automatically generated with medium confidence">
            <a:extLst>
              <a:ext uri="{FF2B5EF4-FFF2-40B4-BE49-F238E27FC236}">
                <a16:creationId xmlns:a16="http://schemas.microsoft.com/office/drawing/2014/main" id="{A65CFCB5-8FFB-D383-22A6-4AD08C062644}"/>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1272869617"/>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1ED6E9-4BFC-F986-93E1-1249E94D9780}"/>
              </a:ext>
            </a:extLst>
          </p:cNvPr>
          <p:cNvSpPr>
            <a:spLocks noGrp="1"/>
          </p:cNvSpPr>
          <p:nvPr>
            <p:ph type="title" hasCustomPrompt="1"/>
          </p:nvPr>
        </p:nvSpPr>
        <p:spPr/>
        <p:txBody>
          <a:bodyPr/>
          <a:lstStyle/>
          <a:p>
            <a:r>
              <a:rPr lang="en-US"/>
              <a:t>[Slide title]</a:t>
            </a:r>
          </a:p>
        </p:txBody>
      </p:sp>
      <p:sp>
        <p:nvSpPr>
          <p:cNvPr id="3" name="Content Placeholder 2"/>
          <p:cNvSpPr>
            <a:spLocks noGrp="1"/>
          </p:cNvSpPr>
          <p:nvPr>
            <p:ph sz="half" idx="1"/>
          </p:nvPr>
        </p:nvSpPr>
        <p:spPr>
          <a:xfrm>
            <a:off x="54864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1376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red and white sign&#10;&#10;Description automatically generated with medium confidence">
            <a:extLst>
              <a:ext uri="{FF2B5EF4-FFF2-40B4-BE49-F238E27FC236}">
                <a16:creationId xmlns:a16="http://schemas.microsoft.com/office/drawing/2014/main" id="{7D1D1155-B093-9FD7-37EC-0826C7BC7B4E}"/>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2773048378"/>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1ED6E9-4BFC-F986-93E1-1249E94D9780}"/>
              </a:ext>
            </a:extLst>
          </p:cNvPr>
          <p:cNvSpPr>
            <a:spLocks noGrp="1"/>
          </p:cNvSpPr>
          <p:nvPr>
            <p:ph type="title" hasCustomPrompt="1"/>
          </p:nvPr>
        </p:nvSpPr>
        <p:spPr/>
        <p:txBody>
          <a:bodyPr/>
          <a:lstStyle/>
          <a:p>
            <a:r>
              <a:rPr lang="en-US"/>
              <a:t>[Slide title]</a:t>
            </a:r>
          </a:p>
        </p:txBody>
      </p:sp>
      <p:sp>
        <p:nvSpPr>
          <p:cNvPr id="9" name="Picture Placeholder 2">
            <a:extLst>
              <a:ext uri="{FF2B5EF4-FFF2-40B4-BE49-F238E27FC236}">
                <a16:creationId xmlns:a16="http://schemas.microsoft.com/office/drawing/2014/main" id="{2FDCDCBF-BE41-ACC6-2307-F24F0B601969}"/>
              </a:ext>
            </a:extLst>
          </p:cNvPr>
          <p:cNvSpPr>
            <a:spLocks noGrp="1" noChangeAspect="1"/>
          </p:cNvSpPr>
          <p:nvPr>
            <p:ph type="pic" sz="quarter" idx="12" hasCustomPrompt="1"/>
          </p:nvPr>
        </p:nvSpPr>
        <p:spPr>
          <a:xfrm>
            <a:off x="548640" y="1600200"/>
            <a:ext cx="557784" cy="555498"/>
          </a:xfrm>
        </p:spPr>
        <p:txBody>
          <a:bodyPr anchor="ctr" anchorCtr="0"/>
          <a:lstStyle>
            <a:lvl1pPr marL="0" indent="0" algn="ctr">
              <a:buFontTx/>
              <a:buNone/>
              <a:defRPr sz="800"/>
            </a:lvl1pPr>
          </a:lstStyle>
          <a:p>
            <a:r>
              <a:rPr lang="en-US" dirty="0"/>
              <a:t>[Icon]</a:t>
            </a:r>
          </a:p>
        </p:txBody>
      </p:sp>
      <p:sp>
        <p:nvSpPr>
          <p:cNvPr id="3" name="Content Placeholder 3"/>
          <p:cNvSpPr>
            <a:spLocks noGrp="1"/>
          </p:cNvSpPr>
          <p:nvPr>
            <p:ph sz="half" idx="1"/>
          </p:nvPr>
        </p:nvSpPr>
        <p:spPr>
          <a:xfrm>
            <a:off x="54864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
            <a:extLst>
              <a:ext uri="{FF2B5EF4-FFF2-40B4-BE49-F238E27FC236}">
                <a16:creationId xmlns:a16="http://schemas.microsoft.com/office/drawing/2014/main" id="{C7652FE0-2E63-C05D-5D80-EE5429B0A7EE}"/>
              </a:ext>
            </a:extLst>
          </p:cNvPr>
          <p:cNvSpPr>
            <a:spLocks noGrp="1" noChangeAspect="1"/>
          </p:cNvSpPr>
          <p:nvPr>
            <p:ph type="pic" sz="quarter" idx="13" hasCustomPrompt="1"/>
          </p:nvPr>
        </p:nvSpPr>
        <p:spPr>
          <a:xfrm>
            <a:off x="3413760" y="1600200"/>
            <a:ext cx="557784" cy="557784"/>
          </a:xfrm>
        </p:spPr>
        <p:txBody>
          <a:bodyPr anchor="ctr" anchorCtr="0"/>
          <a:lstStyle>
            <a:lvl1pPr marL="0" indent="0" algn="ctr">
              <a:buFontTx/>
              <a:buNone/>
              <a:defRPr sz="800"/>
            </a:lvl1pPr>
          </a:lstStyle>
          <a:p>
            <a:r>
              <a:rPr lang="en-US" dirty="0"/>
              <a:t>[Icon]</a:t>
            </a:r>
          </a:p>
        </p:txBody>
      </p:sp>
      <p:sp>
        <p:nvSpPr>
          <p:cNvPr id="4" name="Content Placeholder 5"/>
          <p:cNvSpPr>
            <a:spLocks noGrp="1"/>
          </p:cNvSpPr>
          <p:nvPr>
            <p:ph sz="half" idx="2"/>
          </p:nvPr>
        </p:nvSpPr>
        <p:spPr>
          <a:xfrm>
            <a:off x="341376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B76F3E0A-3A89-0179-6808-7B86658B2939}"/>
              </a:ext>
            </a:extLst>
          </p:cNvPr>
          <p:cNvSpPr>
            <a:spLocks noGrp="1" noChangeAspect="1"/>
          </p:cNvSpPr>
          <p:nvPr>
            <p:ph type="pic" sz="quarter" idx="14" hasCustomPrompt="1"/>
          </p:nvPr>
        </p:nvSpPr>
        <p:spPr>
          <a:xfrm>
            <a:off x="6278880" y="1600200"/>
            <a:ext cx="557784" cy="557784"/>
          </a:xfrm>
        </p:spPr>
        <p:txBody>
          <a:bodyPr anchor="ctr" anchorCtr="0"/>
          <a:lstStyle>
            <a:lvl1pPr marL="0" indent="0" algn="ctr">
              <a:buFontTx/>
              <a:buNone/>
              <a:defRPr sz="800"/>
            </a:lvl1pPr>
          </a:lstStyle>
          <a:p>
            <a:r>
              <a:rPr lang="en-US" dirty="0"/>
              <a:t>[Icon]</a:t>
            </a:r>
          </a:p>
        </p:txBody>
      </p:sp>
      <p:sp>
        <p:nvSpPr>
          <p:cNvPr id="6" name="Content Placeholder 7">
            <a:extLst>
              <a:ext uri="{FF2B5EF4-FFF2-40B4-BE49-F238E27FC236}">
                <a16:creationId xmlns:a16="http://schemas.microsoft.com/office/drawing/2014/main" id="{617618FB-CD21-AF4A-B264-6355E9BD7981}"/>
              </a:ext>
            </a:extLst>
          </p:cNvPr>
          <p:cNvSpPr>
            <a:spLocks noGrp="1"/>
          </p:cNvSpPr>
          <p:nvPr>
            <p:ph sz="half" idx="10"/>
          </p:nvPr>
        </p:nvSpPr>
        <p:spPr>
          <a:xfrm>
            <a:off x="627888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8">
            <a:extLst>
              <a:ext uri="{FF2B5EF4-FFF2-40B4-BE49-F238E27FC236}">
                <a16:creationId xmlns:a16="http://schemas.microsoft.com/office/drawing/2014/main" id="{83E5AF74-1A89-50D1-F570-2D5345102584}"/>
              </a:ext>
            </a:extLst>
          </p:cNvPr>
          <p:cNvSpPr>
            <a:spLocks noGrp="1" noChangeAspect="1"/>
          </p:cNvSpPr>
          <p:nvPr>
            <p:ph type="pic" sz="quarter" idx="15" hasCustomPrompt="1"/>
          </p:nvPr>
        </p:nvSpPr>
        <p:spPr>
          <a:xfrm>
            <a:off x="9144000" y="1600200"/>
            <a:ext cx="557784" cy="557784"/>
          </a:xfrm>
        </p:spPr>
        <p:txBody>
          <a:bodyPr anchor="ctr" anchorCtr="0"/>
          <a:lstStyle>
            <a:lvl1pPr marL="0" indent="0" algn="ctr">
              <a:buFontTx/>
              <a:buNone/>
              <a:defRPr sz="800"/>
            </a:lvl1pPr>
          </a:lstStyle>
          <a:p>
            <a:r>
              <a:rPr lang="en-US" dirty="0"/>
              <a:t>[Icon]</a:t>
            </a:r>
          </a:p>
        </p:txBody>
      </p:sp>
      <p:sp>
        <p:nvSpPr>
          <p:cNvPr id="5" name="Content Placeholder 9">
            <a:extLst>
              <a:ext uri="{FF2B5EF4-FFF2-40B4-BE49-F238E27FC236}">
                <a16:creationId xmlns:a16="http://schemas.microsoft.com/office/drawing/2014/main" id="{873DCC96-E62A-5505-4F1E-4A80C8498209}"/>
              </a:ext>
            </a:extLst>
          </p:cNvPr>
          <p:cNvSpPr>
            <a:spLocks noGrp="1"/>
          </p:cNvSpPr>
          <p:nvPr>
            <p:ph sz="half" idx="11"/>
          </p:nvPr>
        </p:nvSpPr>
        <p:spPr>
          <a:xfrm>
            <a:off x="914400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red and white sign&#10;&#10;Description automatically generated with medium confidence">
            <a:extLst>
              <a:ext uri="{FF2B5EF4-FFF2-40B4-BE49-F238E27FC236}">
                <a16:creationId xmlns:a16="http://schemas.microsoft.com/office/drawing/2014/main" id="{BA41F7DE-D5A8-EADA-5C8B-E764F6AFF63C}"/>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2875406898"/>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Numbers - Whit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D6FD270-DB0B-36F0-B138-75209607ED74}"/>
              </a:ext>
            </a:extLst>
          </p:cNvPr>
          <p:cNvSpPr>
            <a:spLocks noGrp="1"/>
          </p:cNvSpPr>
          <p:nvPr>
            <p:ph type="title" hasCustomPrompt="1"/>
          </p:nvPr>
        </p:nvSpPr>
        <p:spPr/>
        <p:txBody>
          <a:bodyPr/>
          <a:lstStyle/>
          <a:p>
            <a:r>
              <a:rPr lang="en-US"/>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01</a:t>
            </a:r>
          </a:p>
        </p:txBody>
      </p:sp>
      <p:sp>
        <p:nvSpPr>
          <p:cNvPr id="3" name="Content Placeholder 2"/>
          <p:cNvSpPr>
            <a:spLocks noGrp="1"/>
          </p:cNvSpPr>
          <p:nvPr>
            <p:ph sz="half" idx="1"/>
          </p:nvPr>
        </p:nvSpPr>
        <p:spPr>
          <a:xfrm>
            <a:off x="548641" y="2286000"/>
            <a:ext cx="2499359" cy="3886200"/>
          </a:xfrm>
        </p:spPr>
        <p:txBody>
          <a:bodyPr/>
          <a:lstStyle>
            <a:lvl1pPr marL="0" indent="0">
              <a:spcBef>
                <a:spcPts val="1000"/>
              </a:spcBef>
              <a:buFontTx/>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02</a:t>
            </a:r>
          </a:p>
        </p:txBody>
      </p:sp>
      <p:sp>
        <p:nvSpPr>
          <p:cNvPr id="4" name="Content Placeholder 3"/>
          <p:cNvSpPr>
            <a:spLocks noGrp="1"/>
          </p:cNvSpPr>
          <p:nvPr>
            <p:ph sz="half" idx="2"/>
          </p:nvPr>
        </p:nvSpPr>
        <p:spPr>
          <a:xfrm>
            <a:off x="3413761" y="2286000"/>
            <a:ext cx="2499359" cy="388620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388620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red and white sign&#10;&#10;Description automatically generated with medium confidence">
            <a:extLst>
              <a:ext uri="{FF2B5EF4-FFF2-40B4-BE49-F238E27FC236}">
                <a16:creationId xmlns:a16="http://schemas.microsoft.com/office/drawing/2014/main" id="{2A7ED833-DC1F-F891-96BF-DF98B091CEBA}"/>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971914123"/>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Numbers - Whi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3F0940-E33E-9D7F-C52B-16CFD0545B23}"/>
              </a:ext>
            </a:extLst>
          </p:cNvPr>
          <p:cNvSpPr>
            <a:spLocks noGrp="1"/>
          </p:cNvSpPr>
          <p:nvPr>
            <p:ph type="title" hasCustomPrompt="1"/>
          </p:nvPr>
        </p:nvSpPr>
        <p:spPr/>
        <p:txBody>
          <a:bodyPr/>
          <a:lstStyle/>
          <a:p>
            <a:r>
              <a:rPr lang="en-US"/>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01</a:t>
            </a:r>
          </a:p>
        </p:txBody>
      </p:sp>
      <p:sp>
        <p:nvSpPr>
          <p:cNvPr id="3" name="Content Placeholder 2"/>
          <p:cNvSpPr>
            <a:spLocks noGrp="1"/>
          </p:cNvSpPr>
          <p:nvPr>
            <p:ph sz="half" idx="1"/>
          </p:nvPr>
        </p:nvSpPr>
        <p:spPr>
          <a:xfrm>
            <a:off x="54864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02</a:t>
            </a:r>
          </a:p>
        </p:txBody>
      </p:sp>
      <p:sp>
        <p:nvSpPr>
          <p:cNvPr id="4" name="Content Placeholder 3"/>
          <p:cNvSpPr>
            <a:spLocks noGrp="1"/>
          </p:cNvSpPr>
          <p:nvPr>
            <p:ph sz="half" idx="2"/>
          </p:nvPr>
        </p:nvSpPr>
        <p:spPr>
          <a:xfrm>
            <a:off x="341376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Line">
            <a:extLst>
              <a:ext uri="{FF2B5EF4-FFF2-40B4-BE49-F238E27FC236}">
                <a16:creationId xmlns:a16="http://schemas.microsoft.com/office/drawing/2014/main" id="{1A90E933-723C-D9CC-B7AB-3043EDAB638D}"/>
              </a:ext>
              <a:ext uri="{C183D7F6-B498-43B3-948B-1728B52AA6E4}">
                <adec:decorative xmlns:adec="http://schemas.microsoft.com/office/drawing/2017/decorative" val="1"/>
              </a:ext>
            </a:extLst>
          </p:cNvPr>
          <p:cNvCxnSpPr>
            <a:cxnSpLocks/>
          </p:cNvCxnSpPr>
          <p:nvPr userDrawn="1"/>
        </p:nvCxnSpPr>
        <p:spPr>
          <a:xfrm>
            <a:off x="54864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8" name="TextBox">
            <a:extLst>
              <a:ext uri="{FF2B5EF4-FFF2-40B4-BE49-F238E27FC236}">
                <a16:creationId xmlns:a16="http://schemas.microsoft.com/office/drawing/2014/main" id="{8E3B414F-BCCF-E0E0-A5B7-9D21FED7A614}"/>
              </a:ext>
            </a:extLst>
          </p:cNvPr>
          <p:cNvSpPr txBox="1"/>
          <p:nvPr userDrawn="1"/>
        </p:nvSpPr>
        <p:spPr>
          <a:xfrm>
            <a:off x="54864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05</a:t>
            </a:r>
          </a:p>
        </p:txBody>
      </p:sp>
      <p:sp>
        <p:nvSpPr>
          <p:cNvPr id="18" name="Content Placeholder 6">
            <a:extLst>
              <a:ext uri="{FF2B5EF4-FFF2-40B4-BE49-F238E27FC236}">
                <a16:creationId xmlns:a16="http://schemas.microsoft.com/office/drawing/2014/main" id="{5731522F-82BF-A739-FBD5-84B13AFCBF10}"/>
              </a:ext>
            </a:extLst>
          </p:cNvPr>
          <p:cNvSpPr>
            <a:spLocks noGrp="1"/>
          </p:cNvSpPr>
          <p:nvPr>
            <p:ph sz="half" idx="12"/>
          </p:nvPr>
        </p:nvSpPr>
        <p:spPr>
          <a:xfrm>
            <a:off x="54864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Line">
            <a:extLst>
              <a:ext uri="{FF2B5EF4-FFF2-40B4-BE49-F238E27FC236}">
                <a16:creationId xmlns:a16="http://schemas.microsoft.com/office/drawing/2014/main" id="{B07AB9A6-54AF-4DC6-E298-2E576695A65F}"/>
              </a:ext>
              <a:ext uri="{C183D7F6-B498-43B3-948B-1728B52AA6E4}">
                <adec:decorative xmlns:adec="http://schemas.microsoft.com/office/drawing/2017/decorative" val="1"/>
              </a:ext>
            </a:extLst>
          </p:cNvPr>
          <p:cNvCxnSpPr>
            <a:cxnSpLocks/>
          </p:cNvCxnSpPr>
          <p:nvPr userDrawn="1"/>
        </p:nvCxnSpPr>
        <p:spPr>
          <a:xfrm>
            <a:off x="341376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E79A49CF-30B2-91DC-6BCA-2A41DD4CBF09}"/>
              </a:ext>
            </a:extLst>
          </p:cNvPr>
          <p:cNvSpPr txBox="1"/>
          <p:nvPr userDrawn="1"/>
        </p:nvSpPr>
        <p:spPr>
          <a:xfrm>
            <a:off x="341376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06</a:t>
            </a:r>
          </a:p>
        </p:txBody>
      </p:sp>
      <p:sp>
        <p:nvSpPr>
          <p:cNvPr id="25" name="Content Placeholder 7">
            <a:extLst>
              <a:ext uri="{FF2B5EF4-FFF2-40B4-BE49-F238E27FC236}">
                <a16:creationId xmlns:a16="http://schemas.microsoft.com/office/drawing/2014/main" id="{5FE6691B-ACEF-8803-7DC3-70B52F899908}"/>
              </a:ext>
            </a:extLst>
          </p:cNvPr>
          <p:cNvSpPr>
            <a:spLocks noGrp="1"/>
          </p:cNvSpPr>
          <p:nvPr>
            <p:ph sz="half" idx="13"/>
          </p:nvPr>
        </p:nvSpPr>
        <p:spPr>
          <a:xfrm>
            <a:off x="341376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Line">
            <a:extLst>
              <a:ext uri="{FF2B5EF4-FFF2-40B4-BE49-F238E27FC236}">
                <a16:creationId xmlns:a16="http://schemas.microsoft.com/office/drawing/2014/main" id="{DE9CD609-8A04-24B8-B562-11703E18D251}"/>
              </a:ext>
              <a:ext uri="{C183D7F6-B498-43B3-948B-1728B52AA6E4}">
                <adec:decorative xmlns:adec="http://schemas.microsoft.com/office/drawing/2017/decorative" val="1"/>
              </a:ext>
            </a:extLst>
          </p:cNvPr>
          <p:cNvCxnSpPr>
            <a:cxnSpLocks/>
          </p:cNvCxnSpPr>
          <p:nvPr userDrawn="1"/>
        </p:nvCxnSpPr>
        <p:spPr>
          <a:xfrm>
            <a:off x="627888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2" name="TextBox">
            <a:extLst>
              <a:ext uri="{FF2B5EF4-FFF2-40B4-BE49-F238E27FC236}">
                <a16:creationId xmlns:a16="http://schemas.microsoft.com/office/drawing/2014/main" id="{7C5E0031-266F-D418-0BAB-9BD3C4F1EC3F}"/>
              </a:ext>
            </a:extLst>
          </p:cNvPr>
          <p:cNvSpPr txBox="1"/>
          <p:nvPr userDrawn="1"/>
        </p:nvSpPr>
        <p:spPr>
          <a:xfrm>
            <a:off x="627888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07</a:t>
            </a:r>
          </a:p>
        </p:txBody>
      </p:sp>
      <p:sp>
        <p:nvSpPr>
          <p:cNvPr id="26" name="Content Placeholder 8">
            <a:extLst>
              <a:ext uri="{FF2B5EF4-FFF2-40B4-BE49-F238E27FC236}">
                <a16:creationId xmlns:a16="http://schemas.microsoft.com/office/drawing/2014/main" id="{772BE48E-72DE-7245-BBDA-BF3FEC69BED1}"/>
              </a:ext>
            </a:extLst>
          </p:cNvPr>
          <p:cNvSpPr>
            <a:spLocks noGrp="1"/>
          </p:cNvSpPr>
          <p:nvPr>
            <p:ph sz="half" idx="14"/>
          </p:nvPr>
        </p:nvSpPr>
        <p:spPr>
          <a:xfrm>
            <a:off x="627888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Line">
            <a:extLst>
              <a:ext uri="{FF2B5EF4-FFF2-40B4-BE49-F238E27FC236}">
                <a16:creationId xmlns:a16="http://schemas.microsoft.com/office/drawing/2014/main" id="{51FB53C0-6EA8-D891-85A3-23EE83EADE03}"/>
              </a:ext>
              <a:ext uri="{C183D7F6-B498-43B3-948B-1728B52AA6E4}">
                <adec:decorative xmlns:adec="http://schemas.microsoft.com/office/drawing/2017/decorative" val="1"/>
              </a:ext>
            </a:extLst>
          </p:cNvPr>
          <p:cNvCxnSpPr>
            <a:cxnSpLocks/>
          </p:cNvCxnSpPr>
          <p:nvPr userDrawn="1"/>
        </p:nvCxnSpPr>
        <p:spPr>
          <a:xfrm>
            <a:off x="914400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4" name="TextBox">
            <a:extLst>
              <a:ext uri="{FF2B5EF4-FFF2-40B4-BE49-F238E27FC236}">
                <a16:creationId xmlns:a16="http://schemas.microsoft.com/office/drawing/2014/main" id="{6BF9F70B-8D8A-3E73-E423-909DA6A75EB4}"/>
              </a:ext>
            </a:extLst>
          </p:cNvPr>
          <p:cNvSpPr txBox="1"/>
          <p:nvPr userDrawn="1"/>
        </p:nvSpPr>
        <p:spPr>
          <a:xfrm>
            <a:off x="914400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08</a:t>
            </a:r>
          </a:p>
        </p:txBody>
      </p:sp>
      <p:sp>
        <p:nvSpPr>
          <p:cNvPr id="27" name="Content Placeholder 9">
            <a:extLst>
              <a:ext uri="{FF2B5EF4-FFF2-40B4-BE49-F238E27FC236}">
                <a16:creationId xmlns:a16="http://schemas.microsoft.com/office/drawing/2014/main" id="{EA060839-AF98-8040-7AE9-8F0D7E00C135}"/>
              </a:ext>
            </a:extLst>
          </p:cNvPr>
          <p:cNvSpPr>
            <a:spLocks noGrp="1"/>
          </p:cNvSpPr>
          <p:nvPr>
            <p:ph sz="half" idx="15"/>
          </p:nvPr>
        </p:nvSpPr>
        <p:spPr>
          <a:xfrm>
            <a:off x="914400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9" name="Picture 28" descr="A red and white sign&#10;&#10;Description automatically generated with medium confidence">
            <a:extLst>
              <a:ext uri="{FF2B5EF4-FFF2-40B4-BE49-F238E27FC236}">
                <a16:creationId xmlns:a16="http://schemas.microsoft.com/office/drawing/2014/main" id="{BAF98F0F-CAD6-DC15-47AF-54681C1EFDBB}"/>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1456005590"/>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411481"/>
            <a:ext cx="8231293" cy="914400"/>
          </a:xfrm>
          <a:prstGeom prst="rect">
            <a:avLst/>
          </a:prstGeom>
        </p:spPr>
        <p:txBody>
          <a:bodyPr vert="horz" lIns="0" tIns="0" rIns="0" bIns="0" rtlCol="0" anchor="t" anchorCtr="0">
            <a:noAutofit/>
          </a:bodyPr>
          <a:lstStyle/>
          <a:p>
            <a:r>
              <a:rPr lang="en-US"/>
              <a:t>[Slide title]</a:t>
            </a:r>
          </a:p>
        </p:txBody>
      </p:sp>
      <p:sp>
        <p:nvSpPr>
          <p:cNvPr id="3" name="Text Placeholder 2"/>
          <p:cNvSpPr>
            <a:spLocks noGrp="1"/>
          </p:cNvSpPr>
          <p:nvPr>
            <p:ph type="body" idx="1"/>
          </p:nvPr>
        </p:nvSpPr>
        <p:spPr>
          <a:xfrm>
            <a:off x="548639" y="1600198"/>
            <a:ext cx="11094720" cy="4572000"/>
          </a:xfrm>
          <a:prstGeom prst="rect">
            <a:avLst/>
          </a:prstGeom>
        </p:spPr>
        <p:txBody>
          <a:bodyPr vert="horz" lIns="0" tIns="0" rIns="0" bIns="0" spcCol="36576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064354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96" r:id="rId3"/>
    <p:sldLayoutId id="2147483664" r:id="rId4"/>
    <p:sldLayoutId id="2147483681" r:id="rId5"/>
    <p:sldLayoutId id="2147483702" r:id="rId6"/>
    <p:sldLayoutId id="2147483682" r:id="rId7"/>
    <p:sldLayoutId id="2147483683" r:id="rId8"/>
    <p:sldLayoutId id="2147483684" r:id="rId9"/>
    <p:sldLayoutId id="2147483700" r:id="rId10"/>
    <p:sldLayoutId id="2147483690" r:id="rId11"/>
    <p:sldLayoutId id="2147483691" r:id="rId12"/>
    <p:sldLayoutId id="2147483692" r:id="rId13"/>
    <p:sldLayoutId id="2147483693" r:id="rId14"/>
    <p:sldLayoutId id="2147483694" r:id="rId15"/>
    <p:sldLayoutId id="2147483677" r:id="rId16"/>
    <p:sldLayoutId id="2147483680" r:id="rId17"/>
    <p:sldLayoutId id="2147483679" r:id="rId18"/>
    <p:sldLayoutId id="2147483666" r:id="rId19"/>
    <p:sldLayoutId id="2147483667" r:id="rId20"/>
    <p:sldLayoutId id="2147483703" r:id="rId21"/>
  </p:sldLayoutIdLst>
  <p:hf hdr="0" dt="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userDrawn="1">
          <p15:clr>
            <a:srgbClr val="F26B43"/>
          </p15:clr>
        </p15:guide>
        <p15:guide id="2" pos="345" userDrawn="1">
          <p15:clr>
            <a:srgbClr val="F26B43"/>
          </p15:clr>
        </p15:guide>
        <p15:guide id="3" pos="7335" userDrawn="1">
          <p15:clr>
            <a:srgbClr val="F26B43"/>
          </p15:clr>
        </p15:guide>
        <p15:guide id="4" orient="horz" pos="4061" userDrawn="1">
          <p15:clr>
            <a:srgbClr val="F26B43"/>
          </p15:clr>
        </p15:guide>
        <p15:guide id="6" pos="1018" userDrawn="1">
          <p15:clr>
            <a:srgbClr val="A4A3A4"/>
          </p15:clr>
        </p15:guide>
        <p15:guide id="7" pos="1248" userDrawn="1">
          <p15:clr>
            <a:srgbClr val="A4A3A4"/>
          </p15:clr>
        </p15:guide>
        <p15:guide id="8" pos="2148" userDrawn="1">
          <p15:clr>
            <a:srgbClr val="A4A3A4"/>
          </p15:clr>
        </p15:guide>
        <p15:guide id="9" pos="3052" userDrawn="1">
          <p15:clr>
            <a:srgbClr val="A4A3A4"/>
          </p15:clr>
        </p15:guide>
        <p15:guide id="10" pos="3954" userDrawn="1">
          <p15:clr>
            <a:srgbClr val="A4A3A4"/>
          </p15:clr>
        </p15:guide>
        <p15:guide id="11" pos="3724" userDrawn="1">
          <p15:clr>
            <a:srgbClr val="A4A3A4"/>
          </p15:clr>
        </p15:guide>
        <p15:guide id="12" pos="4858" userDrawn="1">
          <p15:clr>
            <a:srgbClr val="A4A3A4"/>
          </p15:clr>
        </p15:guide>
        <p15:guide id="13" pos="5758" userDrawn="1">
          <p15:clr>
            <a:srgbClr val="A4A3A4"/>
          </p15:clr>
        </p15:guide>
        <p15:guide id="14" pos="6660" userDrawn="1">
          <p15:clr>
            <a:srgbClr val="A4A3A4"/>
          </p15:clr>
        </p15:guide>
        <p15:guide id="15" pos="1920" userDrawn="1">
          <p15:clr>
            <a:srgbClr val="A4A3A4"/>
          </p15:clr>
        </p15:guide>
        <p15:guide id="16" pos="2822" userDrawn="1">
          <p15:clr>
            <a:srgbClr val="A4A3A4"/>
          </p15:clr>
        </p15:guide>
        <p15:guide id="17" pos="4626" userDrawn="1">
          <p15:clr>
            <a:srgbClr val="A4A3A4"/>
          </p15:clr>
        </p15:guide>
        <p15:guide id="18" pos="5530" userDrawn="1">
          <p15:clr>
            <a:srgbClr val="A4A3A4"/>
          </p15:clr>
        </p15:guide>
        <p15:guide id="19" pos="643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package" Target="../embeddings/Microsoft_Excel_Worksheet1.xlsx"/><Relationship Id="rId7" Type="http://schemas.openxmlformats.org/officeDocument/2006/relationships/slide" Target="slide11.xml"/><Relationship Id="rId12" Type="http://schemas.openxmlformats.org/officeDocument/2006/relationships/slide" Target="slide51.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3.emf"/><Relationship Id="rId11" Type="http://schemas.openxmlformats.org/officeDocument/2006/relationships/slide" Target="slide50.xml"/><Relationship Id="rId5" Type="http://schemas.openxmlformats.org/officeDocument/2006/relationships/package" Target="../embeddings/Microsoft_Excel_Worksheet2.xlsx"/><Relationship Id="rId10" Type="http://schemas.openxmlformats.org/officeDocument/2006/relationships/slide" Target="slide49.xml"/><Relationship Id="rId4" Type="http://schemas.openxmlformats.org/officeDocument/2006/relationships/image" Target="../media/image12.emf"/><Relationship Id="rId9" Type="http://schemas.openxmlformats.org/officeDocument/2006/relationships/slide" Target="slide48.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hyperlink" Target="http://www.sam.gov/" TargetMode="External"/><Relationship Id="rId2" Type="http://schemas.openxmlformats.org/officeDocument/2006/relationships/hyperlink" Target="https://www.congress.gov/bill/100th-congress/house-bill/1807/text"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2.png"/><Relationship Id="rId18" Type="http://schemas.openxmlformats.org/officeDocument/2006/relationships/image" Target="../media/image27.jpg"/><Relationship Id="rId3" Type="http://schemas.openxmlformats.org/officeDocument/2006/relationships/hyperlink" Target="mailto:daria.l.vanliew@usace.army.mil" TargetMode="External"/><Relationship Id="rId7" Type="http://schemas.openxmlformats.org/officeDocument/2006/relationships/hyperlink" Target="mailto:carrie.a.ozgar@usace.army.mil" TargetMode="External"/><Relationship Id="rId12" Type="http://schemas.openxmlformats.org/officeDocument/2006/relationships/hyperlink" Target="mailto:bernadette.a.osterhaus@usace.army.mil" TargetMode="External"/><Relationship Id="rId17" Type="http://schemas.openxmlformats.org/officeDocument/2006/relationships/image" Target="../media/image26.jpeg"/><Relationship Id="rId2" Type="http://schemas.openxmlformats.org/officeDocument/2006/relationships/notesSlide" Target="../notesSlides/notesSlide6.xml"/><Relationship Id="rId16"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hyperlink" Target="mailto:justin.callahan@usace.army.mil" TargetMode="External"/><Relationship Id="rId11" Type="http://schemas.openxmlformats.org/officeDocument/2006/relationships/image" Target="../media/image21.emf"/><Relationship Id="rId5" Type="http://schemas.openxmlformats.org/officeDocument/2006/relationships/hyperlink" Target="mailto:ian.s.griffith@usace.army.mil" TargetMode="External"/><Relationship Id="rId15" Type="http://schemas.openxmlformats.org/officeDocument/2006/relationships/image" Target="../media/image24.emf"/><Relationship Id="rId10" Type="http://schemas.openxmlformats.org/officeDocument/2006/relationships/hyperlink" Target="mailto:david.w.robbins@usace.army.mil" TargetMode="External"/><Relationship Id="rId4" Type="http://schemas.openxmlformats.org/officeDocument/2006/relationships/hyperlink" Target="mailto:maria.t.orosz@usace.army.mil" TargetMode="External"/><Relationship Id="rId9" Type="http://schemas.openxmlformats.org/officeDocument/2006/relationships/hyperlink" Target="mailto:jillian.m.cazalet@usace.army.mil" TargetMode="External"/><Relationship Id="rId14" Type="http://schemas.openxmlformats.org/officeDocument/2006/relationships/image" Target="../media/image23.emf"/></Relationships>
</file>

<file path=ppt/slides/_rels/slide16.xml.rels><?xml version="1.0" encoding="UTF-8" standalone="yes"?>
<Relationships xmlns="http://schemas.openxmlformats.org/package/2006/relationships"><Relationship Id="rId8" Type="http://schemas.openxmlformats.org/officeDocument/2006/relationships/hyperlink" Target="mailto:amy.m.guise@usace.army.mil" TargetMode="External"/><Relationship Id="rId13" Type="http://schemas.openxmlformats.org/officeDocument/2006/relationships/image" Target="../media/image30.jpeg"/><Relationship Id="rId18" Type="http://schemas.openxmlformats.org/officeDocument/2006/relationships/image" Target="../media/image35.emf"/><Relationship Id="rId3" Type="http://schemas.openxmlformats.org/officeDocument/2006/relationships/hyperlink" Target="mailto:william.j.tully@usace.army.mil" TargetMode="External"/><Relationship Id="rId7" Type="http://schemas.openxmlformats.org/officeDocument/2006/relationships/hyperlink" Target="mailto:emily.n.schiffmacher@usace.army.mil" TargetMode="External"/><Relationship Id="rId12" Type="http://schemas.openxmlformats.org/officeDocument/2006/relationships/image" Target="../media/image29.emf"/><Relationship Id="rId17" Type="http://schemas.openxmlformats.org/officeDocument/2006/relationships/image" Target="../media/image34.png"/><Relationship Id="rId2" Type="http://schemas.openxmlformats.org/officeDocument/2006/relationships/notesSlide" Target="../notesSlides/notesSlide7.xml"/><Relationship Id="rId16"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hyperlink" Target="mailto:mary.p.foutz@usace.army.mil" TargetMode="External"/><Relationship Id="rId11" Type="http://schemas.openxmlformats.org/officeDocument/2006/relationships/image" Target="../media/image28.jpeg"/><Relationship Id="rId5" Type="http://schemas.openxmlformats.org/officeDocument/2006/relationships/hyperlink" Target="mailto:paula.m.beck@usace.army.mil" TargetMode="External"/><Relationship Id="rId15" Type="http://schemas.openxmlformats.org/officeDocument/2006/relationships/image" Target="../media/image32.png"/><Relationship Id="rId10" Type="http://schemas.openxmlformats.org/officeDocument/2006/relationships/hyperlink" Target="mailto:kevin.p.coleman@usace.army.mil" TargetMode="External"/><Relationship Id="rId4" Type="http://schemas.openxmlformats.org/officeDocument/2006/relationships/hyperlink" Target="mailto:sarah.e.doerfler@usace.army.mil" TargetMode="External"/><Relationship Id="rId9" Type="http://schemas.openxmlformats.org/officeDocument/2006/relationships/hyperlink" Target="mailto:stanley.h.graham@usace.army.mil" TargetMode="External"/><Relationship Id="rId14" Type="http://schemas.openxmlformats.org/officeDocument/2006/relationships/image" Target="../media/image31.emf"/></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mailto:raymond.j.mcneil@usace.army.mil" TargetMode="External"/><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hyperlink" Target="mailto:rudolph.s.chow@usace.army.mil" TargetMode="External"/><Relationship Id="rId4" Type="http://schemas.openxmlformats.org/officeDocument/2006/relationships/hyperlink" Target="mailto:william.seib@usace.army.mi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nab.usace.army.mil/Business-With-Us/Small-Business/"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same.org/event/same-philadelphia-resilience-and-small-business-symposium/" TargetMode="External"/><Relationship Id="rId7" Type="http://schemas.openxmlformats.org/officeDocument/2006/relationships/hyperlink" Target="https://s2.goeshow.com/shr/sbo/2025/index.cfm"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eventbrite.com/e/fy25-federal-briefings-scholarship-award-recognition-holiday-celebration-tickets-1056647343649?aff=ebdssbdestsearch" TargetMode="External"/><Relationship Id="rId5" Type="http://schemas.openxmlformats.org/officeDocument/2006/relationships/hyperlink" Target="https://www.samesbc.org/" TargetMode="External"/><Relationship Id="rId4" Type="http://schemas.openxmlformats.org/officeDocument/2006/relationships/hyperlink" Target="https://sam.gov/opp/d7ce58be2143461caf4c1a6d9b563a5b/view"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instagram.com/usacebaltimore/?hl=en" TargetMode="External"/><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hyperlink" Target="https://www.facebook.com/USACEBaltimore/" TargetMode="External"/><Relationship Id="rId1" Type="http://schemas.openxmlformats.org/officeDocument/2006/relationships/slideLayout" Target="../slideLayouts/slideLayout3.xml"/><Relationship Id="rId6" Type="http://schemas.openxmlformats.org/officeDocument/2006/relationships/hyperlink" Target="https://www.linkedin.com/company/usacebaltimore" TargetMode="External"/><Relationship Id="rId5" Type="http://schemas.openxmlformats.org/officeDocument/2006/relationships/image" Target="../media/image42.jpeg"/><Relationship Id="rId4" Type="http://schemas.openxmlformats.org/officeDocument/2006/relationships/hyperlink" Target="https://www.youtube.com/@USACEBaltimore" TargetMode="External"/><Relationship Id="rId9"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5.emf"/></Relationships>
</file>

<file path=ppt/slides/_rels/slide4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hyperlink" Target="https://www.esd.whs.mil/Portals/54/Documents/DD/issuances/dodi/420501p.pdf?ver=2019-02-26-144439-527"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armyeitaas.sharepoint-mil.us/sites/ASA-ALT-PAM-PP/AFARSPDF/Forms/AllItems.aspx?id=%2Fsites%2FASA%2DALT%2DPAM%2DPP%2FAFARSPDF%2FAFARS5119%2Epdf&amp;parent=%2Fsites%2FASA%2DALT%2DPAM%2DPP%2FAFARSPDF" TargetMode="External"/><Relationship Id="rId5" Type="http://schemas.openxmlformats.org/officeDocument/2006/relationships/hyperlink" Target="https://www.acquisition.gov/dfars/part-219-small-business-programs" TargetMode="External"/><Relationship Id="rId4" Type="http://schemas.openxmlformats.org/officeDocument/2006/relationships/hyperlink" Target="https://www.acquisition.gov/far/part-19"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whitehouse.gov/wp-content/uploads/2022/10/Biden-Harris-Administrations-National-Security-Strategy-10.2022.pdf" TargetMode="External"/><Relationship Id="rId13" Type="http://schemas.openxmlformats.org/officeDocument/2006/relationships/image" Target="../media/image51.png"/><Relationship Id="rId18" Type="http://schemas.openxmlformats.org/officeDocument/2006/relationships/image" Target="../media/image54.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media.defense.gov/2023/Jan/26/2003150429/-1/-1/0/SMALL-BUSINESS-STRATEGY.PDF" TargetMode="External"/><Relationship Id="rId17" Type="http://schemas.openxmlformats.org/officeDocument/2006/relationships/hyperlink" Target="https://www.businessdefense.gov/docs/ndis/2023-NDIS.pdf" TargetMode="External"/><Relationship Id="rId2" Type="http://schemas.openxmlformats.org/officeDocument/2006/relationships/notesSlide" Target="../notesSlides/notesSlide14.xml"/><Relationship Id="rId16" Type="http://schemas.openxmlformats.org/officeDocument/2006/relationships/image" Target="../media/image53.png"/><Relationship Id="rId20"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50.jpeg"/><Relationship Id="rId5" Type="http://schemas.openxmlformats.org/officeDocument/2006/relationships/diagramQuickStyle" Target="../diagrams/quickStyle1.xml"/><Relationship Id="rId15" Type="http://schemas.openxmlformats.org/officeDocument/2006/relationships/image" Target="../media/image52.png"/><Relationship Id="rId10" Type="http://schemas.openxmlformats.org/officeDocument/2006/relationships/hyperlink" Target="https://media.defense.gov/2022/Oct/27/2003103845/-1/-1/1/2022-NATIONAL-DEFENSE-STRATEGY-NPR-MDR.PDF" TargetMode="External"/><Relationship Id="rId19" Type="http://schemas.openxmlformats.org/officeDocument/2006/relationships/image" Target="../media/image55.jpeg"/><Relationship Id="rId4" Type="http://schemas.openxmlformats.org/officeDocument/2006/relationships/diagramLayout" Target="../diagrams/layout1.xml"/><Relationship Id="rId9" Type="http://schemas.openxmlformats.org/officeDocument/2006/relationships/image" Target="../media/image49.jpeg"/><Relationship Id="rId14" Type="http://schemas.openxmlformats.org/officeDocument/2006/relationships/hyperlink" Target="https://api.army.mil/e2/c/downloads/2024/07/29/1a4df38d/osbp-strategic-plan-2024-28-final-21-sep-2023.pdf" TargetMode="External"/></Relationships>
</file>

<file path=ppt/slides/_rels/slide47.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package" Target="../embeddings/Microsoft_Excel_Worksheet5.xlsx"/><Relationship Id="rId7" Type="http://schemas.openxmlformats.org/officeDocument/2006/relationships/slide" Target="slide48.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slide" Target="slide47.xml"/><Relationship Id="rId5" Type="http://schemas.openxmlformats.org/officeDocument/2006/relationships/slide" Target="slide11.xml"/><Relationship Id="rId10" Type="http://schemas.openxmlformats.org/officeDocument/2006/relationships/slide" Target="slide51.xml"/><Relationship Id="rId4" Type="http://schemas.openxmlformats.org/officeDocument/2006/relationships/image" Target="../media/image57.emf"/><Relationship Id="rId9" Type="http://schemas.openxmlformats.org/officeDocument/2006/relationships/slide" Target="slide50.xml"/></Relationships>
</file>

<file path=ppt/slides/_rels/slide48.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package" Target="../embeddings/Microsoft_Excel_Worksheet6.xlsx"/><Relationship Id="rId7" Type="http://schemas.openxmlformats.org/officeDocument/2006/relationships/slide" Target="slide48.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slide" Target="slide47.xml"/><Relationship Id="rId5" Type="http://schemas.openxmlformats.org/officeDocument/2006/relationships/slide" Target="slide11.xml"/><Relationship Id="rId10" Type="http://schemas.openxmlformats.org/officeDocument/2006/relationships/slide" Target="slide51.xml"/><Relationship Id="rId4" Type="http://schemas.openxmlformats.org/officeDocument/2006/relationships/image" Target="../media/image58.emf"/><Relationship Id="rId9" Type="http://schemas.openxmlformats.org/officeDocument/2006/relationships/slide" Target="slide50.xml"/></Relationships>
</file>

<file path=ppt/slides/_rels/slide49.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package" Target="../embeddings/Microsoft_Excel_Worksheet7.xlsx"/><Relationship Id="rId7" Type="http://schemas.openxmlformats.org/officeDocument/2006/relationships/slide" Target="slide48.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slide" Target="slide47.xml"/><Relationship Id="rId5" Type="http://schemas.openxmlformats.org/officeDocument/2006/relationships/slide" Target="slide11.xml"/><Relationship Id="rId10" Type="http://schemas.openxmlformats.org/officeDocument/2006/relationships/slide" Target="slide51.xml"/><Relationship Id="rId4" Type="http://schemas.openxmlformats.org/officeDocument/2006/relationships/image" Target="../media/image59.emf"/><Relationship Id="rId9" Type="http://schemas.openxmlformats.org/officeDocument/2006/relationships/slide" Target="slide5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package" Target="../embeddings/Microsoft_Excel_Worksheet8.xlsx"/><Relationship Id="rId7" Type="http://schemas.openxmlformats.org/officeDocument/2006/relationships/slide" Target="slide48.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slide" Target="slide47.xml"/><Relationship Id="rId5" Type="http://schemas.openxmlformats.org/officeDocument/2006/relationships/slide" Target="slide11.xml"/><Relationship Id="rId10" Type="http://schemas.openxmlformats.org/officeDocument/2006/relationships/slide" Target="slide51.xml"/><Relationship Id="rId4" Type="http://schemas.openxmlformats.org/officeDocument/2006/relationships/image" Target="../media/image60.emf"/><Relationship Id="rId9" Type="http://schemas.openxmlformats.org/officeDocument/2006/relationships/slide" Target="slide50.xml"/></Relationships>
</file>

<file path=ppt/slides/_rels/slide51.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package" Target="../embeddings/Microsoft_Excel_Worksheet9.xlsx"/><Relationship Id="rId7" Type="http://schemas.openxmlformats.org/officeDocument/2006/relationships/slide" Target="slide48.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slide" Target="slide47.xml"/><Relationship Id="rId5" Type="http://schemas.openxmlformats.org/officeDocument/2006/relationships/slide" Target="slide11.xml"/><Relationship Id="rId10" Type="http://schemas.openxmlformats.org/officeDocument/2006/relationships/slide" Target="slide51.xml"/><Relationship Id="rId4" Type="http://schemas.openxmlformats.org/officeDocument/2006/relationships/image" Target="../media/image61.emf"/><Relationship Id="rId9" Type="http://schemas.openxmlformats.org/officeDocument/2006/relationships/slide" Target="slide50.xml"/></Relationships>
</file>

<file path=ppt/slides/_rels/slide52.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chart" Target="../charts/chart1.xml"/><Relationship Id="rId7" Type="http://schemas.openxmlformats.org/officeDocument/2006/relationships/slide" Target="slide56.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slide" Target="slide55.xml"/><Relationship Id="rId5" Type="http://schemas.openxmlformats.org/officeDocument/2006/relationships/slide" Target="slide54.xml"/><Relationship Id="rId4" Type="http://schemas.openxmlformats.org/officeDocument/2006/relationships/slide" Target="slide52.xml"/><Relationship Id="rId9" Type="http://schemas.openxmlformats.org/officeDocument/2006/relationships/slide" Target="slide58.xml"/></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3.emf"/><Relationship Id="rId5" Type="http://schemas.openxmlformats.org/officeDocument/2006/relationships/package" Target="../embeddings/Microsoft_Excel_Worksheet11.xlsx"/><Relationship Id="rId4" Type="http://schemas.openxmlformats.org/officeDocument/2006/relationships/image" Target="../media/image62.emf"/></Relationships>
</file>

<file path=ppt/slides/_rels/slide54.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package" Target="../embeddings/Microsoft_Excel_Worksheet12.xlsx"/><Relationship Id="rId7" Type="http://schemas.openxmlformats.org/officeDocument/2006/relationships/slide" Target="slide54.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slide" Target="slide52.xml"/><Relationship Id="rId11" Type="http://schemas.openxmlformats.org/officeDocument/2006/relationships/slide" Target="slide58.xml"/><Relationship Id="rId5" Type="http://schemas.openxmlformats.org/officeDocument/2006/relationships/chart" Target="../charts/chart2.xml"/><Relationship Id="rId10" Type="http://schemas.openxmlformats.org/officeDocument/2006/relationships/slide" Target="slide57.xml"/><Relationship Id="rId4" Type="http://schemas.openxmlformats.org/officeDocument/2006/relationships/image" Target="../media/image64.emf"/><Relationship Id="rId9" Type="http://schemas.openxmlformats.org/officeDocument/2006/relationships/slide" Target="slide56.xml"/></Relationships>
</file>

<file path=ppt/slides/_rels/slide55.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package" Target="../embeddings/Microsoft_Excel_Worksheet13.xlsx"/><Relationship Id="rId7" Type="http://schemas.openxmlformats.org/officeDocument/2006/relationships/slide" Target="slide54.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slide" Target="slide52.xml"/><Relationship Id="rId11" Type="http://schemas.openxmlformats.org/officeDocument/2006/relationships/slide" Target="slide58.xml"/><Relationship Id="rId5" Type="http://schemas.openxmlformats.org/officeDocument/2006/relationships/chart" Target="../charts/chart3.xml"/><Relationship Id="rId10" Type="http://schemas.openxmlformats.org/officeDocument/2006/relationships/slide" Target="slide57.xml"/><Relationship Id="rId4" Type="http://schemas.openxmlformats.org/officeDocument/2006/relationships/image" Target="../media/image65.emf"/><Relationship Id="rId9" Type="http://schemas.openxmlformats.org/officeDocument/2006/relationships/slide" Target="slide56.xml"/></Relationships>
</file>

<file path=ppt/slides/_rels/slide56.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package" Target="../embeddings/Microsoft_Excel_Worksheet14.xlsx"/><Relationship Id="rId7" Type="http://schemas.openxmlformats.org/officeDocument/2006/relationships/slide" Target="slide54.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slide" Target="slide52.xml"/><Relationship Id="rId11" Type="http://schemas.openxmlformats.org/officeDocument/2006/relationships/slide" Target="slide58.xml"/><Relationship Id="rId5" Type="http://schemas.openxmlformats.org/officeDocument/2006/relationships/chart" Target="../charts/chart4.xml"/><Relationship Id="rId10" Type="http://schemas.openxmlformats.org/officeDocument/2006/relationships/slide" Target="slide57.xml"/><Relationship Id="rId4" Type="http://schemas.openxmlformats.org/officeDocument/2006/relationships/image" Target="../media/image66.emf"/><Relationship Id="rId9" Type="http://schemas.openxmlformats.org/officeDocument/2006/relationships/slide" Target="slide56.xml"/></Relationships>
</file>

<file path=ppt/slides/_rels/slide57.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package" Target="../embeddings/Microsoft_Excel_Worksheet15.xlsx"/><Relationship Id="rId7" Type="http://schemas.openxmlformats.org/officeDocument/2006/relationships/slide" Target="slide54.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slide" Target="slide52.xml"/><Relationship Id="rId11" Type="http://schemas.openxmlformats.org/officeDocument/2006/relationships/slide" Target="slide58.xml"/><Relationship Id="rId5" Type="http://schemas.openxmlformats.org/officeDocument/2006/relationships/chart" Target="../charts/chart5.xml"/><Relationship Id="rId10" Type="http://schemas.openxmlformats.org/officeDocument/2006/relationships/slide" Target="slide57.xml"/><Relationship Id="rId4" Type="http://schemas.openxmlformats.org/officeDocument/2006/relationships/image" Target="../media/image67.emf"/><Relationship Id="rId9" Type="http://schemas.openxmlformats.org/officeDocument/2006/relationships/slide" Target="slide56.xml"/></Relationships>
</file>

<file path=ppt/slides/_rels/slide58.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package" Target="../embeddings/Microsoft_Excel_Worksheet16.xlsx"/><Relationship Id="rId7" Type="http://schemas.openxmlformats.org/officeDocument/2006/relationships/slide" Target="slide54.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slide" Target="slide52.xml"/><Relationship Id="rId11" Type="http://schemas.openxmlformats.org/officeDocument/2006/relationships/slide" Target="slide58.xml"/><Relationship Id="rId5" Type="http://schemas.openxmlformats.org/officeDocument/2006/relationships/chart" Target="../charts/chart6.xml"/><Relationship Id="rId10" Type="http://schemas.openxmlformats.org/officeDocument/2006/relationships/slide" Target="slide57.xml"/><Relationship Id="rId4" Type="http://schemas.openxmlformats.org/officeDocument/2006/relationships/image" Target="../media/image68.emf"/><Relationship Id="rId9" Type="http://schemas.openxmlformats.org/officeDocument/2006/relationships/slide" Target="slide56.xml"/></Relationships>
</file>

<file path=ppt/slides/_rels/slide6.xml.rels><?xml version="1.0" encoding="UTF-8" standalone="yes"?>
<Relationships xmlns="http://schemas.openxmlformats.org/package/2006/relationships"><Relationship Id="rId3" Type="http://schemas.openxmlformats.org/officeDocument/2006/relationships/hyperlink" Target="https://www.nab.usace.army.mil/Missions/Dams-Recreation/" TargetMode="External"/><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slide" Target="slide41.xml"/><Relationship Id="rId5" Type="http://schemas.openxmlformats.org/officeDocument/2006/relationships/slide" Target="slide44.xml"/><Relationship Id="rId4" Type="http://schemas.openxmlformats.org/officeDocument/2006/relationships/slide" Target="slide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mailto:CENAB-SB@usace.army.mil" TargetMode="External"/><Relationship Id="rId2" Type="http://schemas.openxmlformats.org/officeDocument/2006/relationships/hyperlink" Target="https://sam.gov/content/home" TargetMode="Externa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1D4567-0082-3B79-CFC4-2D701C0F6EF1}"/>
              </a:ext>
            </a:extLst>
          </p:cNvPr>
          <p:cNvSpPr>
            <a:spLocks noGrp="1"/>
          </p:cNvSpPr>
          <p:nvPr>
            <p:ph type="ctrTitle"/>
          </p:nvPr>
        </p:nvSpPr>
        <p:spPr>
          <a:xfrm>
            <a:off x="748145" y="2189018"/>
            <a:ext cx="8170485" cy="1239983"/>
          </a:xfrm>
        </p:spPr>
        <p:txBody>
          <a:bodyPr/>
          <a:lstStyle/>
          <a:p>
            <a:r>
              <a:rPr lang="en-US" dirty="0"/>
              <a:t>SAME PHILADELPHIA POST RESILIENCE AND SMALL BUSINESS SYMPOSIUM</a:t>
            </a:r>
            <a:endParaRPr lang="en-US" dirty="0">
              <a:cs typeface="Arial"/>
            </a:endParaRPr>
          </a:p>
        </p:txBody>
      </p:sp>
      <p:sp>
        <p:nvSpPr>
          <p:cNvPr id="3" name="Subtitle 4">
            <a:extLst>
              <a:ext uri="{FF2B5EF4-FFF2-40B4-BE49-F238E27FC236}">
                <a16:creationId xmlns:a16="http://schemas.microsoft.com/office/drawing/2014/main" id="{1EC87FF5-0165-71D8-5E62-F770D6109A2F}"/>
              </a:ext>
            </a:extLst>
          </p:cNvPr>
          <p:cNvSpPr>
            <a:spLocks noGrp="1"/>
          </p:cNvSpPr>
          <p:nvPr>
            <p:ph type="subTitle" idx="1"/>
          </p:nvPr>
        </p:nvSpPr>
        <p:spPr>
          <a:xfrm>
            <a:off x="748146" y="3604493"/>
            <a:ext cx="10677236" cy="733697"/>
          </a:xfrm>
        </p:spPr>
        <p:txBody>
          <a:bodyPr/>
          <a:lstStyle/>
          <a:p>
            <a:r>
              <a:rPr lang="en-US" sz="1600" dirty="0">
                <a:solidFill>
                  <a:schemeClr val="tx1"/>
                </a:solidFill>
              </a:rPr>
              <a:t>Michael Stearns</a:t>
            </a:r>
          </a:p>
          <a:p>
            <a:r>
              <a:rPr lang="en-US" sz="1600" dirty="0">
                <a:solidFill>
                  <a:schemeClr val="tx1"/>
                </a:solidFill>
              </a:rPr>
              <a:t>USACE - Baltimore District</a:t>
            </a:r>
          </a:p>
          <a:p>
            <a:r>
              <a:rPr lang="en-US" sz="1600" dirty="0">
                <a:solidFill>
                  <a:schemeClr val="tx1"/>
                </a:solidFill>
                <a:cs typeface="Arial"/>
              </a:rPr>
              <a:t>Small Business Office</a:t>
            </a:r>
          </a:p>
        </p:txBody>
      </p:sp>
      <p:sp>
        <p:nvSpPr>
          <p:cNvPr id="10" name="Rectangle">
            <a:extLst>
              <a:ext uri="{FF2B5EF4-FFF2-40B4-BE49-F238E27FC236}">
                <a16:creationId xmlns:a16="http://schemas.microsoft.com/office/drawing/2014/main" id="{60F44E8F-55A4-7245-FC5E-A242E3E0D55D}"/>
              </a:ext>
              <a:ext uri="{C183D7F6-B498-43B3-948B-1728B52AA6E4}">
                <adec:decorative xmlns:adec="http://schemas.microsoft.com/office/drawing/2017/decorative" val="1"/>
              </a:ext>
            </a:extLst>
          </p:cNvPr>
          <p:cNvSpPr/>
          <p:nvPr/>
        </p:nvSpPr>
        <p:spPr>
          <a:xfrm>
            <a:off x="641205" y="2013526"/>
            <a:ext cx="10909589" cy="2697019"/>
          </a:xfrm>
          <a:prstGeom prst="rect">
            <a:avLst/>
          </a:prstGeom>
          <a:noFill/>
          <a:ln w="19050" cap="flat">
            <a:solidFill>
              <a:srgbClr val="CF0000"/>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dirty="0"/>
          </a:p>
        </p:txBody>
      </p:sp>
      <p:sp>
        <p:nvSpPr>
          <p:cNvPr id="6" name="TextBox 5">
            <a:extLst>
              <a:ext uri="{FF2B5EF4-FFF2-40B4-BE49-F238E27FC236}">
                <a16:creationId xmlns:a16="http://schemas.microsoft.com/office/drawing/2014/main" id="{2C935832-84CB-BE56-357C-92E6794D78F0}"/>
              </a:ext>
            </a:extLst>
          </p:cNvPr>
          <p:cNvSpPr txBox="1"/>
          <p:nvPr/>
        </p:nvSpPr>
        <p:spPr>
          <a:xfrm>
            <a:off x="8663709" y="4329016"/>
            <a:ext cx="2887085" cy="369332"/>
          </a:xfrm>
          <a:prstGeom prst="rect">
            <a:avLst/>
          </a:prstGeom>
          <a:noFill/>
        </p:spPr>
        <p:txBody>
          <a:bodyPr wrap="square">
            <a:spAutoFit/>
          </a:bodyPr>
          <a:lstStyle/>
          <a:p>
            <a:pPr algn="r"/>
            <a:r>
              <a:rPr lang="en-US" dirty="0">
                <a:cs typeface="Arial"/>
              </a:rPr>
              <a:t>13</a:t>
            </a:r>
            <a:r>
              <a:rPr lang="en-US" sz="1800" b="0" dirty="0">
                <a:solidFill>
                  <a:schemeClr val="tx1"/>
                </a:solidFill>
                <a:cs typeface="Arial"/>
              </a:rPr>
              <a:t> NOVEMBER 2024</a:t>
            </a:r>
            <a:endParaRPr lang="en-US" b="0" dirty="0">
              <a:solidFill>
                <a:schemeClr val="tx1"/>
              </a:solidFill>
              <a:cs typeface="Arial"/>
            </a:endParaRPr>
          </a:p>
        </p:txBody>
      </p:sp>
      <p:pic>
        <p:nvPicPr>
          <p:cNvPr id="2" name="Picture 1">
            <a:extLst>
              <a:ext uri="{FF2B5EF4-FFF2-40B4-BE49-F238E27FC236}">
                <a16:creationId xmlns:a16="http://schemas.microsoft.com/office/drawing/2014/main" id="{3360D089-C35A-7F63-641A-A3E00CA93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586" y="5348151"/>
            <a:ext cx="1256404" cy="12435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472799EF-D205-7DCB-DE65-11E29EC85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7341" y="5348151"/>
            <a:ext cx="995142" cy="1243584"/>
          </a:xfrm>
          <a:prstGeom prst="rect">
            <a:avLst/>
          </a:prstGeom>
        </p:spPr>
      </p:pic>
      <p:pic>
        <p:nvPicPr>
          <p:cNvPr id="9" name="Picture 8" descr="A red and white sign&#10;&#10;Description automatically generated with medium confidence">
            <a:extLst>
              <a:ext uri="{FF2B5EF4-FFF2-40B4-BE49-F238E27FC236}">
                <a16:creationId xmlns:a16="http://schemas.microsoft.com/office/drawing/2014/main" id="{C73BC10E-ABD5-73FD-4E53-BC2AE25EE470}"/>
              </a:ext>
            </a:extLst>
          </p:cNvPr>
          <p:cNvPicPr>
            <a:picLocks noChangeAspect="1"/>
          </p:cNvPicPr>
          <p:nvPr/>
        </p:nvPicPr>
        <p:blipFill>
          <a:blip r:embed="rId4"/>
          <a:stretch>
            <a:fillRect/>
          </a:stretch>
        </p:blipFill>
        <p:spPr>
          <a:xfrm>
            <a:off x="10212834" y="5348151"/>
            <a:ext cx="1337960" cy="1239983"/>
          </a:xfrm>
          <a:prstGeom prst="rect">
            <a:avLst/>
          </a:prstGeom>
        </p:spPr>
      </p:pic>
    </p:spTree>
    <p:extLst>
      <p:ext uri="{BB962C8B-B14F-4D97-AF65-F5344CB8AC3E}">
        <p14:creationId xmlns:p14="http://schemas.microsoft.com/office/powerpoint/2010/main" val="389265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FEEBC02-6EC6-B150-538C-1B4A5E9651B7}"/>
              </a:ext>
            </a:extLst>
          </p:cNvPr>
          <p:cNvSpPr txBox="1"/>
          <p:nvPr/>
        </p:nvSpPr>
        <p:spPr>
          <a:xfrm>
            <a:off x="76516" y="4878686"/>
            <a:ext cx="6556603" cy="353943"/>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Federal Contract Actions and Dollars</a:t>
            </a:r>
            <a:endParaRPr lang="en-US" sz="1700" dirty="0">
              <a:solidFill>
                <a:srgbClr val="000000"/>
              </a:solidFill>
              <a:ea typeface="ＭＳ Ｐゴシック" pitchFamily="34" charset="-128"/>
            </a:endParaRPr>
          </a:p>
        </p:txBody>
      </p:sp>
      <p:sp>
        <p:nvSpPr>
          <p:cNvPr id="8" name="Title 5">
            <a:extLst>
              <a:ext uri="{FF2B5EF4-FFF2-40B4-BE49-F238E27FC236}">
                <a16:creationId xmlns:a16="http://schemas.microsoft.com/office/drawing/2014/main" id="{8A1FA9F5-9FA5-4312-6088-1AD45A3AA73C}"/>
              </a:ext>
            </a:extLst>
          </p:cNvPr>
          <p:cNvSpPr>
            <a:spLocks noGrp="1"/>
          </p:cNvSpPr>
          <p:nvPr>
            <p:ph type="title"/>
          </p:nvPr>
        </p:nvSpPr>
        <p:spPr>
          <a:xfrm>
            <a:off x="741871" y="143974"/>
            <a:ext cx="10945303" cy="914400"/>
          </a:xfrm>
        </p:spPr>
        <p:txBody>
          <a:bodyPr/>
          <a:lstStyle/>
          <a:p>
            <a:r>
              <a:rPr lang="en-US" dirty="0"/>
              <a:t>obligations</a:t>
            </a:r>
            <a:br>
              <a:rPr lang="en-US" dirty="0"/>
            </a:br>
            <a:r>
              <a:rPr lang="en-US" dirty="0"/>
              <a:t>total contract actions / dollars (fy22 to fy24)</a:t>
            </a:r>
          </a:p>
        </p:txBody>
      </p:sp>
      <p:graphicFrame>
        <p:nvGraphicFramePr>
          <p:cNvPr id="14" name="Object 13">
            <a:extLst>
              <a:ext uri="{FF2B5EF4-FFF2-40B4-BE49-F238E27FC236}">
                <a16:creationId xmlns:a16="http://schemas.microsoft.com/office/drawing/2014/main" id="{BAE0172E-C26E-9314-F881-A8AA74E51963}"/>
              </a:ext>
            </a:extLst>
          </p:cNvPr>
          <p:cNvGraphicFramePr>
            <a:graphicFrameLocks noChangeAspect="1"/>
          </p:cNvGraphicFramePr>
          <p:nvPr>
            <p:extLst>
              <p:ext uri="{D42A27DB-BD31-4B8C-83A1-F6EECF244321}">
                <p14:modId xmlns:p14="http://schemas.microsoft.com/office/powerpoint/2010/main" val="3757954105"/>
              </p:ext>
            </p:extLst>
          </p:nvPr>
        </p:nvGraphicFramePr>
        <p:xfrm>
          <a:off x="158750" y="1162050"/>
          <a:ext cx="11874500" cy="3744913"/>
        </p:xfrm>
        <a:graphic>
          <a:graphicData uri="http://schemas.openxmlformats.org/presentationml/2006/ole">
            <mc:AlternateContent xmlns:mc="http://schemas.openxmlformats.org/markup-compatibility/2006">
              <mc:Choice xmlns:v="urn:schemas-microsoft-com:vml" Requires="v">
                <p:oleObj name="Worksheet" r:id="rId3" imgW="11611039" imgH="3657566" progId="Excel.Sheet.12">
                  <p:embed/>
                </p:oleObj>
              </mc:Choice>
              <mc:Fallback>
                <p:oleObj name="Worksheet" r:id="rId3" imgW="11611039" imgH="3657566" progId="Excel.Sheet.12">
                  <p:embed/>
                  <p:pic>
                    <p:nvPicPr>
                      <p:cNvPr id="7" name="Object 6">
                        <a:extLst>
                          <a:ext uri="{FF2B5EF4-FFF2-40B4-BE49-F238E27FC236}">
                            <a16:creationId xmlns:a16="http://schemas.microsoft.com/office/drawing/2014/main" id="{BAE0172E-C26E-9314-F881-A8AA74E51963}"/>
                          </a:ext>
                        </a:extLst>
                      </p:cNvPr>
                      <p:cNvPicPr/>
                      <p:nvPr/>
                    </p:nvPicPr>
                    <p:blipFill>
                      <a:blip r:embed="rId4"/>
                      <a:stretch>
                        <a:fillRect/>
                      </a:stretch>
                    </p:blipFill>
                    <p:spPr>
                      <a:xfrm>
                        <a:off x="158750" y="1162050"/>
                        <a:ext cx="11874500" cy="3744913"/>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B3190A5F-DA5E-F1A6-EA29-BABE62F3A394}"/>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9</a:t>
            </a:r>
          </a:p>
        </p:txBody>
      </p:sp>
    </p:spTree>
    <p:extLst>
      <p:ext uri="{BB962C8B-B14F-4D97-AF65-F5344CB8AC3E}">
        <p14:creationId xmlns:p14="http://schemas.microsoft.com/office/powerpoint/2010/main" val="123804597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FEEBC02-6EC6-B150-538C-1B4A5E9651B7}"/>
              </a:ext>
            </a:extLst>
          </p:cNvPr>
          <p:cNvSpPr txBox="1"/>
          <p:nvPr/>
        </p:nvSpPr>
        <p:spPr>
          <a:xfrm>
            <a:off x="881510" y="4099375"/>
            <a:ext cx="5688288" cy="353943"/>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Total Actions by NAICS</a:t>
            </a:r>
            <a:endParaRPr lang="en-US" sz="1700" dirty="0">
              <a:solidFill>
                <a:srgbClr val="000000"/>
              </a:solidFill>
              <a:ea typeface="ＭＳ Ｐゴシック" pitchFamily="34" charset="-128"/>
            </a:endParaRPr>
          </a:p>
        </p:txBody>
      </p:sp>
      <p:sp>
        <p:nvSpPr>
          <p:cNvPr id="8" name="Title 5">
            <a:extLst>
              <a:ext uri="{FF2B5EF4-FFF2-40B4-BE49-F238E27FC236}">
                <a16:creationId xmlns:a16="http://schemas.microsoft.com/office/drawing/2014/main" id="{8A1FA9F5-9FA5-4312-6088-1AD45A3AA73C}"/>
              </a:ext>
            </a:extLst>
          </p:cNvPr>
          <p:cNvSpPr>
            <a:spLocks noGrp="1"/>
          </p:cNvSpPr>
          <p:nvPr>
            <p:ph type="title"/>
          </p:nvPr>
        </p:nvSpPr>
        <p:spPr>
          <a:xfrm>
            <a:off x="741872" y="143974"/>
            <a:ext cx="10810350" cy="914400"/>
          </a:xfrm>
        </p:spPr>
        <p:txBody>
          <a:bodyPr/>
          <a:lstStyle/>
          <a:p>
            <a:r>
              <a:rPr lang="en-US" dirty="0"/>
              <a:t>obligations</a:t>
            </a:r>
            <a:br>
              <a:rPr lang="en-US" dirty="0"/>
            </a:br>
            <a:r>
              <a:rPr lang="en-US" dirty="0"/>
              <a:t>Top 5 naics codes (Fy22 to fy24)</a:t>
            </a:r>
          </a:p>
        </p:txBody>
      </p:sp>
      <p:graphicFrame>
        <p:nvGraphicFramePr>
          <p:cNvPr id="14" name="Object 13">
            <a:extLst>
              <a:ext uri="{FF2B5EF4-FFF2-40B4-BE49-F238E27FC236}">
                <a16:creationId xmlns:a16="http://schemas.microsoft.com/office/drawing/2014/main" id="{BAE0172E-C26E-9314-F881-A8AA74E51963}"/>
              </a:ext>
            </a:extLst>
          </p:cNvPr>
          <p:cNvGraphicFramePr>
            <a:graphicFrameLocks noChangeAspect="1"/>
          </p:cNvGraphicFramePr>
          <p:nvPr>
            <p:extLst>
              <p:ext uri="{D42A27DB-BD31-4B8C-83A1-F6EECF244321}">
                <p14:modId xmlns:p14="http://schemas.microsoft.com/office/powerpoint/2010/main" val="929496625"/>
              </p:ext>
            </p:extLst>
          </p:nvPr>
        </p:nvGraphicFramePr>
        <p:xfrm>
          <a:off x="962025" y="1162050"/>
          <a:ext cx="9772650" cy="2937325"/>
        </p:xfrm>
        <a:graphic>
          <a:graphicData uri="http://schemas.openxmlformats.org/presentationml/2006/ole">
            <mc:AlternateContent xmlns:mc="http://schemas.openxmlformats.org/markup-compatibility/2006">
              <mc:Choice xmlns:v="urn:schemas-microsoft-com:vml" Requires="v">
                <p:oleObj name="Worksheet" r:id="rId3" imgW="9610712" imgH="2886194" progId="Excel.Sheet.12">
                  <p:embed/>
                </p:oleObj>
              </mc:Choice>
              <mc:Fallback>
                <p:oleObj name="Worksheet" r:id="rId3" imgW="9610712" imgH="2886194" progId="Excel.Sheet.12">
                  <p:embed/>
                  <p:pic>
                    <p:nvPicPr>
                      <p:cNvPr id="14" name="Object 13">
                        <a:extLst>
                          <a:ext uri="{FF2B5EF4-FFF2-40B4-BE49-F238E27FC236}">
                            <a16:creationId xmlns:a16="http://schemas.microsoft.com/office/drawing/2014/main" id="{BAE0172E-C26E-9314-F881-A8AA74E51963}"/>
                          </a:ext>
                        </a:extLst>
                      </p:cNvPr>
                      <p:cNvPicPr/>
                      <p:nvPr/>
                    </p:nvPicPr>
                    <p:blipFill>
                      <a:blip r:embed="rId4"/>
                      <a:stretch>
                        <a:fillRect/>
                      </a:stretch>
                    </p:blipFill>
                    <p:spPr>
                      <a:xfrm>
                        <a:off x="962025" y="1162050"/>
                        <a:ext cx="9772650" cy="293732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F089E29-9292-C7C3-9A7B-2FF96B2DD9CB}"/>
              </a:ext>
            </a:extLst>
          </p:cNvPr>
          <p:cNvGraphicFramePr>
            <a:graphicFrameLocks noChangeAspect="1"/>
          </p:cNvGraphicFramePr>
          <p:nvPr>
            <p:extLst>
              <p:ext uri="{D42A27DB-BD31-4B8C-83A1-F6EECF244321}">
                <p14:modId xmlns:p14="http://schemas.microsoft.com/office/powerpoint/2010/main" val="739156089"/>
              </p:ext>
            </p:extLst>
          </p:nvPr>
        </p:nvGraphicFramePr>
        <p:xfrm>
          <a:off x="3874505" y="4377100"/>
          <a:ext cx="4442990" cy="1720647"/>
        </p:xfrm>
        <a:graphic>
          <a:graphicData uri="http://schemas.openxmlformats.org/presentationml/2006/ole">
            <mc:AlternateContent xmlns:mc="http://schemas.openxmlformats.org/markup-compatibility/2006">
              <mc:Choice xmlns:v="urn:schemas-microsoft-com:vml" Requires="v">
                <p:oleObj name="Worksheet" r:id="rId5" imgW="4276814" imgH="1533531" progId="Excel.Sheet.12">
                  <p:embed/>
                </p:oleObj>
              </mc:Choice>
              <mc:Fallback>
                <p:oleObj name="Worksheet" r:id="rId5" imgW="4276814" imgH="1533531" progId="Excel.Sheet.12">
                  <p:embed/>
                  <p:pic>
                    <p:nvPicPr>
                      <p:cNvPr id="0" name=""/>
                      <p:cNvPicPr/>
                      <p:nvPr/>
                    </p:nvPicPr>
                    <p:blipFill>
                      <a:blip r:embed="rId6"/>
                      <a:stretch>
                        <a:fillRect/>
                      </a:stretch>
                    </p:blipFill>
                    <p:spPr>
                      <a:xfrm>
                        <a:off x="3874505" y="4377100"/>
                        <a:ext cx="4442990" cy="1720647"/>
                      </a:xfrm>
                      <a:prstGeom prst="rect">
                        <a:avLst/>
                      </a:prstGeom>
                    </p:spPr>
                  </p:pic>
                </p:oleObj>
              </mc:Fallback>
            </mc:AlternateContent>
          </a:graphicData>
        </a:graphic>
      </p:graphicFrame>
      <p:sp>
        <p:nvSpPr>
          <p:cNvPr id="11" name="Rectangle: Rounded Corners 10">
            <a:hlinkClick r:id="rId7" action="ppaction://hlinksldjump"/>
            <a:extLst>
              <a:ext uri="{FF2B5EF4-FFF2-40B4-BE49-F238E27FC236}">
                <a16:creationId xmlns:a16="http://schemas.microsoft.com/office/drawing/2014/main" id="{294DD619-47C6-2C8C-9E55-FBE83195C8F2}"/>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Total</a:t>
            </a:r>
          </a:p>
        </p:txBody>
      </p:sp>
      <p:sp>
        <p:nvSpPr>
          <p:cNvPr id="12" name="Rectangle: Rounded Corners 11">
            <a:hlinkClick r:id="rId8" action="ppaction://hlinksldjump"/>
            <a:extLst>
              <a:ext uri="{FF2B5EF4-FFF2-40B4-BE49-F238E27FC236}">
                <a16:creationId xmlns:a16="http://schemas.microsoft.com/office/drawing/2014/main" id="{97E44B3E-42EC-DE49-E916-7F6230245673}"/>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SB</a:t>
            </a:r>
          </a:p>
        </p:txBody>
      </p:sp>
      <p:sp>
        <p:nvSpPr>
          <p:cNvPr id="13" name="Rectangle: Rounded Corners 12">
            <a:hlinkClick r:id="rId9" action="ppaction://hlinksldjump"/>
            <a:extLst>
              <a:ext uri="{FF2B5EF4-FFF2-40B4-BE49-F238E27FC236}">
                <a16:creationId xmlns:a16="http://schemas.microsoft.com/office/drawing/2014/main" id="{D66047CE-C50E-A895-2083-563BAD089759}"/>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SDB</a:t>
            </a:r>
          </a:p>
        </p:txBody>
      </p:sp>
      <p:sp>
        <p:nvSpPr>
          <p:cNvPr id="15" name="Rectangle: Rounded Corners 14">
            <a:hlinkClick r:id="rId10" action="ppaction://hlinksldjump"/>
            <a:extLst>
              <a:ext uri="{FF2B5EF4-FFF2-40B4-BE49-F238E27FC236}">
                <a16:creationId xmlns:a16="http://schemas.microsoft.com/office/drawing/2014/main" id="{10F4FF19-0188-9F06-4F70-DD909D56B62B}"/>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SDVOSB</a:t>
            </a:r>
          </a:p>
        </p:txBody>
      </p:sp>
      <p:sp>
        <p:nvSpPr>
          <p:cNvPr id="16" name="Rectangle: Rounded Corners 15">
            <a:hlinkClick r:id="rId11" action="ppaction://hlinksldjump"/>
            <a:extLst>
              <a:ext uri="{FF2B5EF4-FFF2-40B4-BE49-F238E27FC236}">
                <a16:creationId xmlns:a16="http://schemas.microsoft.com/office/drawing/2014/main" id="{3DEB1FC8-7016-D2CB-9652-0FCA4F77F7B9}"/>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WOSB</a:t>
            </a:r>
          </a:p>
        </p:txBody>
      </p:sp>
      <p:sp>
        <p:nvSpPr>
          <p:cNvPr id="17" name="Rectangle: Rounded Corners 16">
            <a:hlinkClick r:id="rId12" action="ppaction://hlinksldjump"/>
            <a:extLst>
              <a:ext uri="{FF2B5EF4-FFF2-40B4-BE49-F238E27FC236}">
                <a16:creationId xmlns:a16="http://schemas.microsoft.com/office/drawing/2014/main" id="{B60FAE7E-9910-4040-54D2-57B19B2D476B}"/>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HUBZone</a:t>
            </a:r>
          </a:p>
        </p:txBody>
      </p:sp>
      <p:sp>
        <p:nvSpPr>
          <p:cNvPr id="19" name="TextBox 18">
            <a:extLst>
              <a:ext uri="{FF2B5EF4-FFF2-40B4-BE49-F238E27FC236}">
                <a16:creationId xmlns:a16="http://schemas.microsoft.com/office/drawing/2014/main" id="{D3CB0790-C0BB-BDE2-A9AC-EAE04E4CCFD0}"/>
              </a:ext>
            </a:extLst>
          </p:cNvPr>
          <p:cNvSpPr txBox="1"/>
          <p:nvPr/>
        </p:nvSpPr>
        <p:spPr>
          <a:xfrm>
            <a:off x="2108543" y="6107149"/>
            <a:ext cx="7973325"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Information on Top NAICS Obligations for Small Business and Socioeconomic Categories</a:t>
            </a:r>
            <a:endParaRPr lang="en-US" sz="1700" b="1" dirty="0">
              <a:solidFill>
                <a:srgbClr val="000000"/>
              </a:solidFill>
              <a:ea typeface="ＭＳ Ｐゴシック" pitchFamily="34" charset="-128"/>
            </a:endParaRPr>
          </a:p>
        </p:txBody>
      </p:sp>
      <p:sp>
        <p:nvSpPr>
          <p:cNvPr id="20" name="TextBox 19">
            <a:extLst>
              <a:ext uri="{FF2B5EF4-FFF2-40B4-BE49-F238E27FC236}">
                <a16:creationId xmlns:a16="http://schemas.microsoft.com/office/drawing/2014/main" id="{5320BDF6-BC4A-C625-5726-46FA803158DF}"/>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10</a:t>
            </a:r>
          </a:p>
        </p:txBody>
      </p:sp>
    </p:spTree>
    <p:extLst>
      <p:ext uri="{BB962C8B-B14F-4D97-AF65-F5344CB8AC3E}">
        <p14:creationId xmlns:p14="http://schemas.microsoft.com/office/powerpoint/2010/main" val="1572386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ACC49326-A414-A31A-2636-09BDAEC9810E}"/>
              </a:ext>
            </a:extLst>
          </p:cNvPr>
          <p:cNvSpPr txBox="1">
            <a:spLocks/>
          </p:cNvSpPr>
          <p:nvPr/>
        </p:nvSpPr>
        <p:spPr>
          <a:xfrm>
            <a:off x="741872" y="143974"/>
            <a:ext cx="10810350"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Small business accomplishments</a:t>
            </a:r>
            <a:br>
              <a:rPr lang="en-US" dirty="0"/>
            </a:br>
            <a:r>
              <a:rPr lang="en-US" dirty="0"/>
              <a:t>goal achievements (fy24)</a:t>
            </a:r>
          </a:p>
        </p:txBody>
      </p:sp>
      <p:graphicFrame>
        <p:nvGraphicFramePr>
          <p:cNvPr id="12" name="Table 5">
            <a:extLst>
              <a:ext uri="{FF2B5EF4-FFF2-40B4-BE49-F238E27FC236}">
                <a16:creationId xmlns:a16="http://schemas.microsoft.com/office/drawing/2014/main" id="{FE7E4155-FADC-0228-3570-ADA51773F646}"/>
              </a:ext>
            </a:extLst>
          </p:cNvPr>
          <p:cNvGraphicFramePr>
            <a:graphicFrameLocks noGrp="1"/>
          </p:cNvGraphicFramePr>
          <p:nvPr>
            <p:extLst>
              <p:ext uri="{D42A27DB-BD31-4B8C-83A1-F6EECF244321}">
                <p14:modId xmlns:p14="http://schemas.microsoft.com/office/powerpoint/2010/main" val="2617824987"/>
              </p:ext>
            </p:extLst>
          </p:nvPr>
        </p:nvGraphicFramePr>
        <p:xfrm>
          <a:off x="3855717" y="5266278"/>
          <a:ext cx="4480560" cy="1097280"/>
        </p:xfrm>
        <a:graphic>
          <a:graphicData uri="http://schemas.openxmlformats.org/drawingml/2006/table">
            <a:tbl>
              <a:tblPr firstRow="1" bandRow="1"/>
              <a:tblGrid>
                <a:gridCol w="365760">
                  <a:extLst>
                    <a:ext uri="{9D8B030D-6E8A-4147-A177-3AD203B41FA5}">
                      <a16:colId xmlns:a16="http://schemas.microsoft.com/office/drawing/2014/main" val="3097968278"/>
                    </a:ext>
                  </a:extLst>
                </a:gridCol>
                <a:gridCol w="4114800">
                  <a:extLst>
                    <a:ext uri="{9D8B030D-6E8A-4147-A177-3AD203B41FA5}">
                      <a16:colId xmlns:a16="http://schemas.microsoft.com/office/drawing/2014/main" val="1495242826"/>
                    </a:ext>
                  </a:extLst>
                </a:gridCol>
              </a:tblGrid>
              <a:tr h="196515">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DAA27"/>
                    </a:solidFill>
                  </a:tcPr>
                </a:tc>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r>
                        <a:rPr lang="en-US" sz="1000" dirty="0"/>
                        <a:t>Goals (Actual) met or exceeded Goals (Army) and Goals (NAB).</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488658"/>
                  </a:ext>
                </a:extLst>
              </a:tr>
              <a:tr h="250708">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C01"/>
                    </a:solidFill>
                  </a:tcPr>
                </a:tc>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r>
                        <a:rPr lang="en-US" sz="1000" dirty="0"/>
                        <a:t>Goals (Actual) met or exceeded Goals (Army) or Goals (NAB) but not both.</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508474"/>
                  </a:ext>
                </a:extLst>
              </a:tr>
              <a:tr h="250708">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r>
                        <a:rPr lang="en-US" sz="1000" dirty="0"/>
                        <a:t>Goals (Actual) did not meet Goals (Army) and Goals (NAB).</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420616"/>
                  </a:ext>
                </a:extLst>
              </a:tr>
            </a:tbl>
          </a:graphicData>
        </a:graphic>
      </p:graphicFrame>
      <p:graphicFrame>
        <p:nvGraphicFramePr>
          <p:cNvPr id="18" name="Object 17">
            <a:extLst>
              <a:ext uri="{FF2B5EF4-FFF2-40B4-BE49-F238E27FC236}">
                <a16:creationId xmlns:a16="http://schemas.microsoft.com/office/drawing/2014/main" id="{2003B27F-C208-8888-22DA-EB7C5A13EC52}"/>
              </a:ext>
            </a:extLst>
          </p:cNvPr>
          <p:cNvGraphicFramePr>
            <a:graphicFrameLocks noChangeAspect="1"/>
          </p:cNvGraphicFramePr>
          <p:nvPr>
            <p:extLst>
              <p:ext uri="{D42A27DB-BD31-4B8C-83A1-F6EECF244321}">
                <p14:modId xmlns:p14="http://schemas.microsoft.com/office/powerpoint/2010/main" val="2515786121"/>
              </p:ext>
            </p:extLst>
          </p:nvPr>
        </p:nvGraphicFramePr>
        <p:xfrm>
          <a:off x="2333628" y="1157289"/>
          <a:ext cx="7553322" cy="3454596"/>
        </p:xfrm>
        <a:graphic>
          <a:graphicData uri="http://schemas.openxmlformats.org/presentationml/2006/ole">
            <mc:AlternateContent xmlns:mc="http://schemas.openxmlformats.org/markup-compatibility/2006">
              <mc:Choice xmlns:v="urn:schemas-microsoft-com:vml" Requires="v">
                <p:oleObj name="Worksheet" r:id="rId3" imgW="4152849" imgH="2295383" progId="Excel.Sheet.12">
                  <p:embed/>
                </p:oleObj>
              </mc:Choice>
              <mc:Fallback>
                <p:oleObj name="Worksheet" r:id="rId3" imgW="4152849" imgH="2295383" progId="Excel.Sheet.12">
                  <p:embed/>
                  <p:pic>
                    <p:nvPicPr>
                      <p:cNvPr id="15" name="Object 14">
                        <a:extLst>
                          <a:ext uri="{FF2B5EF4-FFF2-40B4-BE49-F238E27FC236}">
                            <a16:creationId xmlns:a16="http://schemas.microsoft.com/office/drawing/2014/main" id="{2003B27F-C208-8888-22DA-EB7C5A13EC52}"/>
                          </a:ext>
                        </a:extLst>
                      </p:cNvPr>
                      <p:cNvPicPr/>
                      <p:nvPr/>
                    </p:nvPicPr>
                    <p:blipFill>
                      <a:blip r:embed="rId4"/>
                      <a:stretch>
                        <a:fillRect/>
                      </a:stretch>
                    </p:blipFill>
                    <p:spPr>
                      <a:xfrm>
                        <a:off x="2333628" y="1157289"/>
                        <a:ext cx="7553322" cy="3454596"/>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4B5EA4F0-DE34-C1FE-825B-7DDF9E84634A}"/>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11</a:t>
            </a:r>
          </a:p>
        </p:txBody>
      </p:sp>
    </p:spTree>
    <p:extLst>
      <p:ext uri="{BB962C8B-B14F-4D97-AF65-F5344CB8AC3E}">
        <p14:creationId xmlns:p14="http://schemas.microsoft.com/office/powerpoint/2010/main" val="1418171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B9FADD-4FFB-5523-00AE-822BA424981D}"/>
              </a:ext>
            </a:extLst>
          </p:cNvPr>
          <p:cNvSpPr txBox="1"/>
          <p:nvPr/>
        </p:nvSpPr>
        <p:spPr>
          <a:xfrm>
            <a:off x="741872" y="2927370"/>
            <a:ext cx="3023585" cy="784830"/>
          </a:xfrm>
          <a:prstGeom prst="rect">
            <a:avLst/>
          </a:prstGeom>
          <a:noFill/>
        </p:spPr>
        <p:txBody>
          <a:bodyPr wrap="none" rtlCol="0">
            <a:spAutoFit/>
          </a:bodyPr>
          <a:lstStyle/>
          <a:p>
            <a:pPr algn="ctr"/>
            <a:r>
              <a:rPr lang="en-US" sz="1500" dirty="0"/>
              <a:t>Bureau of Engraving and Printing</a:t>
            </a:r>
          </a:p>
          <a:p>
            <a:pPr algn="ctr"/>
            <a:r>
              <a:rPr lang="en-US" sz="1500" dirty="0"/>
              <a:t>Currency Production Facility</a:t>
            </a:r>
          </a:p>
          <a:p>
            <a:pPr algn="ctr"/>
            <a:r>
              <a:rPr lang="en-US" sz="1500" dirty="0"/>
              <a:t>Beltsville, MD</a:t>
            </a:r>
          </a:p>
        </p:txBody>
      </p:sp>
      <p:sp>
        <p:nvSpPr>
          <p:cNvPr id="10" name="TextBox 9">
            <a:extLst>
              <a:ext uri="{FF2B5EF4-FFF2-40B4-BE49-F238E27FC236}">
                <a16:creationId xmlns:a16="http://schemas.microsoft.com/office/drawing/2014/main" id="{56FEC183-7F8A-8C7C-6724-914D932BA739}"/>
              </a:ext>
            </a:extLst>
          </p:cNvPr>
          <p:cNvSpPr txBox="1"/>
          <p:nvPr/>
        </p:nvSpPr>
        <p:spPr>
          <a:xfrm>
            <a:off x="8402055" y="2927370"/>
            <a:ext cx="3107396" cy="784830"/>
          </a:xfrm>
          <a:prstGeom prst="rect">
            <a:avLst/>
          </a:prstGeom>
          <a:noFill/>
        </p:spPr>
        <p:txBody>
          <a:bodyPr wrap="square">
            <a:spAutoFit/>
          </a:bodyPr>
          <a:lstStyle/>
          <a:p>
            <a:pPr algn="ctr"/>
            <a:r>
              <a:rPr lang="en-US" sz="1500" dirty="0"/>
              <a:t>Multiple Projects</a:t>
            </a:r>
          </a:p>
          <a:p>
            <a:pPr algn="ctr"/>
            <a:r>
              <a:rPr lang="en-US" sz="1500" dirty="0"/>
              <a:t>Letterkenny Army Depot</a:t>
            </a:r>
          </a:p>
          <a:p>
            <a:pPr algn="ctr"/>
            <a:r>
              <a:rPr lang="en-US" sz="1500" dirty="0"/>
              <a:t>Chambersburg, PA</a:t>
            </a:r>
          </a:p>
        </p:txBody>
      </p:sp>
      <p:sp>
        <p:nvSpPr>
          <p:cNvPr id="12" name="TextBox 11">
            <a:extLst>
              <a:ext uri="{FF2B5EF4-FFF2-40B4-BE49-F238E27FC236}">
                <a16:creationId xmlns:a16="http://schemas.microsoft.com/office/drawing/2014/main" id="{617A0A0D-BB66-8B02-97A0-3C996E297888}"/>
              </a:ext>
            </a:extLst>
          </p:cNvPr>
          <p:cNvSpPr txBox="1"/>
          <p:nvPr/>
        </p:nvSpPr>
        <p:spPr>
          <a:xfrm>
            <a:off x="2655588" y="5685481"/>
            <a:ext cx="3065263" cy="784830"/>
          </a:xfrm>
          <a:prstGeom prst="rect">
            <a:avLst/>
          </a:prstGeom>
          <a:noFill/>
        </p:spPr>
        <p:txBody>
          <a:bodyPr wrap="none" rtlCol="0">
            <a:spAutoFit/>
          </a:bodyPr>
          <a:lstStyle/>
          <a:p>
            <a:pPr algn="ctr"/>
            <a:r>
              <a:rPr lang="en-US" sz="1500" dirty="0"/>
              <a:t>Multiple Projects</a:t>
            </a:r>
          </a:p>
          <a:p>
            <a:pPr algn="ctr"/>
            <a:r>
              <a:rPr lang="en-US" sz="1500" dirty="0"/>
              <a:t>Joint Base Myer - Henderson Hall</a:t>
            </a:r>
          </a:p>
          <a:p>
            <a:pPr algn="ctr"/>
            <a:r>
              <a:rPr lang="en-US" sz="1500" dirty="0"/>
              <a:t>Fort Myer, VA</a:t>
            </a:r>
          </a:p>
        </p:txBody>
      </p:sp>
      <p:sp>
        <p:nvSpPr>
          <p:cNvPr id="13" name="TextBox 12">
            <a:extLst>
              <a:ext uri="{FF2B5EF4-FFF2-40B4-BE49-F238E27FC236}">
                <a16:creationId xmlns:a16="http://schemas.microsoft.com/office/drawing/2014/main" id="{3943B1DE-8B1A-C2ED-415E-8B975FBBAC64}"/>
              </a:ext>
            </a:extLst>
          </p:cNvPr>
          <p:cNvSpPr txBox="1"/>
          <p:nvPr/>
        </p:nvSpPr>
        <p:spPr>
          <a:xfrm>
            <a:off x="6738976" y="5685481"/>
            <a:ext cx="2584362" cy="784830"/>
          </a:xfrm>
          <a:prstGeom prst="rect">
            <a:avLst/>
          </a:prstGeom>
          <a:noFill/>
        </p:spPr>
        <p:txBody>
          <a:bodyPr wrap="none" rtlCol="0">
            <a:spAutoFit/>
          </a:bodyPr>
          <a:lstStyle/>
          <a:p>
            <a:r>
              <a:rPr lang="en-US" sz="1500" dirty="0"/>
              <a:t>Mid Chesapeake Bay Island</a:t>
            </a:r>
          </a:p>
          <a:p>
            <a:pPr algn="ctr"/>
            <a:r>
              <a:rPr lang="en-US" sz="1500" dirty="0"/>
              <a:t>Ecosystem Restoration</a:t>
            </a:r>
          </a:p>
          <a:p>
            <a:pPr algn="ctr"/>
            <a:r>
              <a:rPr lang="en-US" sz="1500" dirty="0"/>
              <a:t>Dorchester County, MD</a:t>
            </a:r>
          </a:p>
        </p:txBody>
      </p:sp>
      <p:sp>
        <p:nvSpPr>
          <p:cNvPr id="3" name="Title 5">
            <a:extLst>
              <a:ext uri="{FF2B5EF4-FFF2-40B4-BE49-F238E27FC236}">
                <a16:creationId xmlns:a16="http://schemas.microsoft.com/office/drawing/2014/main" id="{E9118AEF-602F-1C7E-5D7D-BDD696E8D76A}"/>
              </a:ext>
            </a:extLst>
          </p:cNvPr>
          <p:cNvSpPr>
            <a:spLocks noGrp="1"/>
          </p:cNvSpPr>
          <p:nvPr>
            <p:ph type="title"/>
          </p:nvPr>
        </p:nvSpPr>
        <p:spPr>
          <a:xfrm>
            <a:off x="741872" y="143974"/>
            <a:ext cx="10810350" cy="914400"/>
          </a:xfrm>
        </p:spPr>
        <p:txBody>
          <a:bodyPr/>
          <a:lstStyle/>
          <a:p>
            <a:r>
              <a:rPr lang="en-US" dirty="0"/>
              <a:t>Program Highlights</a:t>
            </a:r>
          </a:p>
        </p:txBody>
      </p:sp>
      <p:sp>
        <p:nvSpPr>
          <p:cNvPr id="4" name="TextBox 3">
            <a:extLst>
              <a:ext uri="{FF2B5EF4-FFF2-40B4-BE49-F238E27FC236}">
                <a16:creationId xmlns:a16="http://schemas.microsoft.com/office/drawing/2014/main" id="{83EC9781-8703-DD61-3ED2-5BAADE3A4A0C}"/>
              </a:ext>
            </a:extLst>
          </p:cNvPr>
          <p:cNvSpPr txBox="1"/>
          <p:nvPr/>
        </p:nvSpPr>
        <p:spPr>
          <a:xfrm>
            <a:off x="4972687" y="2927370"/>
            <a:ext cx="2348720" cy="784830"/>
          </a:xfrm>
          <a:prstGeom prst="rect">
            <a:avLst/>
          </a:prstGeom>
          <a:noFill/>
        </p:spPr>
        <p:txBody>
          <a:bodyPr wrap="none" rtlCol="0">
            <a:spAutoFit/>
          </a:bodyPr>
          <a:lstStyle/>
          <a:p>
            <a:pPr algn="ctr"/>
            <a:r>
              <a:rPr lang="en-US" sz="1500" dirty="0"/>
              <a:t>Veteran Affairs</a:t>
            </a:r>
          </a:p>
          <a:p>
            <a:pPr algn="ctr"/>
            <a:r>
              <a:rPr lang="en-US" sz="1500" dirty="0"/>
              <a:t>Community Living Center</a:t>
            </a:r>
          </a:p>
          <a:p>
            <a:pPr algn="ctr"/>
            <a:r>
              <a:rPr lang="en-US" sz="1500" dirty="0"/>
              <a:t>Perry Point, MD</a:t>
            </a:r>
          </a:p>
        </p:txBody>
      </p:sp>
      <p:pic>
        <p:nvPicPr>
          <p:cNvPr id="16" name="Google Shape;93;p1" descr="A picture containing water, outdoor, sky, nature&#10;&#10;Description automatically generated">
            <a:extLst>
              <a:ext uri="{FF2B5EF4-FFF2-40B4-BE49-F238E27FC236}">
                <a16:creationId xmlns:a16="http://schemas.microsoft.com/office/drawing/2014/main" id="{57323F08-B918-ABDC-0D65-9CAD6E0A7164}"/>
              </a:ext>
            </a:extLst>
          </p:cNvPr>
          <p:cNvPicPr preferRelativeResize="0"/>
          <p:nvPr/>
        </p:nvPicPr>
        <p:blipFill rotWithShape="1">
          <a:blip r:embed="rId2">
            <a:alphaModFix/>
          </a:blip>
          <a:srcRect l="6968" t="23658" r="961" b="42456"/>
          <a:stretch/>
        </p:blipFill>
        <p:spPr>
          <a:xfrm>
            <a:off x="6430957" y="3786686"/>
            <a:ext cx="3200400" cy="1828800"/>
          </a:xfrm>
          <a:prstGeom prst="rect">
            <a:avLst/>
          </a:prstGeom>
          <a:noFill/>
          <a:ln>
            <a:solidFill>
              <a:schemeClr val="tx1"/>
            </a:solidFill>
          </a:ln>
        </p:spPr>
      </p:pic>
      <p:sp>
        <p:nvSpPr>
          <p:cNvPr id="18" name="TextBox 17">
            <a:extLst>
              <a:ext uri="{FF2B5EF4-FFF2-40B4-BE49-F238E27FC236}">
                <a16:creationId xmlns:a16="http://schemas.microsoft.com/office/drawing/2014/main" id="{AC9ABA83-8815-B699-B288-EBA43E76C64A}"/>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12</a:t>
            </a:r>
          </a:p>
        </p:txBody>
      </p:sp>
      <p:pic>
        <p:nvPicPr>
          <p:cNvPr id="7" name="Picture 2">
            <a:extLst>
              <a:ext uri="{FF2B5EF4-FFF2-40B4-BE49-F238E27FC236}">
                <a16:creationId xmlns:a16="http://schemas.microsoft.com/office/drawing/2014/main" id="{6220CD38-F169-3502-D4CB-4FE6ACC5884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5553" y="1032964"/>
            <a:ext cx="3200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21" descr="A building with trees and grass&#10;&#10;Description automatically generated">
            <a:extLst>
              <a:ext uri="{FF2B5EF4-FFF2-40B4-BE49-F238E27FC236}">
                <a16:creationId xmlns:a16="http://schemas.microsoft.com/office/drawing/2014/main" id="{E461DFC1-9E23-F561-359C-04B2D628C69F}"/>
              </a:ext>
            </a:extLst>
          </p:cNvPr>
          <p:cNvPicPr>
            <a:picLocks/>
          </p:cNvPicPr>
          <p:nvPr/>
        </p:nvPicPr>
        <p:blipFill>
          <a:blip r:embed="rId4"/>
          <a:stretch>
            <a:fillRect/>
          </a:stretch>
        </p:blipFill>
        <p:spPr>
          <a:xfrm>
            <a:off x="653464" y="1032964"/>
            <a:ext cx="3200400" cy="1828800"/>
          </a:xfrm>
          <a:prstGeom prst="rect">
            <a:avLst/>
          </a:prstGeom>
          <a:ln>
            <a:solidFill>
              <a:schemeClr val="accent1"/>
            </a:solidFill>
          </a:ln>
        </p:spPr>
      </p:pic>
      <p:pic>
        <p:nvPicPr>
          <p:cNvPr id="25" name="Picture 24" descr="A high angle view of a building&#10;&#10;Description automatically generated">
            <a:extLst>
              <a:ext uri="{FF2B5EF4-FFF2-40B4-BE49-F238E27FC236}">
                <a16:creationId xmlns:a16="http://schemas.microsoft.com/office/drawing/2014/main" id="{EE5DEE9A-64A7-BC4F-74D9-DB421799B73F}"/>
              </a:ext>
            </a:extLst>
          </p:cNvPr>
          <p:cNvPicPr>
            <a:picLocks/>
          </p:cNvPicPr>
          <p:nvPr/>
        </p:nvPicPr>
        <p:blipFill>
          <a:blip r:embed="rId5"/>
          <a:stretch>
            <a:fillRect/>
          </a:stretch>
        </p:blipFill>
        <p:spPr>
          <a:xfrm>
            <a:off x="4507736" y="1032964"/>
            <a:ext cx="3200400" cy="1828800"/>
          </a:xfrm>
          <a:prstGeom prst="rect">
            <a:avLst/>
          </a:prstGeom>
          <a:ln>
            <a:solidFill>
              <a:schemeClr val="accent1"/>
            </a:solidFill>
          </a:ln>
        </p:spPr>
      </p:pic>
      <p:pic>
        <p:nvPicPr>
          <p:cNvPr id="6" name="Picture 5">
            <a:extLst>
              <a:ext uri="{FF2B5EF4-FFF2-40B4-BE49-F238E27FC236}">
                <a16:creationId xmlns:a16="http://schemas.microsoft.com/office/drawing/2014/main" id="{B02A6005-FF94-4670-89A4-540E8BD63754}"/>
              </a:ext>
            </a:extLst>
          </p:cNvPr>
          <p:cNvPicPr>
            <a:picLocks/>
          </p:cNvPicPr>
          <p:nvPr/>
        </p:nvPicPr>
        <p:blipFill>
          <a:blip r:embed="rId6"/>
          <a:stretch>
            <a:fillRect/>
          </a:stretch>
        </p:blipFill>
        <p:spPr>
          <a:xfrm>
            <a:off x="2588019" y="3777806"/>
            <a:ext cx="3200400" cy="1828800"/>
          </a:xfrm>
          <a:prstGeom prst="rect">
            <a:avLst/>
          </a:prstGeom>
          <a:ln>
            <a:solidFill>
              <a:schemeClr val="accent1"/>
            </a:solidFill>
          </a:ln>
        </p:spPr>
      </p:pic>
    </p:spTree>
    <p:extLst>
      <p:ext uri="{BB962C8B-B14F-4D97-AF65-F5344CB8AC3E}">
        <p14:creationId xmlns:p14="http://schemas.microsoft.com/office/powerpoint/2010/main" val="3584399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E53930-4C6F-700D-6BD3-A42AA75CD957}"/>
              </a:ext>
            </a:extLst>
          </p:cNvPr>
          <p:cNvSpPr txBox="1"/>
          <p:nvPr/>
        </p:nvSpPr>
        <p:spPr>
          <a:xfrm>
            <a:off x="525805" y="1064794"/>
            <a:ext cx="11288243" cy="4447371"/>
          </a:xfrm>
          <a:prstGeom prst="rect">
            <a:avLst/>
          </a:prstGeom>
          <a:noFill/>
        </p:spPr>
        <p:txBody>
          <a:bodyPr wrap="square" rtlCol="0">
            <a:spAutoFit/>
          </a:bodyPr>
          <a:lstStyle/>
          <a:p>
            <a:r>
              <a:rPr lang="en-US" sz="1700" dirty="0">
                <a:latin typeface="Arial (Body)"/>
              </a:rPr>
              <a:t>Disclaimers / Notes:</a:t>
            </a:r>
          </a:p>
          <a:p>
            <a:endParaRPr lang="en-US" sz="400" dirty="0">
              <a:latin typeface="Arial (Body)"/>
            </a:endParaRPr>
          </a:p>
          <a:p>
            <a:pPr marL="461963" indent="-233363">
              <a:buFont typeface="Arial" panose="020B0604020202020204" pitchFamily="34" charset="0"/>
              <a:buChar char="•"/>
            </a:pPr>
            <a:r>
              <a:rPr lang="en-US" sz="1700" dirty="0">
                <a:latin typeface="Arial (Body)"/>
              </a:rPr>
              <a:t>Forecast of Contracting Opportunities (FCO) is required semiannually per </a:t>
            </a:r>
            <a:r>
              <a:rPr lang="en-US" sz="1700" dirty="0">
                <a:latin typeface="Arial (Body)"/>
                <a:hlinkClick r:id="rId2">
                  <a:extLst>
                    <a:ext uri="{A12FA001-AC4F-418D-AE19-62706E023703}">
                      <ahyp:hlinkClr xmlns:ahyp="http://schemas.microsoft.com/office/drawing/2018/hyperlinkcolor" val="tx"/>
                    </a:ext>
                  </a:extLst>
                </a:hlinkClick>
              </a:rPr>
              <a:t>Public Law (PL) 100-656 (Business Opportunity Development Reform Act of 1988)</a:t>
            </a:r>
            <a:r>
              <a:rPr lang="en-US" sz="1700" dirty="0">
                <a:latin typeface="Arial (Body)"/>
              </a:rPr>
              <a:t>.</a:t>
            </a:r>
          </a:p>
          <a:p>
            <a:pPr marL="461963" indent="-233363">
              <a:buFont typeface="Arial" panose="020B0604020202020204" pitchFamily="34" charset="0"/>
              <a:buChar char="•"/>
            </a:pPr>
            <a:endParaRPr lang="en-US" sz="400" dirty="0">
              <a:latin typeface="Arial (Body)"/>
            </a:endParaRPr>
          </a:p>
          <a:p>
            <a:pPr marL="461963" indent="-233363">
              <a:buFont typeface="Arial" panose="020B0604020202020204" pitchFamily="34" charset="0"/>
              <a:buChar char="•"/>
            </a:pPr>
            <a:r>
              <a:rPr lang="en-US" sz="1700" b="0" i="0" u="none" strike="noStrike" dirty="0">
                <a:effectLst/>
                <a:latin typeface="Arial (Body)"/>
              </a:rPr>
              <a:t>FCO does not show potential 8(a) sole source awards and procurements being issued as delivery / task orders off existing contracts.</a:t>
            </a:r>
          </a:p>
          <a:p>
            <a:pPr marL="461963" indent="-233363">
              <a:buFont typeface="Arial" panose="020B0604020202020204" pitchFamily="34" charset="0"/>
              <a:buChar char="•"/>
            </a:pPr>
            <a:endParaRPr lang="en-US" sz="400" b="0" i="0" u="none" strike="noStrike" dirty="0">
              <a:effectLst/>
              <a:latin typeface="Arial (Body)"/>
            </a:endParaRPr>
          </a:p>
          <a:p>
            <a:pPr marL="461963" indent="-233363">
              <a:buFont typeface="Arial" panose="020B0604020202020204" pitchFamily="34" charset="0"/>
              <a:buChar char="•"/>
            </a:pPr>
            <a:r>
              <a:rPr lang="en-US" sz="1700" dirty="0">
                <a:latin typeface="Arial (Body)"/>
              </a:rPr>
              <a:t>FCO is for informational purposes only.  </a:t>
            </a:r>
            <a:r>
              <a:rPr lang="en-US" sz="1700" dirty="0">
                <a:solidFill>
                  <a:srgbClr val="CF0000"/>
                </a:solidFill>
                <a:latin typeface="Arial (Body)"/>
              </a:rPr>
              <a:t>The</a:t>
            </a:r>
            <a:r>
              <a:rPr lang="en-US" sz="1700" b="0" i="0" u="none" strike="noStrike" dirty="0">
                <a:solidFill>
                  <a:srgbClr val="CF0000"/>
                </a:solidFill>
                <a:effectLst/>
                <a:latin typeface="Arial (Body)"/>
              </a:rPr>
              <a:t> information listed therein is subject to change</a:t>
            </a:r>
            <a:r>
              <a:rPr lang="en-US" sz="1700" b="0" i="0" u="none" strike="noStrike" dirty="0">
                <a:effectLst/>
                <a:latin typeface="Arial (Body)"/>
              </a:rPr>
              <a:t>.</a:t>
            </a:r>
          </a:p>
          <a:p>
            <a:pPr marL="461963" indent="-233363">
              <a:buFont typeface="Arial" panose="020B0604020202020204" pitchFamily="34" charset="0"/>
              <a:buChar char="•"/>
            </a:pPr>
            <a:endParaRPr lang="en-US" sz="400" b="0" i="0" u="none" strike="noStrike" dirty="0">
              <a:effectLst/>
              <a:latin typeface="Arial (Body)"/>
            </a:endParaRPr>
          </a:p>
          <a:p>
            <a:pPr marL="461963" indent="-233363">
              <a:buFont typeface="Arial" panose="020B0604020202020204" pitchFamily="34" charset="0"/>
              <a:buChar char="•"/>
            </a:pPr>
            <a:r>
              <a:rPr lang="en-US" sz="1700" b="0" i="0" u="none" strike="noStrike" dirty="0">
                <a:effectLst/>
                <a:latin typeface="Arial (Body)"/>
              </a:rPr>
              <a:t>The requirements may or may not be executed and are contingent upon funding, real estate, permits, congressional approvals, and other factors that affect the requirements.</a:t>
            </a:r>
          </a:p>
          <a:p>
            <a:pPr marL="461963" indent="-233363">
              <a:buFont typeface="Arial" panose="020B0604020202020204" pitchFamily="34" charset="0"/>
              <a:buChar char="•"/>
            </a:pPr>
            <a:endParaRPr lang="en-US" sz="400" dirty="0">
              <a:latin typeface="Arial (Body)"/>
            </a:endParaRPr>
          </a:p>
          <a:p>
            <a:pPr marL="461963" indent="-233363">
              <a:buFont typeface="Arial" panose="020B0604020202020204" pitchFamily="34" charset="0"/>
              <a:buChar char="•"/>
            </a:pPr>
            <a:r>
              <a:rPr lang="en-US" sz="1700" b="1" dirty="0">
                <a:solidFill>
                  <a:srgbClr val="2DA227"/>
                </a:solidFill>
                <a:latin typeface="Arial (Body)"/>
              </a:rPr>
              <a:t>Under ‘Anticipated Solicitation Date’, green, bolded text confirms that the solicitation is / was available on</a:t>
            </a:r>
            <a:r>
              <a:rPr lang="en-US" sz="1700" dirty="0">
                <a:latin typeface="Arial (Body)"/>
              </a:rPr>
              <a:t> </a:t>
            </a:r>
            <a:r>
              <a:rPr lang="en-US" sz="1700" dirty="0">
                <a:latin typeface="Arial (Body)"/>
                <a:hlinkClick r:id="rId3">
                  <a:extLst>
                    <a:ext uri="{A12FA001-AC4F-418D-AE19-62706E023703}">
                      <ahyp:hlinkClr xmlns:ahyp="http://schemas.microsoft.com/office/drawing/2018/hyperlinkcolor" val="tx"/>
                    </a:ext>
                  </a:extLst>
                </a:hlinkClick>
              </a:rPr>
              <a:t>http://www.sam.gov</a:t>
            </a:r>
            <a:r>
              <a:rPr lang="en-US" sz="1700" dirty="0">
                <a:solidFill>
                  <a:srgbClr val="0070C0"/>
                </a:solidFill>
                <a:latin typeface="Arial (Body)"/>
              </a:rPr>
              <a:t> </a:t>
            </a:r>
            <a:r>
              <a:rPr lang="en-US" sz="1700" b="1" dirty="0">
                <a:solidFill>
                  <a:srgbClr val="2DA227"/>
                </a:solidFill>
                <a:latin typeface="Arial (Body)"/>
              </a:rPr>
              <a:t>as of the date of this update.</a:t>
            </a:r>
            <a:r>
              <a:rPr lang="en-US" sz="1700" dirty="0">
                <a:latin typeface="Arial (Body)"/>
              </a:rPr>
              <a:t>  Black text represents a projected solicitation date.</a:t>
            </a:r>
            <a:endParaRPr lang="en-US" sz="1700" b="1" dirty="0">
              <a:solidFill>
                <a:srgbClr val="2DA227"/>
              </a:solidFill>
              <a:latin typeface="Arial (Body)"/>
            </a:endParaRPr>
          </a:p>
          <a:p>
            <a:pPr marL="461963" indent="-233363">
              <a:buFont typeface="Arial" panose="020B0604020202020204" pitchFamily="34" charset="0"/>
              <a:buChar char="•"/>
            </a:pPr>
            <a:endParaRPr lang="en-US" sz="400" dirty="0">
              <a:solidFill>
                <a:srgbClr val="221F20"/>
              </a:solidFill>
              <a:latin typeface="Arial (Body)"/>
            </a:endParaRPr>
          </a:p>
          <a:p>
            <a:pPr marL="461963" indent="-233363">
              <a:buFont typeface="Arial" panose="020B0604020202020204" pitchFamily="34" charset="0"/>
              <a:buChar char="•"/>
            </a:pPr>
            <a:r>
              <a:rPr lang="en-US" sz="1700" b="1" dirty="0">
                <a:solidFill>
                  <a:srgbClr val="2DAA27"/>
                </a:solidFill>
                <a:latin typeface="Arial (Body)"/>
              </a:rPr>
              <a:t>U</a:t>
            </a:r>
            <a:r>
              <a:rPr lang="en-US" sz="1700" b="1" dirty="0">
                <a:solidFill>
                  <a:srgbClr val="2DA227"/>
                </a:solidFill>
                <a:latin typeface="Arial (Body)"/>
              </a:rPr>
              <a:t>nder ‘Anticipated Acquisition Strategy’, green, bolded text confirms that the strategy has been verified via market research.</a:t>
            </a:r>
            <a:r>
              <a:rPr lang="en-US" sz="1700" dirty="0">
                <a:latin typeface="Arial (Body)"/>
              </a:rPr>
              <a:t>  Black text represents a projected acquisition strategy.</a:t>
            </a:r>
          </a:p>
          <a:p>
            <a:pPr marL="461963" indent="-233363">
              <a:buFont typeface="Arial" panose="020B0604020202020204" pitchFamily="34" charset="0"/>
              <a:buChar char="•"/>
            </a:pPr>
            <a:endParaRPr lang="en-US" sz="400" dirty="0">
              <a:latin typeface="Arial (Body)"/>
            </a:endParaRPr>
          </a:p>
          <a:p>
            <a:pPr marL="461963" indent="-233363">
              <a:buFont typeface="Arial" panose="020B0604020202020204" pitchFamily="34" charset="0"/>
              <a:buChar char="•"/>
            </a:pPr>
            <a:r>
              <a:rPr lang="en-US" sz="1700" dirty="0">
                <a:latin typeface="Arial (Body)"/>
              </a:rPr>
              <a:t>Projected strategies are subject to change based on market </a:t>
            </a:r>
            <a:r>
              <a:rPr lang="en-US" sz="1700" dirty="0">
                <a:solidFill>
                  <a:srgbClr val="221F20"/>
                </a:solidFill>
                <a:latin typeface="Arial (Body)"/>
              </a:rPr>
              <a:t>research and as requirements are further defined.  Small business concerns are highly encouraged to respond to Baltimore District's Sources Sought Notices, which is an influential form of market research.</a:t>
            </a:r>
            <a:endParaRPr lang="en-US" sz="1700" b="0" i="0" u="none" strike="noStrike" dirty="0">
              <a:solidFill>
                <a:srgbClr val="221F20"/>
              </a:solidFill>
              <a:effectLst/>
              <a:latin typeface="Arial (Body)"/>
            </a:endParaRPr>
          </a:p>
        </p:txBody>
      </p:sp>
      <p:sp>
        <p:nvSpPr>
          <p:cNvPr id="3" name="Title 5">
            <a:extLst>
              <a:ext uri="{FF2B5EF4-FFF2-40B4-BE49-F238E27FC236}">
                <a16:creationId xmlns:a16="http://schemas.microsoft.com/office/drawing/2014/main" id="{339E741A-75DB-56F4-0AD1-12946C313144}"/>
              </a:ext>
            </a:extLst>
          </p:cNvPr>
          <p:cNvSpPr>
            <a:spLocks noGrp="1"/>
          </p:cNvSpPr>
          <p:nvPr>
            <p:ph type="title"/>
          </p:nvPr>
        </p:nvSpPr>
        <p:spPr>
          <a:xfrm>
            <a:off x="741872" y="143974"/>
            <a:ext cx="10810350" cy="914400"/>
          </a:xfrm>
        </p:spPr>
        <p:txBody>
          <a:bodyPr/>
          <a:lstStyle/>
          <a:p>
            <a:r>
              <a:rPr lang="en-US" dirty="0"/>
              <a:t>Fy25 contracting opportunities</a:t>
            </a:r>
          </a:p>
        </p:txBody>
      </p:sp>
      <p:sp>
        <p:nvSpPr>
          <p:cNvPr id="4" name="TextBox 3">
            <a:extLst>
              <a:ext uri="{FF2B5EF4-FFF2-40B4-BE49-F238E27FC236}">
                <a16:creationId xmlns:a16="http://schemas.microsoft.com/office/drawing/2014/main" id="{79B461A5-58AC-F223-C048-8B6C252BDEBD}"/>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13</a:t>
            </a:r>
          </a:p>
        </p:txBody>
      </p:sp>
    </p:spTree>
    <p:extLst>
      <p:ext uri="{BB962C8B-B14F-4D97-AF65-F5344CB8AC3E}">
        <p14:creationId xmlns:p14="http://schemas.microsoft.com/office/powerpoint/2010/main" val="116695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AC64D24-1D92-DF23-E5F5-FDF3B15063BD}"/>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division / program points of contact</a:t>
            </a:r>
            <a:r>
              <a:rPr lang="en-US" sz="800" dirty="0"/>
              <a:t> (1 of 3)</a:t>
            </a:r>
            <a:endParaRPr lang="en-US" dirty="0"/>
          </a:p>
        </p:txBody>
      </p:sp>
      <p:sp>
        <p:nvSpPr>
          <p:cNvPr id="8" name="TextBox 7">
            <a:extLst>
              <a:ext uri="{FF2B5EF4-FFF2-40B4-BE49-F238E27FC236}">
                <a16:creationId xmlns:a16="http://schemas.microsoft.com/office/drawing/2014/main" id="{5D5028A5-5C95-03CB-45B7-666A099BB5BA}"/>
              </a:ext>
            </a:extLst>
          </p:cNvPr>
          <p:cNvSpPr txBox="1"/>
          <p:nvPr/>
        </p:nvSpPr>
        <p:spPr>
          <a:xfrm>
            <a:off x="851600" y="3205040"/>
            <a:ext cx="2722626" cy="686022"/>
          </a:xfrm>
          <a:prstGeom prst="rect">
            <a:avLst/>
          </a:prstGeom>
          <a:noFill/>
        </p:spPr>
        <p:txBody>
          <a:bodyPr wrap="square">
            <a:spAutoFit/>
          </a:bodyPr>
          <a:lstStyle/>
          <a:p>
            <a:pPr algn="ctr">
              <a:lnSpc>
                <a:spcPct val="110000"/>
              </a:lnSpc>
            </a:pPr>
            <a:r>
              <a:rPr lang="en-US" altLang="en-US" sz="1200" b="1" dirty="0">
                <a:hlinkClick r:id="rId3">
                  <a:extLst>
                    <a:ext uri="{A12FA001-AC4F-418D-AE19-62706E023703}">
                      <ahyp:hlinkClr xmlns:ahyp="http://schemas.microsoft.com/office/drawing/2018/hyperlinkcolor" val="tx"/>
                    </a:ext>
                  </a:extLst>
                </a:hlinkClick>
              </a:rPr>
              <a:t>Daria Van Liew</a:t>
            </a:r>
            <a:r>
              <a:rPr lang="en-US" altLang="en-US" sz="1200" b="1" dirty="0"/>
              <a:t>, PE</a:t>
            </a:r>
          </a:p>
          <a:p>
            <a:pPr algn="ctr">
              <a:lnSpc>
                <a:spcPct val="110000"/>
              </a:lnSpc>
            </a:pPr>
            <a:r>
              <a:rPr lang="en-US" altLang="en-US" sz="1200" b="1" dirty="0"/>
              <a:t>Acting Deputy District Engineer</a:t>
            </a:r>
          </a:p>
          <a:p>
            <a:pPr algn="ctr">
              <a:lnSpc>
                <a:spcPct val="110000"/>
              </a:lnSpc>
            </a:pPr>
            <a:r>
              <a:rPr lang="en-US" altLang="en-US" sz="1200" b="1" dirty="0"/>
              <a:t>PPMD</a:t>
            </a:r>
          </a:p>
        </p:txBody>
      </p:sp>
      <p:sp>
        <p:nvSpPr>
          <p:cNvPr id="10" name="TextBox 9">
            <a:extLst>
              <a:ext uri="{FF2B5EF4-FFF2-40B4-BE49-F238E27FC236}">
                <a16:creationId xmlns:a16="http://schemas.microsoft.com/office/drawing/2014/main" id="{60244FC5-624A-736A-6AB9-417A83625471}"/>
              </a:ext>
            </a:extLst>
          </p:cNvPr>
          <p:cNvSpPr txBox="1"/>
          <p:nvPr/>
        </p:nvSpPr>
        <p:spPr>
          <a:xfrm>
            <a:off x="3609522" y="3217446"/>
            <a:ext cx="2423060" cy="568074"/>
          </a:xfrm>
          <a:prstGeom prst="rect">
            <a:avLst/>
          </a:prstGeom>
          <a:noFill/>
        </p:spPr>
        <p:txBody>
          <a:bodyPr wrap="square" lIns="9144" rIns="9144" anchor="t" anchorCtr="0">
            <a:noAutofit/>
          </a:bodyPr>
          <a:lstStyle/>
          <a:p>
            <a:pPr algn="ctr">
              <a:lnSpc>
                <a:spcPct val="110000"/>
              </a:lnSpc>
            </a:pPr>
            <a:r>
              <a:rPr lang="en-US" altLang="en-US" sz="1200" b="1" dirty="0">
                <a:hlinkClick r:id="rId4">
                  <a:extLst>
                    <a:ext uri="{A12FA001-AC4F-418D-AE19-62706E023703}">
                      <ahyp:hlinkClr xmlns:ahyp="http://schemas.microsoft.com/office/drawing/2018/hyperlinkcolor" val="tx"/>
                    </a:ext>
                  </a:extLst>
                </a:hlinkClick>
              </a:rPr>
              <a:t>Maria Orosz</a:t>
            </a:r>
            <a:r>
              <a:rPr lang="en-US" altLang="en-US" sz="1200" b="1" dirty="0"/>
              <a:t>, PG</a:t>
            </a:r>
          </a:p>
          <a:p>
            <a:pPr algn="ctr">
              <a:lnSpc>
                <a:spcPct val="110000"/>
              </a:lnSpc>
            </a:pPr>
            <a:r>
              <a:rPr lang="en-US" altLang="en-US" sz="1200" b="1" dirty="0"/>
              <a:t>Deputy Chief</a:t>
            </a:r>
          </a:p>
          <a:p>
            <a:pPr algn="ctr">
              <a:lnSpc>
                <a:spcPct val="110000"/>
              </a:lnSpc>
            </a:pPr>
            <a:r>
              <a:rPr lang="en-US" altLang="en-US" sz="1200" b="1" dirty="0"/>
              <a:t>PPMD</a:t>
            </a:r>
          </a:p>
        </p:txBody>
      </p:sp>
      <p:sp>
        <p:nvSpPr>
          <p:cNvPr id="12" name="TextBox 11">
            <a:extLst>
              <a:ext uri="{FF2B5EF4-FFF2-40B4-BE49-F238E27FC236}">
                <a16:creationId xmlns:a16="http://schemas.microsoft.com/office/drawing/2014/main" id="{0AA887E0-DC86-E01E-816F-D7785F1A1692}"/>
              </a:ext>
            </a:extLst>
          </p:cNvPr>
          <p:cNvSpPr txBox="1"/>
          <p:nvPr/>
        </p:nvSpPr>
        <p:spPr>
          <a:xfrm>
            <a:off x="6246497" y="3217446"/>
            <a:ext cx="2365387" cy="568074"/>
          </a:xfrm>
          <a:prstGeom prst="rect">
            <a:avLst/>
          </a:prstGeom>
          <a:noFill/>
        </p:spPr>
        <p:txBody>
          <a:bodyPr wrap="square" lIns="9144" rIns="9144" anchor="t" anchorCtr="0">
            <a:noAutofit/>
          </a:bodyPr>
          <a:lstStyle/>
          <a:p>
            <a:pPr algn="ctr">
              <a:lnSpc>
                <a:spcPct val="110000"/>
              </a:lnSpc>
            </a:pPr>
            <a:r>
              <a:rPr lang="en-US" altLang="en-US" sz="1200" b="1" dirty="0">
                <a:hlinkClick r:id="rId5">
                  <a:extLst>
                    <a:ext uri="{A12FA001-AC4F-418D-AE19-62706E023703}">
                      <ahyp:hlinkClr xmlns:ahyp="http://schemas.microsoft.com/office/drawing/2018/hyperlinkcolor" val="tx"/>
                    </a:ext>
                  </a:extLst>
                </a:hlinkClick>
              </a:rPr>
              <a:t>Ian Griffith</a:t>
            </a:r>
            <a:r>
              <a:rPr lang="en-US" altLang="en-US" sz="1200" b="1" dirty="0"/>
              <a:t>, PMP</a:t>
            </a:r>
          </a:p>
          <a:p>
            <a:pPr algn="ctr">
              <a:lnSpc>
                <a:spcPct val="110000"/>
              </a:lnSpc>
            </a:pPr>
            <a:r>
              <a:rPr lang="en-US" altLang="en-US" sz="1200" b="1" dirty="0"/>
              <a:t>Chief, Military Programs Branch</a:t>
            </a:r>
          </a:p>
          <a:p>
            <a:pPr algn="ctr">
              <a:lnSpc>
                <a:spcPct val="110000"/>
              </a:lnSpc>
            </a:pPr>
            <a:r>
              <a:rPr lang="en-US" altLang="en-US" sz="1200" b="1" dirty="0"/>
              <a:t>PPMD</a:t>
            </a:r>
          </a:p>
        </p:txBody>
      </p:sp>
      <p:sp>
        <p:nvSpPr>
          <p:cNvPr id="14" name="TextBox 13">
            <a:extLst>
              <a:ext uri="{FF2B5EF4-FFF2-40B4-BE49-F238E27FC236}">
                <a16:creationId xmlns:a16="http://schemas.microsoft.com/office/drawing/2014/main" id="{505AA7FE-4C74-FE66-0338-19B95F918A65}"/>
              </a:ext>
            </a:extLst>
          </p:cNvPr>
          <p:cNvSpPr txBox="1"/>
          <p:nvPr/>
        </p:nvSpPr>
        <p:spPr>
          <a:xfrm>
            <a:off x="8547715" y="3227833"/>
            <a:ext cx="2976913" cy="568074"/>
          </a:xfrm>
          <a:prstGeom prst="rect">
            <a:avLst/>
          </a:prstGeom>
          <a:noFill/>
        </p:spPr>
        <p:txBody>
          <a:bodyPr wrap="square" lIns="9144" rIns="9144" anchor="t" anchorCtr="0">
            <a:noAutofit/>
          </a:bodyPr>
          <a:lstStyle/>
          <a:p>
            <a:pPr algn="ctr">
              <a:lnSpc>
                <a:spcPct val="110000"/>
              </a:lnSpc>
            </a:pPr>
            <a:r>
              <a:rPr lang="en-US" altLang="en-US" sz="1200" b="1" dirty="0">
                <a:hlinkClick r:id="rId6">
                  <a:extLst>
                    <a:ext uri="{A12FA001-AC4F-418D-AE19-62706E023703}">
                      <ahyp:hlinkClr xmlns:ahyp="http://schemas.microsoft.com/office/drawing/2018/hyperlinkcolor" val="tx"/>
                    </a:ext>
                  </a:extLst>
                </a:hlinkClick>
              </a:rPr>
              <a:t>Justin Callahan</a:t>
            </a:r>
            <a:r>
              <a:rPr lang="en-US" altLang="en-US" sz="1200" b="1" dirty="0"/>
              <a:t>, PMP</a:t>
            </a:r>
          </a:p>
          <a:p>
            <a:pPr algn="ctr">
              <a:lnSpc>
                <a:spcPct val="110000"/>
              </a:lnSpc>
            </a:pPr>
            <a:r>
              <a:rPr lang="en-US" altLang="en-US" sz="1200" b="1" dirty="0"/>
              <a:t>Chief, Civil Project Management</a:t>
            </a:r>
          </a:p>
          <a:p>
            <a:pPr algn="ctr">
              <a:lnSpc>
                <a:spcPct val="110000"/>
              </a:lnSpc>
            </a:pPr>
            <a:r>
              <a:rPr lang="en-US" altLang="en-US" sz="1200" b="1" dirty="0"/>
              <a:t>Branch - PPMD</a:t>
            </a:r>
          </a:p>
        </p:txBody>
      </p:sp>
      <p:sp>
        <p:nvSpPr>
          <p:cNvPr id="16" name="TextBox 15">
            <a:extLst>
              <a:ext uri="{FF2B5EF4-FFF2-40B4-BE49-F238E27FC236}">
                <a16:creationId xmlns:a16="http://schemas.microsoft.com/office/drawing/2014/main" id="{9D2AC684-DC42-4183-1D4D-880D6F9F2236}"/>
              </a:ext>
            </a:extLst>
          </p:cNvPr>
          <p:cNvSpPr txBox="1"/>
          <p:nvPr/>
        </p:nvSpPr>
        <p:spPr>
          <a:xfrm>
            <a:off x="1184213" y="5941330"/>
            <a:ext cx="2054213" cy="568074"/>
          </a:xfrm>
          <a:prstGeom prst="rect">
            <a:avLst/>
          </a:prstGeom>
          <a:noFill/>
        </p:spPr>
        <p:txBody>
          <a:bodyPr wrap="square" lIns="9144" rIns="9144" anchor="t" anchorCtr="0">
            <a:noAutofit/>
          </a:bodyPr>
          <a:lstStyle/>
          <a:p>
            <a:pPr algn="ctr">
              <a:lnSpc>
                <a:spcPct val="110000"/>
              </a:lnSpc>
            </a:pPr>
            <a:r>
              <a:rPr lang="en-US" altLang="en-US" sz="1200" b="1" dirty="0">
                <a:hlinkClick r:id="rId7">
                  <a:extLst>
                    <a:ext uri="{A12FA001-AC4F-418D-AE19-62706E023703}">
                      <ahyp:hlinkClr xmlns:ahyp="http://schemas.microsoft.com/office/drawing/2018/hyperlinkcolor" val="tx"/>
                    </a:ext>
                  </a:extLst>
                </a:hlinkClick>
              </a:rPr>
              <a:t>Carrie Ozgar</a:t>
            </a:r>
            <a:r>
              <a:rPr lang="en-US" altLang="en-US" sz="1200" b="1" dirty="0"/>
              <a:t>, PE, PMP</a:t>
            </a:r>
          </a:p>
          <a:p>
            <a:pPr algn="ctr">
              <a:lnSpc>
                <a:spcPct val="110000"/>
              </a:lnSpc>
            </a:pPr>
            <a:r>
              <a:rPr lang="en-US" altLang="en-US" sz="1200" b="1" dirty="0"/>
              <a:t>BEP Program Manager</a:t>
            </a:r>
          </a:p>
          <a:p>
            <a:pPr algn="ctr">
              <a:lnSpc>
                <a:spcPct val="110000"/>
              </a:lnSpc>
            </a:pPr>
            <a:r>
              <a:rPr lang="en-US" altLang="en-US" sz="1200" b="1" dirty="0"/>
              <a:t>PPMD</a:t>
            </a:r>
          </a:p>
        </p:txBody>
      </p:sp>
      <p:pic>
        <p:nvPicPr>
          <p:cNvPr id="17" name="Picture 16">
            <a:extLst>
              <a:ext uri="{FF2B5EF4-FFF2-40B4-BE49-F238E27FC236}">
                <a16:creationId xmlns:a16="http://schemas.microsoft.com/office/drawing/2014/main" id="{0B32DC01-5FF9-07B0-CBAC-038C693D4454}"/>
              </a:ext>
            </a:extLst>
          </p:cNvPr>
          <p:cNvPicPr>
            <a:picLocks/>
          </p:cNvPicPr>
          <p:nvPr/>
        </p:nvPicPr>
        <p:blipFill rotWithShape="1">
          <a:blip r:embed="rId8"/>
          <a:srcRect l="6645" t="5940" r="6950" b="5307"/>
          <a:stretch/>
        </p:blipFill>
        <p:spPr>
          <a:xfrm>
            <a:off x="1181026" y="3883930"/>
            <a:ext cx="2057400" cy="2057400"/>
          </a:xfrm>
          <a:prstGeom prst="rect">
            <a:avLst/>
          </a:prstGeom>
          <a:ln>
            <a:solidFill>
              <a:schemeClr val="tx1"/>
            </a:solidFill>
          </a:ln>
        </p:spPr>
      </p:pic>
      <p:sp>
        <p:nvSpPr>
          <p:cNvPr id="18" name="TextBox 17">
            <a:extLst>
              <a:ext uri="{FF2B5EF4-FFF2-40B4-BE49-F238E27FC236}">
                <a16:creationId xmlns:a16="http://schemas.microsoft.com/office/drawing/2014/main" id="{A5B1261C-50C6-5B2D-0E89-B5C0B0260604}"/>
              </a:ext>
            </a:extLst>
          </p:cNvPr>
          <p:cNvSpPr txBox="1"/>
          <p:nvPr/>
        </p:nvSpPr>
        <p:spPr>
          <a:xfrm>
            <a:off x="3745982" y="5948462"/>
            <a:ext cx="2157403" cy="568074"/>
          </a:xfrm>
          <a:prstGeom prst="rect">
            <a:avLst/>
          </a:prstGeom>
          <a:noFill/>
        </p:spPr>
        <p:txBody>
          <a:bodyPr wrap="square" lIns="9144" rIns="9144" anchor="t" anchorCtr="0">
            <a:noAutofit/>
          </a:bodyPr>
          <a:lstStyle/>
          <a:p>
            <a:pPr algn="ctr">
              <a:lnSpc>
                <a:spcPct val="110000"/>
              </a:lnSpc>
            </a:pPr>
            <a:r>
              <a:rPr lang="en-US" altLang="en-US" sz="1200" b="1" dirty="0">
                <a:hlinkClick r:id="rId9">
                  <a:extLst>
                    <a:ext uri="{A12FA001-AC4F-418D-AE19-62706E023703}">
                      <ahyp:hlinkClr xmlns:ahyp="http://schemas.microsoft.com/office/drawing/2018/hyperlinkcolor" val="tx"/>
                    </a:ext>
                  </a:extLst>
                </a:hlinkClick>
              </a:rPr>
              <a:t>Jillian Cazalet</a:t>
            </a:r>
            <a:endParaRPr lang="en-US" altLang="en-US" sz="1200" b="1" dirty="0"/>
          </a:p>
          <a:p>
            <a:pPr algn="ctr">
              <a:lnSpc>
                <a:spcPct val="110000"/>
              </a:lnSpc>
            </a:pPr>
            <a:r>
              <a:rPr lang="en-US" altLang="en-US" sz="1200" b="1" dirty="0"/>
              <a:t>North Area Program Manager</a:t>
            </a:r>
          </a:p>
          <a:p>
            <a:pPr algn="ctr">
              <a:lnSpc>
                <a:spcPct val="110000"/>
              </a:lnSpc>
            </a:pPr>
            <a:r>
              <a:rPr lang="en-US" altLang="en-US" sz="1200" b="1" dirty="0"/>
              <a:t>PPMD</a:t>
            </a:r>
          </a:p>
        </p:txBody>
      </p:sp>
      <p:sp>
        <p:nvSpPr>
          <p:cNvPr id="20" name="TextBox 19">
            <a:extLst>
              <a:ext uri="{FF2B5EF4-FFF2-40B4-BE49-F238E27FC236}">
                <a16:creationId xmlns:a16="http://schemas.microsoft.com/office/drawing/2014/main" id="{E1310A41-007E-8029-562D-937F1E8FC353}"/>
              </a:ext>
            </a:extLst>
          </p:cNvPr>
          <p:cNvSpPr txBox="1"/>
          <p:nvPr/>
        </p:nvSpPr>
        <p:spPr>
          <a:xfrm>
            <a:off x="6298491" y="5941330"/>
            <a:ext cx="2261396" cy="568074"/>
          </a:xfrm>
          <a:prstGeom prst="rect">
            <a:avLst/>
          </a:prstGeom>
          <a:noFill/>
        </p:spPr>
        <p:txBody>
          <a:bodyPr wrap="square" lIns="9144" rIns="9144" anchor="t" anchorCtr="0">
            <a:noAutofit/>
          </a:bodyPr>
          <a:lstStyle/>
          <a:p>
            <a:pPr algn="ctr">
              <a:lnSpc>
                <a:spcPct val="110000"/>
              </a:lnSpc>
            </a:pPr>
            <a:r>
              <a:rPr lang="en-US" altLang="en-US" sz="1200" b="1" dirty="0">
                <a:hlinkClick r:id="rId10">
                  <a:extLst>
                    <a:ext uri="{A12FA001-AC4F-418D-AE19-62706E023703}">
                      <ahyp:hlinkClr xmlns:ahyp="http://schemas.microsoft.com/office/drawing/2018/hyperlinkcolor" val="tx"/>
                    </a:ext>
                  </a:extLst>
                </a:hlinkClick>
              </a:rPr>
              <a:t>Dave Robbins</a:t>
            </a:r>
            <a:endParaRPr lang="en-US" altLang="en-US" sz="1200" b="1" dirty="0"/>
          </a:p>
          <a:p>
            <a:pPr algn="ctr">
              <a:lnSpc>
                <a:spcPct val="110000"/>
              </a:lnSpc>
            </a:pPr>
            <a:r>
              <a:rPr lang="en-US" altLang="en-US" sz="1200" b="1" dirty="0"/>
              <a:t>Central Area Program Manager</a:t>
            </a:r>
          </a:p>
          <a:p>
            <a:pPr algn="ctr">
              <a:lnSpc>
                <a:spcPct val="110000"/>
              </a:lnSpc>
            </a:pPr>
            <a:r>
              <a:rPr lang="en-US" altLang="en-US" sz="1200" b="1" dirty="0"/>
              <a:t>PPMD</a:t>
            </a:r>
          </a:p>
        </p:txBody>
      </p:sp>
      <p:pic>
        <p:nvPicPr>
          <p:cNvPr id="21" name="Picture 20">
            <a:extLst>
              <a:ext uri="{FF2B5EF4-FFF2-40B4-BE49-F238E27FC236}">
                <a16:creationId xmlns:a16="http://schemas.microsoft.com/office/drawing/2014/main" id="{A7F21E5D-98BF-D574-E781-6211F5BEBC7A}"/>
              </a:ext>
            </a:extLst>
          </p:cNvPr>
          <p:cNvPicPr>
            <a:picLocks/>
          </p:cNvPicPr>
          <p:nvPr/>
        </p:nvPicPr>
        <p:blipFill>
          <a:blip r:embed="rId11"/>
          <a:stretch>
            <a:fillRect/>
          </a:stretch>
        </p:blipFill>
        <p:spPr>
          <a:xfrm>
            <a:off x="1184213" y="1147640"/>
            <a:ext cx="2057400" cy="2057400"/>
          </a:xfrm>
          <a:prstGeom prst="rect">
            <a:avLst/>
          </a:prstGeom>
          <a:ln>
            <a:solidFill>
              <a:schemeClr val="tx1"/>
            </a:solidFill>
          </a:ln>
        </p:spPr>
      </p:pic>
      <p:sp>
        <p:nvSpPr>
          <p:cNvPr id="22" name="TextBox 21">
            <a:extLst>
              <a:ext uri="{FF2B5EF4-FFF2-40B4-BE49-F238E27FC236}">
                <a16:creationId xmlns:a16="http://schemas.microsoft.com/office/drawing/2014/main" id="{A0E7753F-E652-29F8-4E35-C7A9A1228774}"/>
              </a:ext>
            </a:extLst>
          </p:cNvPr>
          <p:cNvSpPr txBox="1"/>
          <p:nvPr/>
        </p:nvSpPr>
        <p:spPr>
          <a:xfrm>
            <a:off x="8902140" y="5927038"/>
            <a:ext cx="2261396" cy="568074"/>
          </a:xfrm>
          <a:prstGeom prst="rect">
            <a:avLst/>
          </a:prstGeom>
          <a:noFill/>
        </p:spPr>
        <p:txBody>
          <a:bodyPr wrap="square" lIns="9144" rIns="9144" anchor="t" anchorCtr="0">
            <a:noAutofit/>
          </a:bodyPr>
          <a:lstStyle/>
          <a:p>
            <a:pPr algn="ctr">
              <a:lnSpc>
                <a:spcPct val="110000"/>
              </a:lnSpc>
            </a:pPr>
            <a:r>
              <a:rPr lang="en-US" altLang="en-US" sz="1200" b="1" dirty="0">
                <a:hlinkClick r:id="rId12">
                  <a:extLst>
                    <a:ext uri="{A12FA001-AC4F-418D-AE19-62706E023703}">
                      <ahyp:hlinkClr xmlns:ahyp="http://schemas.microsoft.com/office/drawing/2018/hyperlinkcolor" val="tx"/>
                    </a:ext>
                  </a:extLst>
                </a:hlinkClick>
              </a:rPr>
              <a:t>Bernadette Osterhaus</a:t>
            </a:r>
            <a:endParaRPr lang="en-US" altLang="en-US" sz="1200" b="1" dirty="0"/>
          </a:p>
          <a:p>
            <a:pPr algn="ctr">
              <a:lnSpc>
                <a:spcPct val="110000"/>
              </a:lnSpc>
            </a:pPr>
            <a:r>
              <a:rPr lang="en-US" altLang="en-US" sz="1200" b="1" dirty="0"/>
              <a:t>South Area Program Manager</a:t>
            </a:r>
          </a:p>
          <a:p>
            <a:pPr algn="ctr">
              <a:lnSpc>
                <a:spcPct val="110000"/>
              </a:lnSpc>
            </a:pPr>
            <a:r>
              <a:rPr lang="en-US" altLang="en-US" sz="1200" b="1" dirty="0"/>
              <a:t>PPMD</a:t>
            </a:r>
          </a:p>
        </p:txBody>
      </p:sp>
      <p:pic>
        <p:nvPicPr>
          <p:cNvPr id="24" name="Image 118">
            <a:extLst>
              <a:ext uri="{FF2B5EF4-FFF2-40B4-BE49-F238E27FC236}">
                <a16:creationId xmlns:a16="http://schemas.microsoft.com/office/drawing/2014/main" id="{89F3EE19-38C9-D916-D7C9-97908F694264}"/>
              </a:ext>
            </a:extLst>
          </p:cNvPr>
          <p:cNvPicPr>
            <a:picLocks/>
          </p:cNvPicPr>
          <p:nvPr/>
        </p:nvPicPr>
        <p:blipFill>
          <a:blip r:embed="rId13" cstate="email">
            <a:extLst>
              <a:ext uri="{28A0092B-C50C-407E-A947-70E740481C1C}">
                <a14:useLocalDpi xmlns:a14="http://schemas.microsoft.com/office/drawing/2010/main"/>
              </a:ext>
            </a:extLst>
          </a:blip>
          <a:stretch>
            <a:fillRect/>
          </a:stretch>
        </p:blipFill>
        <p:spPr>
          <a:xfrm>
            <a:off x="3792352" y="1147640"/>
            <a:ext cx="2057400" cy="2057400"/>
          </a:xfrm>
          <a:prstGeom prst="rect">
            <a:avLst/>
          </a:prstGeom>
          <a:ln>
            <a:solidFill>
              <a:schemeClr val="tx1"/>
            </a:solidFill>
          </a:ln>
        </p:spPr>
      </p:pic>
      <p:pic>
        <p:nvPicPr>
          <p:cNvPr id="27" name="Picture 26">
            <a:extLst>
              <a:ext uri="{FF2B5EF4-FFF2-40B4-BE49-F238E27FC236}">
                <a16:creationId xmlns:a16="http://schemas.microsoft.com/office/drawing/2014/main" id="{CF6DAB5D-D2F5-F2AD-0477-CB2EBCCA0586}"/>
              </a:ext>
            </a:extLst>
          </p:cNvPr>
          <p:cNvPicPr>
            <a:picLocks/>
          </p:cNvPicPr>
          <p:nvPr/>
        </p:nvPicPr>
        <p:blipFill>
          <a:blip r:embed="rId14"/>
          <a:stretch>
            <a:fillRect/>
          </a:stretch>
        </p:blipFill>
        <p:spPr>
          <a:xfrm>
            <a:off x="6400490" y="1146397"/>
            <a:ext cx="2057400" cy="2057400"/>
          </a:xfrm>
          <a:prstGeom prst="rect">
            <a:avLst/>
          </a:prstGeom>
          <a:ln>
            <a:solidFill>
              <a:schemeClr val="tx1"/>
            </a:solidFill>
          </a:ln>
        </p:spPr>
      </p:pic>
      <p:pic>
        <p:nvPicPr>
          <p:cNvPr id="30" name="Picture 29">
            <a:extLst>
              <a:ext uri="{FF2B5EF4-FFF2-40B4-BE49-F238E27FC236}">
                <a16:creationId xmlns:a16="http://schemas.microsoft.com/office/drawing/2014/main" id="{00EF68DC-113B-3F1B-3615-98C956511523}"/>
              </a:ext>
            </a:extLst>
          </p:cNvPr>
          <p:cNvPicPr>
            <a:picLocks/>
          </p:cNvPicPr>
          <p:nvPr/>
        </p:nvPicPr>
        <p:blipFill>
          <a:blip r:embed="rId15"/>
          <a:stretch>
            <a:fillRect/>
          </a:stretch>
        </p:blipFill>
        <p:spPr>
          <a:xfrm>
            <a:off x="9008628" y="1146397"/>
            <a:ext cx="2057400" cy="2057400"/>
          </a:xfrm>
          <a:prstGeom prst="rect">
            <a:avLst/>
          </a:prstGeom>
          <a:ln>
            <a:solidFill>
              <a:schemeClr val="tx1"/>
            </a:solidFill>
          </a:ln>
        </p:spPr>
      </p:pic>
      <p:pic>
        <p:nvPicPr>
          <p:cNvPr id="31" name="Picture 2" descr="User Photo">
            <a:extLst>
              <a:ext uri="{FF2B5EF4-FFF2-40B4-BE49-F238E27FC236}">
                <a16:creationId xmlns:a16="http://schemas.microsoft.com/office/drawing/2014/main" id="{588EF127-241E-70B7-E6EC-80344BEFFD98}"/>
              </a:ext>
            </a:extLst>
          </p:cNvPr>
          <p:cNvPicPr>
            <a:picLocks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3796840" y="3891062"/>
            <a:ext cx="2057400" cy="2057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4" name="Picture 33" descr="A person smiling in front of a flag&#10;&#10;Description automatically generated with medium confidence">
            <a:extLst>
              <a:ext uri="{FF2B5EF4-FFF2-40B4-BE49-F238E27FC236}">
                <a16:creationId xmlns:a16="http://schemas.microsoft.com/office/drawing/2014/main" id="{15A5E8D5-E481-1113-669C-A5AA41DA5088}"/>
              </a:ext>
            </a:extLst>
          </p:cNvPr>
          <p:cNvPicPr>
            <a:picLocks/>
          </p:cNvPicPr>
          <p:nvPr/>
        </p:nvPicPr>
        <p:blipFill rotWithShape="1">
          <a:blip r:embed="rId17" cstate="email">
            <a:extLst>
              <a:ext uri="{28A0092B-C50C-407E-A947-70E740481C1C}">
                <a14:useLocalDpi xmlns:a14="http://schemas.microsoft.com/office/drawing/2010/main" val="0"/>
              </a:ext>
            </a:extLst>
          </a:blip>
          <a:srcRect/>
          <a:stretch/>
        </p:blipFill>
        <p:spPr>
          <a:xfrm>
            <a:off x="6400489" y="3891062"/>
            <a:ext cx="2057400" cy="2057400"/>
          </a:xfrm>
          <a:prstGeom prst="rect">
            <a:avLst/>
          </a:prstGeom>
          <a:ln>
            <a:solidFill>
              <a:schemeClr val="tx1"/>
            </a:solidFill>
          </a:ln>
        </p:spPr>
      </p:pic>
      <p:sp>
        <p:nvSpPr>
          <p:cNvPr id="36" name="TextBox 35">
            <a:extLst>
              <a:ext uri="{FF2B5EF4-FFF2-40B4-BE49-F238E27FC236}">
                <a16:creationId xmlns:a16="http://schemas.microsoft.com/office/drawing/2014/main" id="{DADA4F87-7617-103D-23C8-F20A2AC50552}"/>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14</a:t>
            </a:r>
          </a:p>
        </p:txBody>
      </p:sp>
      <p:pic>
        <p:nvPicPr>
          <p:cNvPr id="6" name="Picture 5" descr="A person smiling in front of a flag&#10;&#10;Description automatically generated">
            <a:extLst>
              <a:ext uri="{FF2B5EF4-FFF2-40B4-BE49-F238E27FC236}">
                <a16:creationId xmlns:a16="http://schemas.microsoft.com/office/drawing/2014/main" id="{ABE6B23A-4F6A-2D23-FEFB-657452E687D6}"/>
              </a:ext>
            </a:extLst>
          </p:cNvPr>
          <p:cNvPicPr>
            <a:picLocks/>
          </p:cNvPicPr>
          <p:nvPr/>
        </p:nvPicPr>
        <p:blipFill>
          <a:blip r:embed="rId18"/>
          <a:stretch>
            <a:fillRect/>
          </a:stretch>
        </p:blipFill>
        <p:spPr>
          <a:xfrm>
            <a:off x="9008628" y="3883930"/>
            <a:ext cx="2057400" cy="2057400"/>
          </a:xfrm>
          <a:prstGeom prst="rect">
            <a:avLst/>
          </a:prstGeom>
          <a:ln>
            <a:solidFill>
              <a:schemeClr val="accent1"/>
            </a:solidFill>
          </a:ln>
        </p:spPr>
      </p:pic>
    </p:spTree>
    <p:extLst>
      <p:ext uri="{BB962C8B-B14F-4D97-AF65-F5344CB8AC3E}">
        <p14:creationId xmlns:p14="http://schemas.microsoft.com/office/powerpoint/2010/main" val="1028986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AC64D24-1D92-DF23-E5F5-FDF3B15063BD}"/>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division / program points of contact</a:t>
            </a:r>
            <a:r>
              <a:rPr lang="en-US" sz="800" dirty="0"/>
              <a:t> (2 of 3)</a:t>
            </a:r>
            <a:endParaRPr lang="en-US" dirty="0"/>
          </a:p>
        </p:txBody>
      </p:sp>
      <p:sp>
        <p:nvSpPr>
          <p:cNvPr id="8" name="TextBox 7">
            <a:extLst>
              <a:ext uri="{FF2B5EF4-FFF2-40B4-BE49-F238E27FC236}">
                <a16:creationId xmlns:a16="http://schemas.microsoft.com/office/drawing/2014/main" id="{5D5028A5-5C95-03CB-45B7-666A099BB5BA}"/>
              </a:ext>
            </a:extLst>
          </p:cNvPr>
          <p:cNvSpPr txBox="1"/>
          <p:nvPr/>
        </p:nvSpPr>
        <p:spPr>
          <a:xfrm>
            <a:off x="851600" y="3205040"/>
            <a:ext cx="2722626" cy="686022"/>
          </a:xfrm>
          <a:prstGeom prst="rect">
            <a:avLst/>
          </a:prstGeom>
          <a:noFill/>
        </p:spPr>
        <p:txBody>
          <a:bodyPr wrap="square">
            <a:spAutoFit/>
          </a:bodyPr>
          <a:lstStyle/>
          <a:p>
            <a:pPr algn="ctr">
              <a:lnSpc>
                <a:spcPct val="110000"/>
              </a:lnSpc>
            </a:pPr>
            <a:r>
              <a:rPr lang="en-US" altLang="en-US" sz="1200" b="1" dirty="0">
                <a:hlinkClick r:id="rId3">
                  <a:extLst>
                    <a:ext uri="{A12FA001-AC4F-418D-AE19-62706E023703}">
                      <ahyp:hlinkClr xmlns:ahyp="http://schemas.microsoft.com/office/drawing/2018/hyperlinkcolor" val="tx"/>
                    </a:ext>
                  </a:extLst>
                </a:hlinkClick>
              </a:rPr>
              <a:t>Bill Tully</a:t>
            </a:r>
            <a:endParaRPr lang="en-US" altLang="en-US" sz="1200" b="1" dirty="0"/>
          </a:p>
          <a:p>
            <a:pPr algn="ctr">
              <a:lnSpc>
                <a:spcPct val="110000"/>
              </a:lnSpc>
            </a:pPr>
            <a:r>
              <a:rPr lang="en-US" altLang="en-US" sz="1200" b="1" dirty="0"/>
              <a:t>Capital Area Program Manager</a:t>
            </a:r>
          </a:p>
          <a:p>
            <a:pPr algn="ctr">
              <a:lnSpc>
                <a:spcPct val="110000"/>
              </a:lnSpc>
            </a:pPr>
            <a:r>
              <a:rPr lang="en-US" altLang="en-US" sz="1200" b="1" dirty="0"/>
              <a:t>PPMD</a:t>
            </a:r>
          </a:p>
        </p:txBody>
      </p:sp>
      <p:sp>
        <p:nvSpPr>
          <p:cNvPr id="10" name="TextBox 9">
            <a:extLst>
              <a:ext uri="{FF2B5EF4-FFF2-40B4-BE49-F238E27FC236}">
                <a16:creationId xmlns:a16="http://schemas.microsoft.com/office/drawing/2014/main" id="{60244FC5-624A-736A-6AB9-417A83625471}"/>
              </a:ext>
            </a:extLst>
          </p:cNvPr>
          <p:cNvSpPr txBox="1"/>
          <p:nvPr/>
        </p:nvSpPr>
        <p:spPr>
          <a:xfrm>
            <a:off x="3428999" y="3217446"/>
            <a:ext cx="2817497" cy="568074"/>
          </a:xfrm>
          <a:prstGeom prst="rect">
            <a:avLst/>
          </a:prstGeom>
          <a:noFill/>
        </p:spPr>
        <p:txBody>
          <a:bodyPr wrap="square" lIns="9144" rIns="9144" anchor="t" anchorCtr="0">
            <a:noAutofit/>
          </a:bodyPr>
          <a:lstStyle/>
          <a:p>
            <a:pPr algn="ctr">
              <a:lnSpc>
                <a:spcPct val="110000"/>
              </a:lnSpc>
            </a:pPr>
            <a:r>
              <a:rPr lang="en-US" altLang="en-US" sz="1200" b="1" dirty="0">
                <a:hlinkClick r:id="rId4">
                  <a:extLst>
                    <a:ext uri="{A12FA001-AC4F-418D-AE19-62706E023703}">
                      <ahyp:hlinkClr xmlns:ahyp="http://schemas.microsoft.com/office/drawing/2018/hyperlinkcolor" val="tx"/>
                    </a:ext>
                  </a:extLst>
                </a:hlinkClick>
              </a:rPr>
              <a:t>Sarah Doerfler</a:t>
            </a:r>
            <a:endParaRPr lang="en-US" altLang="en-US" sz="1200" b="1" dirty="0"/>
          </a:p>
          <a:p>
            <a:pPr algn="ctr">
              <a:lnSpc>
                <a:spcPct val="110000"/>
              </a:lnSpc>
            </a:pPr>
            <a:r>
              <a:rPr lang="en-US" altLang="en-US" sz="1200" b="1" dirty="0"/>
              <a:t>Installation Support Program Manager</a:t>
            </a:r>
          </a:p>
          <a:p>
            <a:pPr algn="ctr">
              <a:lnSpc>
                <a:spcPct val="110000"/>
              </a:lnSpc>
            </a:pPr>
            <a:r>
              <a:rPr lang="en-US" altLang="en-US" sz="1200" b="1" dirty="0"/>
              <a:t>PPMD</a:t>
            </a:r>
          </a:p>
        </p:txBody>
      </p:sp>
      <p:sp>
        <p:nvSpPr>
          <p:cNvPr id="12" name="TextBox 11">
            <a:extLst>
              <a:ext uri="{FF2B5EF4-FFF2-40B4-BE49-F238E27FC236}">
                <a16:creationId xmlns:a16="http://schemas.microsoft.com/office/drawing/2014/main" id="{0AA887E0-DC86-E01E-816F-D7785F1A1692}"/>
              </a:ext>
            </a:extLst>
          </p:cNvPr>
          <p:cNvSpPr txBox="1"/>
          <p:nvPr/>
        </p:nvSpPr>
        <p:spPr>
          <a:xfrm>
            <a:off x="6246497" y="3217446"/>
            <a:ext cx="2365387" cy="568074"/>
          </a:xfrm>
          <a:prstGeom prst="rect">
            <a:avLst/>
          </a:prstGeom>
          <a:noFill/>
        </p:spPr>
        <p:txBody>
          <a:bodyPr wrap="square" lIns="9144" rIns="9144" anchor="t" anchorCtr="0">
            <a:noAutofit/>
          </a:bodyPr>
          <a:lstStyle/>
          <a:p>
            <a:pPr algn="ctr">
              <a:lnSpc>
                <a:spcPct val="110000"/>
              </a:lnSpc>
            </a:pPr>
            <a:r>
              <a:rPr lang="en-US" altLang="en-US" sz="1200" b="1" dirty="0">
                <a:hlinkClick r:id="rId5">
                  <a:extLst>
                    <a:ext uri="{A12FA001-AC4F-418D-AE19-62706E023703}">
                      <ahyp:hlinkClr xmlns:ahyp="http://schemas.microsoft.com/office/drawing/2018/hyperlinkcolor" val="tx"/>
                    </a:ext>
                  </a:extLst>
                </a:hlinkClick>
              </a:rPr>
              <a:t>Paula Beck</a:t>
            </a:r>
            <a:r>
              <a:rPr lang="en-US" altLang="en-US" sz="1200" b="1" dirty="0"/>
              <a:t>, CPCM</a:t>
            </a:r>
          </a:p>
          <a:p>
            <a:pPr algn="ctr">
              <a:lnSpc>
                <a:spcPct val="110000"/>
              </a:lnSpc>
            </a:pPr>
            <a:r>
              <a:rPr lang="en-US" altLang="en-US" sz="1200" b="1" dirty="0"/>
              <a:t>Chief, Contracting Division</a:t>
            </a:r>
          </a:p>
        </p:txBody>
      </p:sp>
      <p:sp>
        <p:nvSpPr>
          <p:cNvPr id="14" name="TextBox 13">
            <a:extLst>
              <a:ext uri="{FF2B5EF4-FFF2-40B4-BE49-F238E27FC236}">
                <a16:creationId xmlns:a16="http://schemas.microsoft.com/office/drawing/2014/main" id="{505AA7FE-4C74-FE66-0338-19B95F918A65}"/>
              </a:ext>
            </a:extLst>
          </p:cNvPr>
          <p:cNvSpPr txBox="1"/>
          <p:nvPr/>
        </p:nvSpPr>
        <p:spPr>
          <a:xfrm>
            <a:off x="8547715" y="3227833"/>
            <a:ext cx="2976913" cy="568074"/>
          </a:xfrm>
          <a:prstGeom prst="rect">
            <a:avLst/>
          </a:prstGeom>
          <a:noFill/>
        </p:spPr>
        <p:txBody>
          <a:bodyPr wrap="square" lIns="9144" rIns="9144" anchor="t" anchorCtr="0">
            <a:noAutofit/>
          </a:bodyPr>
          <a:lstStyle/>
          <a:p>
            <a:pPr algn="ctr">
              <a:lnSpc>
                <a:spcPct val="110000"/>
              </a:lnSpc>
            </a:pPr>
            <a:r>
              <a:rPr lang="en-US" altLang="en-US" sz="1200" b="1" dirty="0">
                <a:hlinkClick r:id="rId6">
                  <a:extLst>
                    <a:ext uri="{A12FA001-AC4F-418D-AE19-62706E023703}">
                      <ahyp:hlinkClr xmlns:ahyp="http://schemas.microsoft.com/office/drawing/2018/hyperlinkcolor" val="tx"/>
                    </a:ext>
                  </a:extLst>
                </a:hlinkClick>
              </a:rPr>
              <a:t>Mary Foutz</a:t>
            </a:r>
            <a:r>
              <a:rPr lang="en-US" altLang="en-US" sz="1200" b="1" dirty="0"/>
              <a:t>, PE</a:t>
            </a:r>
          </a:p>
          <a:p>
            <a:pPr algn="ctr">
              <a:lnSpc>
                <a:spcPct val="110000"/>
              </a:lnSpc>
            </a:pPr>
            <a:r>
              <a:rPr lang="en-US" altLang="en-US" sz="1200" b="1" dirty="0"/>
              <a:t>Chief, Engineering Division</a:t>
            </a:r>
          </a:p>
        </p:txBody>
      </p:sp>
      <p:sp>
        <p:nvSpPr>
          <p:cNvPr id="16" name="TextBox 15">
            <a:extLst>
              <a:ext uri="{FF2B5EF4-FFF2-40B4-BE49-F238E27FC236}">
                <a16:creationId xmlns:a16="http://schemas.microsoft.com/office/drawing/2014/main" id="{9D2AC684-DC42-4183-1D4D-880D6F9F2236}"/>
              </a:ext>
            </a:extLst>
          </p:cNvPr>
          <p:cNvSpPr txBox="1"/>
          <p:nvPr/>
        </p:nvSpPr>
        <p:spPr>
          <a:xfrm>
            <a:off x="1131620" y="5948462"/>
            <a:ext cx="2156211" cy="568074"/>
          </a:xfrm>
          <a:prstGeom prst="rect">
            <a:avLst/>
          </a:prstGeom>
          <a:noFill/>
        </p:spPr>
        <p:txBody>
          <a:bodyPr wrap="square" lIns="9144" rIns="9144" anchor="t" anchorCtr="0">
            <a:noAutofit/>
          </a:bodyPr>
          <a:lstStyle/>
          <a:p>
            <a:pPr algn="ctr">
              <a:lnSpc>
                <a:spcPct val="110000"/>
              </a:lnSpc>
            </a:pPr>
            <a:r>
              <a:rPr lang="en-US" altLang="en-US" sz="1200" b="1" dirty="0">
                <a:hlinkClick r:id="rId7">
                  <a:extLst>
                    <a:ext uri="{A12FA001-AC4F-418D-AE19-62706E023703}">
                      <ahyp:hlinkClr xmlns:ahyp="http://schemas.microsoft.com/office/drawing/2018/hyperlinkcolor" val="tx"/>
                    </a:ext>
                  </a:extLst>
                </a:hlinkClick>
              </a:rPr>
              <a:t>Emily Schiffmacher</a:t>
            </a:r>
            <a:r>
              <a:rPr lang="en-US" altLang="en-US" sz="1200" b="1" dirty="0"/>
              <a:t>, PE, PMP</a:t>
            </a:r>
          </a:p>
          <a:p>
            <a:pPr algn="ctr">
              <a:lnSpc>
                <a:spcPct val="110000"/>
              </a:lnSpc>
            </a:pPr>
            <a:r>
              <a:rPr lang="en-US" altLang="en-US" sz="1200" b="1" dirty="0"/>
              <a:t>Chief, EMDC</a:t>
            </a:r>
          </a:p>
        </p:txBody>
      </p:sp>
      <p:sp>
        <p:nvSpPr>
          <p:cNvPr id="18" name="TextBox 17">
            <a:extLst>
              <a:ext uri="{FF2B5EF4-FFF2-40B4-BE49-F238E27FC236}">
                <a16:creationId xmlns:a16="http://schemas.microsoft.com/office/drawing/2014/main" id="{A5B1261C-50C6-5B2D-0E89-B5C0B0260604}"/>
              </a:ext>
            </a:extLst>
          </p:cNvPr>
          <p:cNvSpPr txBox="1"/>
          <p:nvPr/>
        </p:nvSpPr>
        <p:spPr>
          <a:xfrm>
            <a:off x="3745982" y="5948462"/>
            <a:ext cx="2157403" cy="568074"/>
          </a:xfrm>
          <a:prstGeom prst="rect">
            <a:avLst/>
          </a:prstGeom>
          <a:noFill/>
        </p:spPr>
        <p:txBody>
          <a:bodyPr wrap="square" lIns="9144" rIns="9144" anchor="t" anchorCtr="0">
            <a:noAutofit/>
          </a:bodyPr>
          <a:lstStyle/>
          <a:p>
            <a:pPr algn="ctr">
              <a:lnSpc>
                <a:spcPct val="110000"/>
              </a:lnSpc>
            </a:pPr>
            <a:r>
              <a:rPr lang="en-US" altLang="en-US" sz="1200" b="1" dirty="0">
                <a:hlinkClick r:id="rId8">
                  <a:extLst>
                    <a:ext uri="{A12FA001-AC4F-418D-AE19-62706E023703}">
                      <ahyp:hlinkClr xmlns:ahyp="http://schemas.microsoft.com/office/drawing/2018/hyperlinkcolor" val="tx"/>
                    </a:ext>
                  </a:extLst>
                </a:hlinkClick>
              </a:rPr>
              <a:t>Amy Guise</a:t>
            </a:r>
            <a:r>
              <a:rPr lang="en-US" altLang="en-US" sz="1200" b="1" dirty="0"/>
              <a:t>, PMP</a:t>
            </a:r>
          </a:p>
          <a:p>
            <a:pPr algn="ctr">
              <a:lnSpc>
                <a:spcPct val="110000"/>
              </a:lnSpc>
            </a:pPr>
            <a:r>
              <a:rPr lang="en-US" altLang="en-US" sz="1200" b="1" dirty="0"/>
              <a:t>Chief, Planning Division</a:t>
            </a:r>
          </a:p>
        </p:txBody>
      </p:sp>
      <p:sp>
        <p:nvSpPr>
          <p:cNvPr id="20" name="TextBox 19">
            <a:extLst>
              <a:ext uri="{FF2B5EF4-FFF2-40B4-BE49-F238E27FC236}">
                <a16:creationId xmlns:a16="http://schemas.microsoft.com/office/drawing/2014/main" id="{E1310A41-007E-8029-562D-937F1E8FC353}"/>
              </a:ext>
            </a:extLst>
          </p:cNvPr>
          <p:cNvSpPr txBox="1"/>
          <p:nvPr/>
        </p:nvSpPr>
        <p:spPr>
          <a:xfrm>
            <a:off x="6298491" y="5941330"/>
            <a:ext cx="2261396" cy="568074"/>
          </a:xfrm>
          <a:prstGeom prst="rect">
            <a:avLst/>
          </a:prstGeom>
          <a:noFill/>
        </p:spPr>
        <p:txBody>
          <a:bodyPr wrap="square" lIns="9144" rIns="9144" anchor="t" anchorCtr="0">
            <a:noAutofit/>
          </a:bodyPr>
          <a:lstStyle/>
          <a:p>
            <a:pPr algn="ctr">
              <a:lnSpc>
                <a:spcPct val="110000"/>
              </a:lnSpc>
            </a:pPr>
            <a:r>
              <a:rPr lang="en-US" altLang="en-US" sz="1200" b="1" dirty="0">
                <a:hlinkClick r:id="rId9">
                  <a:extLst>
                    <a:ext uri="{A12FA001-AC4F-418D-AE19-62706E023703}">
                      <ahyp:hlinkClr xmlns:ahyp="http://schemas.microsoft.com/office/drawing/2018/hyperlinkcolor" val="tx"/>
                    </a:ext>
                  </a:extLst>
                </a:hlinkClick>
              </a:rPr>
              <a:t>Stan Graham</a:t>
            </a:r>
            <a:endParaRPr lang="en-US" altLang="en-US" sz="1200" b="1" dirty="0"/>
          </a:p>
          <a:p>
            <a:pPr algn="ctr">
              <a:lnSpc>
                <a:spcPct val="110000"/>
              </a:lnSpc>
            </a:pPr>
            <a:r>
              <a:rPr lang="en-US" altLang="en-US" sz="1200" b="1" dirty="0"/>
              <a:t>Chief, Real Estate Division</a:t>
            </a:r>
          </a:p>
        </p:txBody>
      </p:sp>
      <p:sp>
        <p:nvSpPr>
          <p:cNvPr id="22" name="TextBox 21">
            <a:extLst>
              <a:ext uri="{FF2B5EF4-FFF2-40B4-BE49-F238E27FC236}">
                <a16:creationId xmlns:a16="http://schemas.microsoft.com/office/drawing/2014/main" id="{A0E7753F-E652-29F8-4E35-C7A9A1228774}"/>
              </a:ext>
            </a:extLst>
          </p:cNvPr>
          <p:cNvSpPr txBox="1"/>
          <p:nvPr/>
        </p:nvSpPr>
        <p:spPr>
          <a:xfrm>
            <a:off x="8902140" y="5927038"/>
            <a:ext cx="2261396" cy="568074"/>
          </a:xfrm>
          <a:prstGeom prst="rect">
            <a:avLst/>
          </a:prstGeom>
          <a:noFill/>
        </p:spPr>
        <p:txBody>
          <a:bodyPr wrap="square" lIns="9144" rIns="9144" anchor="t" anchorCtr="0">
            <a:noAutofit/>
          </a:bodyPr>
          <a:lstStyle/>
          <a:p>
            <a:pPr algn="ctr">
              <a:lnSpc>
                <a:spcPct val="110000"/>
              </a:lnSpc>
            </a:pPr>
            <a:r>
              <a:rPr lang="en-US" altLang="en-US" sz="1200" b="1" dirty="0">
                <a:hlinkClick r:id="rId10">
                  <a:extLst>
                    <a:ext uri="{A12FA001-AC4F-418D-AE19-62706E023703}">
                      <ahyp:hlinkClr xmlns:ahyp="http://schemas.microsoft.com/office/drawing/2018/hyperlinkcolor" val="tx"/>
                    </a:ext>
                  </a:extLst>
                </a:hlinkClick>
              </a:rPr>
              <a:t>Kevin Coleman</a:t>
            </a:r>
            <a:r>
              <a:rPr lang="en-US" altLang="en-US" sz="1200" b="1" dirty="0"/>
              <a:t>, PE</a:t>
            </a:r>
          </a:p>
          <a:p>
            <a:pPr algn="ctr">
              <a:lnSpc>
                <a:spcPct val="110000"/>
              </a:lnSpc>
            </a:pPr>
            <a:r>
              <a:rPr lang="en-US" altLang="en-US" sz="1200" b="1" dirty="0"/>
              <a:t>Chief, Construction Division</a:t>
            </a:r>
          </a:p>
        </p:txBody>
      </p:sp>
      <p:pic>
        <p:nvPicPr>
          <p:cNvPr id="4" name="Picture 3">
            <a:extLst>
              <a:ext uri="{FF2B5EF4-FFF2-40B4-BE49-F238E27FC236}">
                <a16:creationId xmlns:a16="http://schemas.microsoft.com/office/drawing/2014/main" id="{3FEF4A3A-14FC-2600-56B6-0A95260B2CD1}"/>
              </a:ext>
            </a:extLst>
          </p:cNvPr>
          <p:cNvPicPr>
            <a:picLocks/>
          </p:cNvPicPr>
          <p:nvPr/>
        </p:nvPicPr>
        <p:blipFill rotWithShape="1">
          <a:blip r:embed="rId11" cstate="email">
            <a:extLst>
              <a:ext uri="{28A0092B-C50C-407E-A947-70E740481C1C}">
                <a14:useLocalDpi xmlns:a14="http://schemas.microsoft.com/office/drawing/2010/main" val="0"/>
              </a:ext>
            </a:extLst>
          </a:blip>
          <a:srcRect/>
          <a:stretch/>
        </p:blipFill>
        <p:spPr>
          <a:xfrm>
            <a:off x="1181026" y="1146397"/>
            <a:ext cx="2057400" cy="2057400"/>
          </a:xfrm>
          <a:prstGeom prst="rect">
            <a:avLst/>
          </a:prstGeom>
          <a:ln>
            <a:solidFill>
              <a:schemeClr val="tx1"/>
            </a:solidFill>
          </a:ln>
        </p:spPr>
      </p:pic>
      <p:pic>
        <p:nvPicPr>
          <p:cNvPr id="9" name="Picture 8">
            <a:extLst>
              <a:ext uri="{FF2B5EF4-FFF2-40B4-BE49-F238E27FC236}">
                <a16:creationId xmlns:a16="http://schemas.microsoft.com/office/drawing/2014/main" id="{65DA7883-9089-CA91-6C81-62B0E3A9AAB6}"/>
              </a:ext>
            </a:extLst>
          </p:cNvPr>
          <p:cNvPicPr>
            <a:picLocks/>
          </p:cNvPicPr>
          <p:nvPr/>
        </p:nvPicPr>
        <p:blipFill>
          <a:blip r:embed="rId12"/>
          <a:stretch>
            <a:fillRect/>
          </a:stretch>
        </p:blipFill>
        <p:spPr>
          <a:xfrm>
            <a:off x="6400489" y="1146397"/>
            <a:ext cx="2057400" cy="2057400"/>
          </a:xfrm>
          <a:prstGeom prst="rect">
            <a:avLst/>
          </a:prstGeom>
          <a:ln>
            <a:solidFill>
              <a:schemeClr val="tx1"/>
            </a:solidFill>
          </a:ln>
        </p:spPr>
      </p:pic>
      <p:pic>
        <p:nvPicPr>
          <p:cNvPr id="11" name="Picture 10" descr="A person smiling for the camera&#10;&#10;Description automatically generated">
            <a:extLst>
              <a:ext uri="{FF2B5EF4-FFF2-40B4-BE49-F238E27FC236}">
                <a16:creationId xmlns:a16="http://schemas.microsoft.com/office/drawing/2014/main" id="{FBF9311C-47F8-9651-3A89-F4A3C303FAC7}"/>
              </a:ext>
            </a:extLst>
          </p:cNvPr>
          <p:cNvPicPr>
            <a:picLocks/>
          </p:cNvPicPr>
          <p:nvPr/>
        </p:nvPicPr>
        <p:blipFill>
          <a:blip r:embed="rId13" cstate="email">
            <a:extLst>
              <a:ext uri="{28A0092B-C50C-407E-A947-70E740481C1C}">
                <a14:useLocalDpi xmlns:a14="http://schemas.microsoft.com/office/drawing/2010/main" val="0"/>
              </a:ext>
            </a:extLst>
          </a:blip>
          <a:stretch>
            <a:fillRect/>
          </a:stretch>
        </p:blipFill>
        <p:spPr>
          <a:xfrm>
            <a:off x="3796840" y="1146397"/>
            <a:ext cx="2057400" cy="2057400"/>
          </a:xfrm>
          <a:prstGeom prst="rect">
            <a:avLst/>
          </a:prstGeom>
          <a:ln>
            <a:solidFill>
              <a:schemeClr val="tx1"/>
            </a:solidFill>
          </a:ln>
        </p:spPr>
      </p:pic>
      <p:pic>
        <p:nvPicPr>
          <p:cNvPr id="15" name="Picture 14">
            <a:extLst>
              <a:ext uri="{FF2B5EF4-FFF2-40B4-BE49-F238E27FC236}">
                <a16:creationId xmlns:a16="http://schemas.microsoft.com/office/drawing/2014/main" id="{D720AE16-8991-EDB0-1DAB-F80D8938A381}"/>
              </a:ext>
            </a:extLst>
          </p:cNvPr>
          <p:cNvPicPr>
            <a:picLocks/>
          </p:cNvPicPr>
          <p:nvPr/>
        </p:nvPicPr>
        <p:blipFill>
          <a:blip r:embed="rId14"/>
          <a:stretch>
            <a:fillRect/>
          </a:stretch>
        </p:blipFill>
        <p:spPr>
          <a:xfrm>
            <a:off x="9004138" y="1146397"/>
            <a:ext cx="2057400" cy="2057400"/>
          </a:xfrm>
          <a:prstGeom prst="rect">
            <a:avLst/>
          </a:prstGeom>
          <a:ln>
            <a:solidFill>
              <a:schemeClr val="tx1"/>
            </a:solidFill>
          </a:ln>
        </p:spPr>
      </p:pic>
      <p:pic>
        <p:nvPicPr>
          <p:cNvPr id="25" name="Picture 24">
            <a:extLst>
              <a:ext uri="{FF2B5EF4-FFF2-40B4-BE49-F238E27FC236}">
                <a16:creationId xmlns:a16="http://schemas.microsoft.com/office/drawing/2014/main" id="{497B7F2A-E656-495F-519A-C2114802C7A9}"/>
              </a:ext>
            </a:extLst>
          </p:cNvPr>
          <p:cNvPicPr>
            <a:picLocks/>
          </p:cNvPicPr>
          <p:nvPr/>
        </p:nvPicPr>
        <p:blipFill>
          <a:blip r:embed="rId15"/>
          <a:stretch>
            <a:fillRect/>
          </a:stretch>
        </p:blipFill>
        <p:spPr>
          <a:xfrm>
            <a:off x="1181026" y="3891062"/>
            <a:ext cx="2057400" cy="2057400"/>
          </a:xfrm>
          <a:prstGeom prst="rect">
            <a:avLst/>
          </a:prstGeom>
          <a:ln>
            <a:solidFill>
              <a:schemeClr val="tx1"/>
            </a:solidFill>
          </a:ln>
        </p:spPr>
      </p:pic>
      <p:pic>
        <p:nvPicPr>
          <p:cNvPr id="28" name="Image 84">
            <a:extLst>
              <a:ext uri="{FF2B5EF4-FFF2-40B4-BE49-F238E27FC236}">
                <a16:creationId xmlns:a16="http://schemas.microsoft.com/office/drawing/2014/main" id="{4F829BE8-D924-9468-C8C5-8D95567FDE25}"/>
              </a:ext>
            </a:extLst>
          </p:cNvPr>
          <p:cNvPicPr>
            <a:picLocks/>
          </p:cNvPicPr>
          <p:nvPr/>
        </p:nvPicPr>
        <p:blipFill>
          <a:blip r:embed="rId16" cstate="email">
            <a:extLst>
              <a:ext uri="{28A0092B-C50C-407E-A947-70E740481C1C}">
                <a14:useLocalDpi xmlns:a14="http://schemas.microsoft.com/office/drawing/2010/main"/>
              </a:ext>
            </a:extLst>
          </a:blip>
          <a:stretch>
            <a:fillRect/>
          </a:stretch>
        </p:blipFill>
        <p:spPr>
          <a:xfrm>
            <a:off x="3795983" y="3891062"/>
            <a:ext cx="2057400" cy="2057400"/>
          </a:xfrm>
          <a:prstGeom prst="rect">
            <a:avLst/>
          </a:prstGeom>
          <a:ln>
            <a:solidFill>
              <a:schemeClr val="tx1"/>
            </a:solidFill>
          </a:ln>
        </p:spPr>
      </p:pic>
      <p:pic>
        <p:nvPicPr>
          <p:cNvPr id="33" name="Image 87">
            <a:extLst>
              <a:ext uri="{FF2B5EF4-FFF2-40B4-BE49-F238E27FC236}">
                <a16:creationId xmlns:a16="http://schemas.microsoft.com/office/drawing/2014/main" id="{212C5FE2-C97E-39FF-FE9D-F8474340C3EA}"/>
              </a:ext>
            </a:extLst>
          </p:cNvPr>
          <p:cNvPicPr>
            <a:picLocks/>
          </p:cNvPicPr>
          <p:nvPr/>
        </p:nvPicPr>
        <p:blipFill>
          <a:blip r:embed="rId17" cstate="email">
            <a:extLst>
              <a:ext uri="{28A0092B-C50C-407E-A947-70E740481C1C}">
                <a14:useLocalDpi xmlns:a14="http://schemas.microsoft.com/office/drawing/2010/main"/>
              </a:ext>
            </a:extLst>
          </a:blip>
          <a:stretch>
            <a:fillRect/>
          </a:stretch>
        </p:blipFill>
        <p:spPr>
          <a:xfrm>
            <a:off x="6399632" y="3891062"/>
            <a:ext cx="2057400" cy="2057400"/>
          </a:xfrm>
          <a:prstGeom prst="rect">
            <a:avLst/>
          </a:prstGeom>
          <a:ln>
            <a:solidFill>
              <a:schemeClr val="tx1"/>
            </a:solidFill>
          </a:ln>
        </p:spPr>
      </p:pic>
      <p:pic>
        <p:nvPicPr>
          <p:cNvPr id="36" name="Picture 35">
            <a:extLst>
              <a:ext uri="{FF2B5EF4-FFF2-40B4-BE49-F238E27FC236}">
                <a16:creationId xmlns:a16="http://schemas.microsoft.com/office/drawing/2014/main" id="{45E32BCE-A013-6304-D40E-F30091C7E03C}"/>
              </a:ext>
            </a:extLst>
          </p:cNvPr>
          <p:cNvPicPr>
            <a:picLocks/>
          </p:cNvPicPr>
          <p:nvPr/>
        </p:nvPicPr>
        <p:blipFill rotWithShape="1">
          <a:blip r:embed="rId18"/>
          <a:srcRect l="4078" t="10891" r="10903" b="5367"/>
          <a:stretch/>
        </p:blipFill>
        <p:spPr>
          <a:xfrm>
            <a:off x="9002980" y="3891062"/>
            <a:ext cx="2057400" cy="2057400"/>
          </a:xfrm>
          <a:prstGeom prst="rect">
            <a:avLst/>
          </a:prstGeom>
          <a:ln>
            <a:solidFill>
              <a:schemeClr val="tx1"/>
            </a:solidFill>
          </a:ln>
        </p:spPr>
      </p:pic>
      <p:sp>
        <p:nvSpPr>
          <p:cNvPr id="37" name="TextBox 36">
            <a:extLst>
              <a:ext uri="{FF2B5EF4-FFF2-40B4-BE49-F238E27FC236}">
                <a16:creationId xmlns:a16="http://schemas.microsoft.com/office/drawing/2014/main" id="{DD55256A-DE7A-05B4-7E78-B44F7CB6CBCF}"/>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15</a:t>
            </a:r>
          </a:p>
        </p:txBody>
      </p:sp>
    </p:spTree>
    <p:extLst>
      <p:ext uri="{BB962C8B-B14F-4D97-AF65-F5344CB8AC3E}">
        <p14:creationId xmlns:p14="http://schemas.microsoft.com/office/powerpoint/2010/main" val="2168171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AC64D24-1D92-DF23-E5F5-FDF3B15063BD}"/>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division / program points of contact</a:t>
            </a:r>
            <a:r>
              <a:rPr lang="en-US" sz="800" dirty="0"/>
              <a:t> (3 of 3)</a:t>
            </a:r>
            <a:endParaRPr lang="en-US" dirty="0"/>
          </a:p>
        </p:txBody>
      </p:sp>
      <p:sp>
        <p:nvSpPr>
          <p:cNvPr id="8" name="TextBox 7">
            <a:extLst>
              <a:ext uri="{FF2B5EF4-FFF2-40B4-BE49-F238E27FC236}">
                <a16:creationId xmlns:a16="http://schemas.microsoft.com/office/drawing/2014/main" id="{5D5028A5-5C95-03CB-45B7-666A099BB5BA}"/>
              </a:ext>
            </a:extLst>
          </p:cNvPr>
          <p:cNvSpPr txBox="1"/>
          <p:nvPr/>
        </p:nvSpPr>
        <p:spPr>
          <a:xfrm>
            <a:off x="851600" y="3205040"/>
            <a:ext cx="2722626" cy="482889"/>
          </a:xfrm>
          <a:prstGeom prst="rect">
            <a:avLst/>
          </a:prstGeom>
          <a:noFill/>
        </p:spPr>
        <p:txBody>
          <a:bodyPr wrap="square">
            <a:spAutoFit/>
          </a:bodyPr>
          <a:lstStyle/>
          <a:p>
            <a:pPr algn="ctr">
              <a:lnSpc>
                <a:spcPct val="110000"/>
              </a:lnSpc>
            </a:pPr>
            <a:r>
              <a:rPr lang="en-US" altLang="en-US" sz="1200" b="1" dirty="0">
                <a:hlinkClick r:id="rId3">
                  <a:extLst>
                    <a:ext uri="{A12FA001-AC4F-418D-AE19-62706E023703}">
                      <ahyp:hlinkClr xmlns:ahyp="http://schemas.microsoft.com/office/drawing/2018/hyperlinkcolor" val="tx"/>
                    </a:ext>
                  </a:extLst>
                </a:hlinkClick>
              </a:rPr>
              <a:t>Ray McNeil</a:t>
            </a:r>
            <a:endParaRPr lang="en-US" altLang="en-US" sz="1200" b="1" dirty="0"/>
          </a:p>
          <a:p>
            <a:pPr algn="ctr">
              <a:lnSpc>
                <a:spcPct val="110000"/>
              </a:lnSpc>
            </a:pPr>
            <a:r>
              <a:rPr lang="en-US" altLang="en-US" sz="1200" b="1" dirty="0"/>
              <a:t>Chief, RSFO</a:t>
            </a:r>
          </a:p>
        </p:txBody>
      </p:sp>
      <p:sp>
        <p:nvSpPr>
          <p:cNvPr id="10" name="TextBox 9">
            <a:extLst>
              <a:ext uri="{FF2B5EF4-FFF2-40B4-BE49-F238E27FC236}">
                <a16:creationId xmlns:a16="http://schemas.microsoft.com/office/drawing/2014/main" id="{60244FC5-624A-736A-6AB9-417A83625471}"/>
              </a:ext>
            </a:extLst>
          </p:cNvPr>
          <p:cNvSpPr txBox="1"/>
          <p:nvPr/>
        </p:nvSpPr>
        <p:spPr>
          <a:xfrm>
            <a:off x="3428999" y="3217446"/>
            <a:ext cx="2817497" cy="568074"/>
          </a:xfrm>
          <a:prstGeom prst="rect">
            <a:avLst/>
          </a:prstGeom>
          <a:noFill/>
        </p:spPr>
        <p:txBody>
          <a:bodyPr wrap="square" lIns="9144" rIns="9144" anchor="t" anchorCtr="0">
            <a:noAutofit/>
          </a:bodyPr>
          <a:lstStyle/>
          <a:p>
            <a:pPr algn="ctr">
              <a:lnSpc>
                <a:spcPct val="110000"/>
              </a:lnSpc>
            </a:pPr>
            <a:r>
              <a:rPr lang="en-US" altLang="en-US" sz="1200" b="1" dirty="0">
                <a:hlinkClick r:id="rId4">
                  <a:extLst>
                    <a:ext uri="{A12FA001-AC4F-418D-AE19-62706E023703}">
                      <ahyp:hlinkClr xmlns:ahyp="http://schemas.microsoft.com/office/drawing/2018/hyperlinkcolor" val="tx"/>
                    </a:ext>
                  </a:extLst>
                </a:hlinkClick>
              </a:rPr>
              <a:t>Bill </a:t>
            </a:r>
            <a:r>
              <a:rPr lang="en-US" altLang="en-US" sz="1200" b="1" dirty="0" err="1">
                <a:hlinkClick r:id="rId4">
                  <a:extLst>
                    <a:ext uri="{A12FA001-AC4F-418D-AE19-62706E023703}">
                      <ahyp:hlinkClr xmlns:ahyp="http://schemas.microsoft.com/office/drawing/2018/hyperlinkcolor" val="tx"/>
                    </a:ext>
                  </a:extLst>
                </a:hlinkClick>
              </a:rPr>
              <a:t>Seib</a:t>
            </a:r>
            <a:endParaRPr lang="en-US" altLang="en-US" sz="1200" b="1" dirty="0"/>
          </a:p>
          <a:p>
            <a:pPr algn="ctr">
              <a:lnSpc>
                <a:spcPct val="110000"/>
              </a:lnSpc>
            </a:pPr>
            <a:r>
              <a:rPr lang="en-US" altLang="en-US" sz="1200" b="1" dirty="0"/>
              <a:t>Chief, Operations Division</a:t>
            </a:r>
          </a:p>
        </p:txBody>
      </p:sp>
      <p:sp>
        <p:nvSpPr>
          <p:cNvPr id="12" name="TextBox 11">
            <a:extLst>
              <a:ext uri="{FF2B5EF4-FFF2-40B4-BE49-F238E27FC236}">
                <a16:creationId xmlns:a16="http://schemas.microsoft.com/office/drawing/2014/main" id="{0AA887E0-DC86-E01E-816F-D7785F1A1692}"/>
              </a:ext>
            </a:extLst>
          </p:cNvPr>
          <p:cNvSpPr txBox="1"/>
          <p:nvPr/>
        </p:nvSpPr>
        <p:spPr>
          <a:xfrm>
            <a:off x="6246497" y="3217446"/>
            <a:ext cx="2365387" cy="568074"/>
          </a:xfrm>
          <a:prstGeom prst="rect">
            <a:avLst/>
          </a:prstGeom>
          <a:noFill/>
        </p:spPr>
        <p:txBody>
          <a:bodyPr wrap="square" lIns="9144" rIns="9144" anchor="t" anchorCtr="0">
            <a:noAutofit/>
          </a:bodyPr>
          <a:lstStyle/>
          <a:p>
            <a:pPr algn="ctr">
              <a:lnSpc>
                <a:spcPct val="110000"/>
              </a:lnSpc>
            </a:pPr>
            <a:r>
              <a:rPr lang="en-US" altLang="en-US" sz="1200" b="1" dirty="0">
                <a:hlinkClick r:id="rId5">
                  <a:extLst>
                    <a:ext uri="{A12FA001-AC4F-418D-AE19-62706E023703}">
                      <ahyp:hlinkClr xmlns:ahyp="http://schemas.microsoft.com/office/drawing/2018/hyperlinkcolor" val="tx"/>
                    </a:ext>
                  </a:extLst>
                </a:hlinkClick>
              </a:rPr>
              <a:t>Rudy Chow</a:t>
            </a:r>
            <a:r>
              <a:rPr lang="en-US" altLang="en-US" sz="1200" b="1" dirty="0"/>
              <a:t>, PE</a:t>
            </a:r>
          </a:p>
          <a:p>
            <a:pPr algn="ctr">
              <a:lnSpc>
                <a:spcPct val="110000"/>
              </a:lnSpc>
            </a:pPr>
            <a:r>
              <a:rPr lang="en-US" altLang="en-US" sz="1200" b="1" dirty="0"/>
              <a:t>General Manager</a:t>
            </a:r>
          </a:p>
          <a:p>
            <a:pPr algn="ctr">
              <a:lnSpc>
                <a:spcPct val="110000"/>
              </a:lnSpc>
            </a:pPr>
            <a:r>
              <a:rPr lang="en-US" altLang="en-US" sz="1200" b="1" dirty="0"/>
              <a:t>Washington Aqueduct</a:t>
            </a:r>
          </a:p>
        </p:txBody>
      </p:sp>
      <p:pic>
        <p:nvPicPr>
          <p:cNvPr id="5" name="Picture 4">
            <a:extLst>
              <a:ext uri="{FF2B5EF4-FFF2-40B4-BE49-F238E27FC236}">
                <a16:creationId xmlns:a16="http://schemas.microsoft.com/office/drawing/2014/main" id="{226D41C8-F296-9969-F888-09D042B83455}"/>
              </a:ext>
            </a:extLst>
          </p:cNvPr>
          <p:cNvPicPr>
            <a:picLocks/>
          </p:cNvPicPr>
          <p:nvPr/>
        </p:nvPicPr>
        <p:blipFill>
          <a:blip r:embed="rId6"/>
          <a:stretch>
            <a:fillRect/>
          </a:stretch>
        </p:blipFill>
        <p:spPr>
          <a:xfrm>
            <a:off x="1181026" y="1146397"/>
            <a:ext cx="2057400" cy="2057400"/>
          </a:xfrm>
          <a:prstGeom prst="rect">
            <a:avLst/>
          </a:prstGeom>
          <a:ln>
            <a:solidFill>
              <a:schemeClr val="tx1"/>
            </a:solidFill>
          </a:ln>
        </p:spPr>
      </p:pic>
      <p:sp>
        <p:nvSpPr>
          <p:cNvPr id="19" name="TextBox 18">
            <a:extLst>
              <a:ext uri="{FF2B5EF4-FFF2-40B4-BE49-F238E27FC236}">
                <a16:creationId xmlns:a16="http://schemas.microsoft.com/office/drawing/2014/main" id="{E7148A75-9C7A-58A3-B544-6BC86694AD0A}"/>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16</a:t>
            </a:r>
          </a:p>
        </p:txBody>
      </p:sp>
      <p:pic>
        <p:nvPicPr>
          <p:cNvPr id="22" name="Image 88">
            <a:extLst>
              <a:ext uri="{FF2B5EF4-FFF2-40B4-BE49-F238E27FC236}">
                <a16:creationId xmlns:a16="http://schemas.microsoft.com/office/drawing/2014/main" id="{2EE1A05C-3194-46C4-2C5D-13CD120BCC27}"/>
              </a:ext>
            </a:extLst>
          </p:cNvPr>
          <p:cNvPicPr>
            <a:picLocks/>
          </p:cNvPicPr>
          <p:nvPr/>
        </p:nvPicPr>
        <p:blipFill>
          <a:blip r:embed="rId7" cstate="email">
            <a:extLst>
              <a:ext uri="{28A0092B-C50C-407E-A947-70E740481C1C}">
                <a14:useLocalDpi xmlns:a14="http://schemas.microsoft.com/office/drawing/2010/main"/>
              </a:ext>
            </a:extLst>
          </a:blip>
          <a:stretch>
            <a:fillRect/>
          </a:stretch>
        </p:blipFill>
        <p:spPr>
          <a:xfrm>
            <a:off x="3809047" y="1146397"/>
            <a:ext cx="2057400" cy="2057400"/>
          </a:xfrm>
          <a:prstGeom prst="rect">
            <a:avLst/>
          </a:prstGeom>
          <a:ln>
            <a:solidFill>
              <a:schemeClr val="tx1"/>
            </a:solidFill>
          </a:ln>
        </p:spPr>
      </p:pic>
      <p:pic>
        <p:nvPicPr>
          <p:cNvPr id="24" name="Image 91">
            <a:extLst>
              <a:ext uri="{FF2B5EF4-FFF2-40B4-BE49-F238E27FC236}">
                <a16:creationId xmlns:a16="http://schemas.microsoft.com/office/drawing/2014/main" id="{C6964AEF-E77C-B3BC-C69B-350C878C2021}"/>
              </a:ext>
            </a:extLst>
          </p:cNvPr>
          <p:cNvPicPr>
            <a:picLocks/>
          </p:cNvPicPr>
          <p:nvPr/>
        </p:nvPicPr>
        <p:blipFill>
          <a:blip r:embed="rId8" cstate="email">
            <a:extLst>
              <a:ext uri="{28A0092B-C50C-407E-A947-70E740481C1C}">
                <a14:useLocalDpi xmlns:a14="http://schemas.microsoft.com/office/drawing/2010/main"/>
              </a:ext>
            </a:extLst>
          </a:blip>
          <a:stretch>
            <a:fillRect/>
          </a:stretch>
        </p:blipFill>
        <p:spPr>
          <a:xfrm>
            <a:off x="6412654" y="1146397"/>
            <a:ext cx="2057400" cy="2057400"/>
          </a:xfrm>
          <a:prstGeom prst="rect">
            <a:avLst/>
          </a:prstGeom>
          <a:ln>
            <a:solidFill>
              <a:schemeClr val="tx1"/>
            </a:solidFill>
          </a:ln>
        </p:spPr>
      </p:pic>
    </p:spTree>
    <p:extLst>
      <p:ext uri="{BB962C8B-B14F-4D97-AF65-F5344CB8AC3E}">
        <p14:creationId xmlns:p14="http://schemas.microsoft.com/office/powerpoint/2010/main" val="993730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CFC3896-9422-C85E-C0A4-6826A189FE27}"/>
              </a:ext>
            </a:extLst>
          </p:cNvPr>
          <p:cNvGraphicFramePr>
            <a:graphicFrameLocks noGrp="1"/>
          </p:cNvGraphicFramePr>
          <p:nvPr/>
        </p:nvGraphicFramePr>
        <p:xfrm>
          <a:off x="219556" y="1156784"/>
          <a:ext cx="11752882" cy="463375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720227">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Capacity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rgbClr val="000000"/>
                          </a:solidFill>
                          <a:effectLst/>
                          <a:latin typeface="Arial (Body)"/>
                        </a:rPr>
                        <a:t>Value-Engineering Services (MATOC)</a:t>
                      </a:r>
                    </a:p>
                    <a:p>
                      <a:pPr algn="ctr" rtl="0" fontAlgn="ctr"/>
                      <a:r>
                        <a:rPr lang="en-US" sz="1600" b="0" i="0" u="none" strike="noStrike" dirty="0">
                          <a:solidFill>
                            <a:srgbClr val="CF0000"/>
                          </a:solidFill>
                          <a:effectLst/>
                          <a:latin typeface="Arial (Body)"/>
                        </a:rPr>
                        <a:t>(Contemplates Award of Three Contracts)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
                      <a:r>
                        <a:rPr lang="es-ES" sz="1600" b="0" i="0" u="none" strike="noStrike" dirty="0">
                          <a:solidFill>
                            <a:schemeClr val="tx1"/>
                          </a:solidFill>
                          <a:effectLst/>
                          <a:latin typeface="Arial (Body)"/>
                          <a:cs typeface="Arial" panose="020B0604020202020204" pitchFamily="34" charset="0"/>
                        </a:rPr>
                        <a:t>NAD-wide</a:t>
                      </a:r>
                      <a:endParaRPr lang="en-US" sz="1600" b="0" i="0" u="none" strike="noStrike" dirty="0">
                        <a:solidFill>
                          <a:schemeClr val="tx1"/>
                        </a:solidFill>
                        <a:effectLst/>
                        <a:latin typeface="Arial (Body)"/>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1" i="0" u="none" strike="noStrike" baseline="0" dirty="0">
                          <a:solidFill>
                            <a:srgbClr val="2DAA27"/>
                          </a:solidFill>
                          <a:effectLst/>
                          <a:latin typeface="Arial (Body)"/>
                        </a:rPr>
                        <a:t>FY24,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dirty="0">
                          <a:solidFill>
                            <a:srgbClr val="000000"/>
                          </a:solidFill>
                          <a:effectLst/>
                          <a:latin typeface="Arial (Body)"/>
                        </a:rPr>
                        <a:t>$9M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1" i="0" u="none" strike="noStrike" baseline="0" dirty="0">
                          <a:solidFill>
                            <a:srgbClr val="2DAA27"/>
                          </a:solidFill>
                          <a:effectLst/>
                          <a:latin typeface="Arial (Body)"/>
                        </a:rPr>
                        <a:t>Set-Aside</a:t>
                      </a:r>
                    </a:p>
                    <a:p>
                      <a:pPr algn="ctr" rtl="0" fontAlgn="ct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938735877"/>
                  </a:ext>
                </a:extLst>
              </a:tr>
              <a:tr h="594360">
                <a:tc>
                  <a:txBody>
                    <a:bodyPr/>
                    <a:lstStyle/>
                    <a:p>
                      <a:pPr algn="ctr" rtl="0" fontAlgn="ctr"/>
                      <a:r>
                        <a:rPr lang="en-US" sz="1600" b="0" i="0" u="none" strike="noStrike" dirty="0">
                          <a:solidFill>
                            <a:srgbClr val="000000"/>
                          </a:solidFill>
                          <a:effectLst/>
                          <a:latin typeface="Arial (Body)"/>
                        </a:rPr>
                        <a:t>Multi-Disciplined Design Services for Military / SRM Programs (MATOC)</a:t>
                      </a:r>
                    </a:p>
                    <a:p>
                      <a:pPr algn="ctr" rtl="0" fontAlgn="ctr"/>
                      <a:r>
                        <a:rPr lang="en-US" sz="1600" b="0" i="0" u="none" strike="noStrike" dirty="0">
                          <a:solidFill>
                            <a:srgbClr val="CF0000"/>
                          </a:solidFill>
                          <a:effectLst/>
                          <a:latin typeface="Arial (Body)"/>
                        </a:rPr>
                        <a:t>(Contemplates Targeted Award of 12 Contracts.  Includes a Small Business Reserve Targeted Award of Six Contracts)</a:t>
                      </a:r>
                      <a:endParaRPr lang="en-US" sz="1600" b="0" i="0" u="none" strike="sngStrike" dirty="0">
                        <a:solidFill>
                          <a:srgbClr val="CF0000"/>
                        </a:solidFill>
                        <a:effectLst/>
                        <a:latin typeface="Arial (Body)"/>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
                      <a:r>
                        <a:rPr lang="es-ES" sz="1600" b="0" i="0" u="none" strike="noStrike" dirty="0">
                          <a:solidFill>
                            <a:schemeClr val="tx1"/>
                          </a:solidFill>
                          <a:effectLst/>
                          <a:latin typeface="Arial (Body)"/>
                          <a:cs typeface="Arial" panose="020B0604020202020204" pitchFamily="34" charset="0"/>
                        </a:rPr>
                        <a:t>NAD-wide</a:t>
                      </a:r>
                      <a:endParaRPr lang="en-US" sz="1600" b="0" i="0" u="none" strike="noStrike" dirty="0">
                        <a:solidFill>
                          <a:schemeClr val="tx1"/>
                        </a:solidFill>
                        <a:effectLst/>
                        <a:latin typeface="Arial (Body)"/>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marL="0" marR="0" algn="ctr">
                        <a:spcBef>
                          <a:spcPts val="0"/>
                        </a:spcBef>
                        <a:spcAft>
                          <a:spcPts val="0"/>
                        </a:spcAft>
                      </a:pPr>
                      <a:r>
                        <a:rPr lang="en-US" sz="1600" b="0" strike="noStrike" dirty="0">
                          <a:effectLst/>
                          <a:latin typeface="Arial (Body)"/>
                          <a:ea typeface="Calibri" panose="020F0502020204030204" pitchFamily="34" charset="0"/>
                          <a:cs typeface="Arial" panose="020B0604020202020204" pitchFamily="34" charset="0"/>
                        </a:rPr>
                        <a:t>FY25, Q1</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dirty="0">
                          <a:solidFill>
                            <a:srgbClr val="000000"/>
                          </a:solidFill>
                          <a:effectLst/>
                          <a:latin typeface="Arial (Body)"/>
                        </a:rPr>
                        <a:t>$500M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1" i="0" u="none" strike="noStrike" baseline="0" dirty="0">
                          <a:solidFill>
                            <a:srgbClr val="2DAA27"/>
                          </a:solidFill>
                          <a:effectLst/>
                          <a:latin typeface="Arial (Body)"/>
                        </a:rPr>
                        <a:t>Unrestricted</a:t>
                      </a:r>
                    </a:p>
                    <a:p>
                      <a:pPr algn="ctr" rtl="0" fontAlgn="ctr"/>
                      <a:r>
                        <a:rPr lang="en-US" sz="1600" b="1" i="0" u="none" strike="noStrike" baseline="0" dirty="0">
                          <a:solidFill>
                            <a:srgbClr val="2DAA27"/>
                          </a:solidFill>
                          <a:effectLst/>
                          <a:latin typeface="Arial (Body)"/>
                        </a:rPr>
                        <a:t>w/SB Reserves</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4067990380"/>
                  </a:ext>
                </a:extLst>
              </a:tr>
              <a:tr h="594360">
                <a:tc>
                  <a:txBody>
                    <a:bodyPr/>
                    <a:lstStyle/>
                    <a:p>
                      <a:pPr algn="ctr" rtl="0" fontAlgn="ctr"/>
                      <a:r>
                        <a:rPr lang="en-US" sz="1600" b="0" i="0" u="none" strike="noStrike" dirty="0">
                          <a:solidFill>
                            <a:srgbClr val="000000"/>
                          </a:solidFill>
                          <a:effectLst/>
                          <a:latin typeface="Arial (Body)"/>
                        </a:rPr>
                        <a:t>Topographic, Surveying, Mapping, and Geospatial Services (MATOC)</a:t>
                      </a:r>
                    </a:p>
                    <a:p>
                      <a:pPr algn="ctr" rtl="0" fontAlgn="ctr"/>
                      <a:r>
                        <a:rPr lang="en-US" sz="1600" b="0" i="0" u="none" strike="noStrike" dirty="0">
                          <a:solidFill>
                            <a:srgbClr val="CF0000"/>
                          </a:solidFill>
                          <a:effectLst/>
                          <a:latin typeface="Arial (Body)"/>
                        </a:rPr>
                        <a:t>(Contemplates Award of Three Contracts)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
                      <a:r>
                        <a:rPr lang="es-ES" sz="1600" b="0" i="0" u="none" strike="noStrike" dirty="0">
                          <a:solidFill>
                            <a:schemeClr val="tx1"/>
                          </a:solidFill>
                          <a:effectLst/>
                          <a:latin typeface="Arial (Body)"/>
                          <a:cs typeface="Arial" panose="020B0604020202020204" pitchFamily="34" charset="0"/>
                        </a:rPr>
                        <a:t>NAD-wide</a:t>
                      </a:r>
                      <a:endParaRPr lang="en-US" sz="1600" b="0" i="0" u="none" strike="noStrike" dirty="0">
                        <a:solidFill>
                          <a:schemeClr val="tx1"/>
                        </a:solidFill>
                        <a:effectLst/>
                        <a:latin typeface="Arial (Body)"/>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marL="0" marR="0" algn="ctr">
                        <a:spcBef>
                          <a:spcPts val="0"/>
                        </a:spcBef>
                        <a:spcAft>
                          <a:spcPts val="0"/>
                        </a:spcAft>
                      </a:pPr>
                      <a:r>
                        <a:rPr lang="en-US" sz="1600" b="0" dirty="0">
                          <a:effectLst/>
                          <a:latin typeface="Arial (Body)"/>
                          <a:ea typeface="Calibri" panose="020F0502020204030204" pitchFamily="34" charset="0"/>
                          <a:cs typeface="Arial" panose="020B0604020202020204" pitchFamily="34" charset="0"/>
                        </a:rPr>
                        <a:t>FY25, Q1</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dirty="0">
                          <a:solidFill>
                            <a:srgbClr val="000000"/>
                          </a:solidFill>
                          <a:effectLst/>
                          <a:latin typeface="Arial (Body)"/>
                        </a:rPr>
                        <a:t>$8M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baseline="0" dirty="0">
                          <a:solidFill>
                            <a:srgbClr val="000000"/>
                          </a:solidFill>
                          <a:effectLst/>
                          <a:latin typeface="Arial (Body)"/>
                        </a:rPr>
                        <a:t>Set-Aside</a:t>
                      </a:r>
                    </a:p>
                    <a:p>
                      <a:pPr algn="ctr" rtl="0" fontAlgn="ctr"/>
                      <a:r>
                        <a:rPr lang="en-US" sz="1600" b="0" i="0" u="none" strike="noStrike" baseline="0" dirty="0">
                          <a:solidFill>
                            <a:srgbClr val="000000"/>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10004"/>
                  </a:ext>
                </a:extLst>
              </a:tr>
              <a:tr h="594360">
                <a:tc>
                  <a:txBody>
                    <a:bodyPr/>
                    <a:lstStyle/>
                    <a:p>
                      <a:pPr algn="ctr" rtl="0" fontAlgn="ctr"/>
                      <a:r>
                        <a:rPr lang="en-US" sz="1600" b="0" i="0" u="none" strike="noStrike" dirty="0">
                          <a:solidFill>
                            <a:srgbClr val="000000"/>
                          </a:solidFill>
                          <a:effectLst/>
                          <a:latin typeface="Arial (Body)"/>
                        </a:rPr>
                        <a:t>Commissioning Support Services (SATOC)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 sz="1600" b="0" i="0" u="none" strike="noStrike" dirty="0">
                          <a:solidFill>
                            <a:schemeClr val="tx1"/>
                          </a:solidFill>
                          <a:effectLst/>
                          <a:latin typeface="Arial (Body)"/>
                          <a:cs typeface="Arial" panose="020B0604020202020204" pitchFamily="34" charset="0"/>
                        </a:rPr>
                        <a:t>Fort Meade, MD</a:t>
                      </a:r>
                      <a:endParaRPr lang="en-US" sz="1600" b="0" i="0" u="none" strike="noStrike" dirty="0">
                        <a:solidFill>
                          <a:schemeClr val="tx1"/>
                        </a:solidFill>
                        <a:effectLst/>
                        <a:latin typeface="Arial (Body)"/>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Body)"/>
                          <a:ea typeface="Calibri" panose="020F0502020204030204" pitchFamily="34" charset="0"/>
                          <a:cs typeface="Arial" panose="020B0604020202020204" pitchFamily="34" charset="0"/>
                        </a:rPr>
                        <a:t>FY25, Q2</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rgbClr val="000000"/>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5604588"/>
                  </a:ext>
                </a:extLst>
              </a:tr>
              <a:tr h="594360">
                <a:tc>
                  <a:txBody>
                    <a:bodyPr/>
                    <a:lstStyle/>
                    <a:p>
                      <a:pPr algn="ctr" rtl="0" fontAlgn="ctr"/>
                      <a:r>
                        <a:rPr lang="en-US" sz="1600" b="0" i="0" u="none" strike="noStrike" dirty="0">
                          <a:solidFill>
                            <a:srgbClr val="000000"/>
                          </a:solidFill>
                          <a:effectLst/>
                          <a:latin typeface="Arial (Body)"/>
                        </a:rPr>
                        <a:t>A-E Services for Civil Works (MATOC)</a:t>
                      </a:r>
                    </a:p>
                    <a:p>
                      <a:pPr algn="ctr" rtl="0" fontAlgn="ctr"/>
                      <a:r>
                        <a:rPr lang="en-US" sz="1600" b="0" i="0" u="none" strike="noStrike" dirty="0">
                          <a:solidFill>
                            <a:srgbClr val="CF0000"/>
                          </a:solidFill>
                          <a:effectLst/>
                          <a:latin typeface="Arial (Body)"/>
                        </a:rPr>
                        <a:t>(Contemplates Targeted Award of ????? Contracts)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 sz="1600" b="0" i="0" u="none" strike="noStrike" dirty="0">
                          <a:solidFill>
                            <a:schemeClr val="tx1"/>
                          </a:solidFill>
                          <a:effectLst/>
                          <a:latin typeface="Arial (Body)"/>
                          <a:cs typeface="Arial" panose="020B0604020202020204" pitchFamily="34" charset="0"/>
                        </a:rPr>
                        <a:t>NAD-wide</a:t>
                      </a:r>
                      <a:endParaRPr lang="en-US" sz="1600" b="0" i="0" u="none" strike="noStrike" dirty="0">
                        <a:solidFill>
                          <a:schemeClr val="tx1"/>
                        </a:solidFill>
                        <a:effectLst/>
                        <a:latin typeface="Arial (Body)"/>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Arial (Body)"/>
                        </a:rPr>
                        <a:t>$60M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rgbClr val="000000"/>
                          </a:solidFill>
                          <a:effectLst/>
                          <a:latin typeface="Arial (Body)"/>
                        </a:rPr>
                        <a:t>Set-Aside</a:t>
                      </a:r>
                    </a:p>
                    <a:p>
                      <a:pPr algn="ctr" rtl="0" fontAlgn="ctr"/>
                      <a:r>
                        <a:rPr lang="en-US" sz="1600" b="0" i="0" u="none" strike="noStrike" baseline="0" dirty="0">
                          <a:solidFill>
                            <a:srgbClr val="000000"/>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9323376"/>
                  </a:ext>
                </a:extLst>
              </a:tr>
            </a:tbl>
          </a:graphicData>
        </a:graphic>
      </p:graphicFrame>
      <p:sp>
        <p:nvSpPr>
          <p:cNvPr id="2" name="Title 5">
            <a:extLst>
              <a:ext uri="{FF2B5EF4-FFF2-40B4-BE49-F238E27FC236}">
                <a16:creationId xmlns:a16="http://schemas.microsoft.com/office/drawing/2014/main" id="{6AC64D24-1D92-DF23-E5F5-FDF3B15063BD}"/>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architectural-engineering services</a:t>
            </a:r>
            <a:r>
              <a:rPr lang="en-US" sz="800" dirty="0"/>
              <a:t> (1 of 2)</a:t>
            </a:r>
            <a:endParaRPr lang="en-US" dirty="0"/>
          </a:p>
        </p:txBody>
      </p:sp>
      <p:sp>
        <p:nvSpPr>
          <p:cNvPr id="4" name="TextBox 3">
            <a:extLst>
              <a:ext uri="{FF2B5EF4-FFF2-40B4-BE49-F238E27FC236}">
                <a16:creationId xmlns:a16="http://schemas.microsoft.com/office/drawing/2014/main" id="{7DF4CBC2-5005-9A25-F03F-061475C4FFC5}"/>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17</a:t>
            </a:r>
          </a:p>
        </p:txBody>
      </p:sp>
    </p:spTree>
    <p:extLst>
      <p:ext uri="{BB962C8B-B14F-4D97-AF65-F5344CB8AC3E}">
        <p14:creationId xmlns:p14="http://schemas.microsoft.com/office/powerpoint/2010/main" val="2711688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CFC3896-9422-C85E-C0A4-6826A189FE27}"/>
              </a:ext>
            </a:extLst>
          </p:cNvPr>
          <p:cNvGraphicFramePr>
            <a:graphicFrameLocks noGrp="1"/>
          </p:cNvGraphicFramePr>
          <p:nvPr>
            <p:extLst>
              <p:ext uri="{D42A27DB-BD31-4B8C-83A1-F6EECF244321}">
                <p14:modId xmlns:p14="http://schemas.microsoft.com/office/powerpoint/2010/main" val="792556301"/>
              </p:ext>
            </p:extLst>
          </p:nvPr>
        </p:nvGraphicFramePr>
        <p:xfrm>
          <a:off x="219556" y="1156784"/>
          <a:ext cx="11752882" cy="13342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720227">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a:t>
                      </a:r>
                    </a:p>
                    <a:p>
                      <a:pPr algn="ctr" rtl="0" fontAlgn="ctr"/>
                      <a:r>
                        <a:rPr lang="en-US" sz="1600" b="1" i="0" u="none" strike="noStrike" dirty="0">
                          <a:solidFill>
                            <a:srgbClr val="FFFFFF"/>
                          </a:solidFill>
                          <a:effectLst/>
                          <a:latin typeface="Arial (Body)"/>
                        </a:rPr>
                        <a:t>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kern="1200" dirty="0">
                          <a:solidFill>
                            <a:schemeClr val="tx1"/>
                          </a:solidFill>
                          <a:effectLst/>
                          <a:latin typeface="Arial (Body)"/>
                          <a:ea typeface="+mn-ea"/>
                          <a:cs typeface="+mn-cs"/>
                        </a:rPr>
                        <a:t>Construction Management Services for BEP Currency Production Facility</a:t>
                      </a:r>
                      <a:endParaRPr lang="en-US" sz="1600" b="0" i="0" u="none" strike="noStrike" dirty="0">
                        <a:solidFill>
                          <a:srgbClr val="FF0000"/>
                        </a:solidFill>
                        <a:effectLst/>
                        <a:latin typeface="Arial (Body)"/>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Beltsville,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1" i="0" u="none" strike="noStrike" baseline="0" dirty="0">
                          <a:solidFill>
                            <a:srgbClr val="2DAA27"/>
                          </a:solidFill>
                          <a:effectLst/>
                          <a:latin typeface="Arial (Body)"/>
                        </a:rPr>
                        <a:t>FY25, Q1</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dirty="0">
                          <a:solidFill>
                            <a:srgbClr val="000000"/>
                          </a:solidFill>
                          <a:effectLst/>
                          <a:latin typeface="Arial (Body)"/>
                        </a:rPr>
                        <a:t>$25M to $100M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1" i="0" u="none" strike="noStrike" baseline="0" dirty="0">
                          <a:solidFill>
                            <a:srgbClr val="2DAA27"/>
                          </a:solidFill>
                          <a:effectLst/>
                          <a:latin typeface="Arial (Body)"/>
                        </a:rPr>
                        <a:t>Set-Aside</a:t>
                      </a:r>
                    </a:p>
                    <a:p>
                      <a:pPr algn="ctr" rtl="0" fontAlgn="ct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3823482605"/>
                  </a:ext>
                </a:extLst>
              </a:tr>
            </a:tbl>
          </a:graphicData>
        </a:graphic>
      </p:graphicFrame>
      <p:sp>
        <p:nvSpPr>
          <p:cNvPr id="2" name="Title 5">
            <a:extLst>
              <a:ext uri="{FF2B5EF4-FFF2-40B4-BE49-F238E27FC236}">
                <a16:creationId xmlns:a16="http://schemas.microsoft.com/office/drawing/2014/main" id="{6650BE88-2D1E-630F-D009-6BBFA676B186}"/>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architectural-engineering services</a:t>
            </a:r>
            <a:r>
              <a:rPr lang="en-US" sz="800" dirty="0"/>
              <a:t> (2 of 2)</a:t>
            </a:r>
            <a:endParaRPr lang="en-US" dirty="0"/>
          </a:p>
        </p:txBody>
      </p:sp>
      <p:sp>
        <p:nvSpPr>
          <p:cNvPr id="4" name="TextBox 3">
            <a:extLst>
              <a:ext uri="{FF2B5EF4-FFF2-40B4-BE49-F238E27FC236}">
                <a16:creationId xmlns:a16="http://schemas.microsoft.com/office/drawing/2014/main" id="{8FF26798-0728-A237-6522-D5EE9A3FC89B}"/>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18</a:t>
            </a:r>
          </a:p>
        </p:txBody>
      </p:sp>
    </p:spTree>
    <p:extLst>
      <p:ext uri="{BB962C8B-B14F-4D97-AF65-F5344CB8AC3E}">
        <p14:creationId xmlns:p14="http://schemas.microsoft.com/office/powerpoint/2010/main" val="3573135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82EC5BA8-9D62-25E4-B368-B659636DFA91}"/>
              </a:ext>
              <a:ext uri="{C183D7F6-B498-43B3-948B-1728B52AA6E4}">
                <adec:decorative xmlns:adec="http://schemas.microsoft.com/office/drawing/2017/decorative" val="1"/>
              </a:ext>
            </a:extLst>
          </p:cNvPr>
          <p:cNvSpPr/>
          <p:nvPr/>
        </p:nvSpPr>
        <p:spPr>
          <a:xfrm>
            <a:off x="606581" y="951875"/>
            <a:ext cx="10945641" cy="5485870"/>
          </a:xfrm>
          <a:prstGeom prst="rect">
            <a:avLst/>
          </a:prstGeom>
          <a:noFill/>
          <a:ln w="19050" cap="flat">
            <a:solidFill>
              <a:srgbClr val="CF0000"/>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dirty="0"/>
          </a:p>
        </p:txBody>
      </p:sp>
      <p:graphicFrame>
        <p:nvGraphicFramePr>
          <p:cNvPr id="2" name="Table">
            <a:extLst>
              <a:ext uri="{FF2B5EF4-FFF2-40B4-BE49-F238E27FC236}">
                <a16:creationId xmlns:a16="http://schemas.microsoft.com/office/drawing/2014/main" id="{9FFBB76A-063C-CEF6-045A-C39B91699202}"/>
              </a:ext>
            </a:extLst>
          </p:cNvPr>
          <p:cNvGraphicFramePr>
            <a:graphicFrameLocks/>
          </p:cNvGraphicFramePr>
          <p:nvPr>
            <p:extLst>
              <p:ext uri="{D42A27DB-BD31-4B8C-83A1-F6EECF244321}">
                <p14:modId xmlns:p14="http://schemas.microsoft.com/office/powerpoint/2010/main" val="734736757"/>
              </p:ext>
            </p:extLst>
          </p:nvPr>
        </p:nvGraphicFramePr>
        <p:xfrm>
          <a:off x="1023042" y="1132578"/>
          <a:ext cx="10167042" cy="5141976"/>
        </p:xfrm>
        <a:graphic>
          <a:graphicData uri="http://schemas.openxmlformats.org/drawingml/2006/table">
            <a:tbl>
              <a:tblPr>
                <a:tableStyleId>{2D5ABB26-0587-4C30-8999-92F81FD0307C}</a:tableStyleId>
              </a:tblPr>
              <a:tblGrid>
                <a:gridCol w="1094992">
                  <a:extLst>
                    <a:ext uri="{9D8B030D-6E8A-4147-A177-3AD203B41FA5}">
                      <a16:colId xmlns:a16="http://schemas.microsoft.com/office/drawing/2014/main" val="1517148439"/>
                    </a:ext>
                  </a:extLst>
                </a:gridCol>
                <a:gridCol w="6173796">
                  <a:extLst>
                    <a:ext uri="{9D8B030D-6E8A-4147-A177-3AD203B41FA5}">
                      <a16:colId xmlns:a16="http://schemas.microsoft.com/office/drawing/2014/main" val="2066095597"/>
                    </a:ext>
                  </a:extLst>
                </a:gridCol>
                <a:gridCol w="2898254">
                  <a:extLst>
                    <a:ext uri="{9D8B030D-6E8A-4147-A177-3AD203B41FA5}">
                      <a16:colId xmlns:a16="http://schemas.microsoft.com/office/drawing/2014/main" val="189686602"/>
                    </a:ext>
                  </a:extLst>
                </a:gridCol>
              </a:tblGrid>
              <a:tr h="0">
                <a:tc>
                  <a:txBody>
                    <a:bodyPr/>
                    <a:lstStyle/>
                    <a:p>
                      <a:pPr>
                        <a:lnSpc>
                          <a:spcPct val="85000"/>
                        </a:lnSpc>
                        <a:spcBef>
                          <a:spcPts val="0"/>
                        </a:spcBef>
                      </a:pPr>
                      <a:r>
                        <a:rPr lang="en-US" sz="3200" b="1" cap="all" baseline="0" dirty="0">
                          <a:solidFill>
                            <a:schemeClr val="bg1"/>
                          </a:solidFill>
                          <a:latin typeface="+mn-lt"/>
                        </a:rPr>
                        <a:t>01</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p>
                      <a:pPr>
                        <a:lnSpc>
                          <a:spcPct val="100000"/>
                        </a:lnSpc>
                        <a:spcBef>
                          <a:spcPts val="0"/>
                        </a:spcBef>
                      </a:pPr>
                      <a:r>
                        <a:rPr lang="en-US" sz="2000" b="1" cap="all" baseline="0" dirty="0">
                          <a:solidFill>
                            <a:schemeClr val="tx1"/>
                          </a:solidFill>
                          <a:latin typeface="+mn-lt"/>
                        </a:rPr>
                        <a:t>USACE - Baltimore district</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Bef>
                          <a:spcPts val="0"/>
                        </a:spcBef>
                      </a:pPr>
                      <a:r>
                        <a:rPr lang="en-US" sz="1200" b="0" cap="all" baseline="0" dirty="0">
                          <a:solidFill>
                            <a:schemeClr val="tx1"/>
                          </a:solidFill>
                          <a:latin typeface="+mn-lt"/>
                        </a:rPr>
                        <a:t>M. STEARNS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1478"/>
                  </a:ext>
                </a:extLst>
              </a:tr>
              <a:tr h="0">
                <a:tc>
                  <a:txBody>
                    <a:bodyPr/>
                    <a:lstStyle/>
                    <a:p>
                      <a:pPr>
                        <a:lnSpc>
                          <a:spcPct val="85000"/>
                        </a:lnSpc>
                        <a:spcBef>
                          <a:spcPts val="0"/>
                        </a:spcBef>
                      </a:pPr>
                      <a:r>
                        <a:rPr lang="en-US" sz="3200" b="1" cap="all" baseline="0" dirty="0">
                          <a:solidFill>
                            <a:schemeClr val="bg1"/>
                          </a:solidFill>
                          <a:latin typeface="+mn-lt"/>
                        </a:rPr>
                        <a:t>02</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p>
                      <a:pPr>
                        <a:lnSpc>
                          <a:spcPct val="100000"/>
                        </a:lnSpc>
                        <a:spcBef>
                          <a:spcPts val="0"/>
                        </a:spcBef>
                      </a:pPr>
                      <a:r>
                        <a:rPr lang="en-US" sz="2000" b="1" cap="all" baseline="0" dirty="0">
                          <a:solidFill>
                            <a:schemeClr val="tx1"/>
                          </a:solidFill>
                          <a:latin typeface="+mn-lt"/>
                        </a:rPr>
                        <a:t>SMALL BUSINESS OFFICE</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all" baseline="0" dirty="0">
                          <a:solidFill>
                            <a:schemeClr val="tx1"/>
                          </a:solidFill>
                          <a:latin typeface="+mn-lt"/>
                        </a:rPr>
                        <a:t>M. STEARNS</a:t>
                      </a:r>
                    </a:p>
                    <a:p>
                      <a:pPr>
                        <a:lnSpc>
                          <a:spcPct val="100000"/>
                        </a:lnSpc>
                        <a:spcBef>
                          <a:spcPts val="0"/>
                        </a:spcBef>
                      </a:pPr>
                      <a:endParaRPr lang="en-US" sz="1200" b="0" cap="all" baseline="0" dirty="0">
                        <a:solidFill>
                          <a:schemeClr val="tx1"/>
                        </a:solidFill>
                        <a:latin typeface="+mn-lt"/>
                      </a:endParaRP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040080"/>
                  </a:ext>
                </a:extLst>
              </a:tr>
              <a:tr h="0">
                <a:tc>
                  <a:txBody>
                    <a:bodyPr/>
                    <a:lstStyle/>
                    <a:p>
                      <a:pPr>
                        <a:lnSpc>
                          <a:spcPct val="85000"/>
                        </a:lnSpc>
                        <a:spcBef>
                          <a:spcPts val="0"/>
                        </a:spcBef>
                      </a:pPr>
                      <a:r>
                        <a:rPr lang="en-US" sz="3200" b="1" cap="all" baseline="0" dirty="0">
                          <a:solidFill>
                            <a:schemeClr val="bg1"/>
                          </a:solidFill>
                          <a:latin typeface="+mn-lt"/>
                        </a:rPr>
                        <a:t>03</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p>
                      <a:pPr>
                        <a:lnSpc>
                          <a:spcPct val="100000"/>
                        </a:lnSpc>
                        <a:spcBef>
                          <a:spcPts val="0"/>
                        </a:spcBef>
                      </a:pPr>
                      <a:r>
                        <a:rPr lang="en-US" sz="2000" b="1" cap="all" baseline="0" dirty="0">
                          <a:solidFill>
                            <a:schemeClr val="tx1"/>
                          </a:solidFill>
                          <a:latin typeface="+mn-lt"/>
                        </a:rPr>
                        <a:t>OBLIGATIONs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all" baseline="0" dirty="0">
                          <a:solidFill>
                            <a:schemeClr val="tx1"/>
                          </a:solidFill>
                          <a:latin typeface="+mn-lt"/>
                        </a:rPr>
                        <a:t>M. STEARNS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1635841"/>
                  </a:ext>
                </a:extLst>
              </a:tr>
              <a:tr h="0">
                <a:tc>
                  <a:txBody>
                    <a:bodyPr/>
                    <a:lstStyle/>
                    <a:p>
                      <a:pPr>
                        <a:lnSpc>
                          <a:spcPct val="85000"/>
                        </a:lnSpc>
                        <a:spcBef>
                          <a:spcPts val="0"/>
                        </a:spcBef>
                      </a:pPr>
                      <a:r>
                        <a:rPr lang="en-US" sz="3200" b="1" cap="all" baseline="0" dirty="0">
                          <a:solidFill>
                            <a:schemeClr val="bg1"/>
                          </a:solidFill>
                          <a:latin typeface="+mn-lt"/>
                        </a:rPr>
                        <a:t>04</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p>
                      <a:pPr>
                        <a:lnSpc>
                          <a:spcPct val="100000"/>
                        </a:lnSpc>
                        <a:spcBef>
                          <a:spcPts val="0"/>
                        </a:spcBef>
                      </a:pPr>
                      <a:r>
                        <a:rPr lang="en-US" sz="2000" b="1" cap="all" baseline="0" dirty="0">
                          <a:solidFill>
                            <a:schemeClr val="tx1"/>
                          </a:solidFill>
                          <a:latin typeface="+mn-lt"/>
                        </a:rPr>
                        <a:t>Small business accomplishments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all" baseline="0" dirty="0">
                          <a:solidFill>
                            <a:schemeClr val="tx1"/>
                          </a:solidFill>
                          <a:latin typeface="+mn-lt"/>
                        </a:rPr>
                        <a:t>M. STEARNS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2495239"/>
                  </a:ext>
                </a:extLst>
              </a:tr>
              <a:tr h="0">
                <a:tc>
                  <a:txBody>
                    <a:bodyPr/>
                    <a:lstStyle/>
                    <a:p>
                      <a:pPr>
                        <a:lnSpc>
                          <a:spcPct val="85000"/>
                        </a:lnSpc>
                        <a:spcBef>
                          <a:spcPts val="0"/>
                        </a:spcBef>
                      </a:pPr>
                      <a:r>
                        <a:rPr lang="en-US" sz="3200" b="1" cap="all" baseline="0" dirty="0">
                          <a:solidFill>
                            <a:schemeClr val="bg1"/>
                          </a:solidFill>
                          <a:latin typeface="+mn-lt"/>
                        </a:rPr>
                        <a:t>05</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p>
                      <a:pPr>
                        <a:lnSpc>
                          <a:spcPct val="100000"/>
                        </a:lnSpc>
                        <a:spcBef>
                          <a:spcPts val="0"/>
                        </a:spcBef>
                      </a:pPr>
                      <a:r>
                        <a:rPr lang="en-US" sz="2000" b="1" cap="all" baseline="0" dirty="0">
                          <a:solidFill>
                            <a:schemeClr val="tx1"/>
                          </a:solidFill>
                          <a:latin typeface="+mn-lt"/>
                        </a:rPr>
                        <a:t>program highlights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all" baseline="0" dirty="0">
                          <a:solidFill>
                            <a:schemeClr val="tx1"/>
                          </a:solidFill>
                          <a:latin typeface="+mn-lt"/>
                        </a:rPr>
                        <a:t>M. STEARNS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2786765"/>
                  </a:ext>
                </a:extLst>
              </a:tr>
              <a:tr h="0">
                <a:tc>
                  <a:txBody>
                    <a:bodyPr/>
                    <a:lstStyle/>
                    <a:p>
                      <a:pPr>
                        <a:lnSpc>
                          <a:spcPct val="85000"/>
                        </a:lnSpc>
                        <a:spcBef>
                          <a:spcPts val="0"/>
                        </a:spcBef>
                      </a:pPr>
                      <a:r>
                        <a:rPr lang="en-US" sz="3200" b="1" cap="all" baseline="0" dirty="0">
                          <a:solidFill>
                            <a:schemeClr val="bg1"/>
                          </a:solidFill>
                          <a:latin typeface="+mn-lt"/>
                        </a:rPr>
                        <a:t>06</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p>
                      <a:pPr>
                        <a:lnSpc>
                          <a:spcPct val="100000"/>
                        </a:lnSpc>
                        <a:spcBef>
                          <a:spcPts val="0"/>
                        </a:spcBef>
                      </a:pPr>
                      <a:r>
                        <a:rPr lang="en-US" sz="2000" b="1" cap="all" baseline="0" dirty="0">
                          <a:solidFill>
                            <a:schemeClr val="tx1"/>
                          </a:solidFill>
                          <a:latin typeface="+mn-lt"/>
                        </a:rPr>
                        <a:t>Fy25 contracting opportunities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all" baseline="0" dirty="0">
                          <a:solidFill>
                            <a:schemeClr val="tx1"/>
                          </a:solidFill>
                          <a:latin typeface="+mn-lt"/>
                        </a:rPr>
                        <a:t>M. STEARNS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724664"/>
                  </a:ext>
                </a:extLst>
              </a:tr>
              <a:tr h="0">
                <a:tc>
                  <a:txBody>
                    <a:bodyPr/>
                    <a:lstStyle/>
                    <a:p>
                      <a:pPr>
                        <a:lnSpc>
                          <a:spcPct val="85000"/>
                        </a:lnSpc>
                        <a:spcBef>
                          <a:spcPts val="0"/>
                        </a:spcBef>
                      </a:pPr>
                      <a:r>
                        <a:rPr lang="en-US" sz="3200" b="1" cap="all" baseline="0" dirty="0">
                          <a:solidFill>
                            <a:schemeClr val="bg1"/>
                          </a:solidFill>
                          <a:latin typeface="+mn-lt"/>
                        </a:rPr>
                        <a:t>07</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p>
                      <a:pPr>
                        <a:lnSpc>
                          <a:spcPct val="100000"/>
                        </a:lnSpc>
                        <a:spcBef>
                          <a:spcPts val="0"/>
                        </a:spcBef>
                      </a:pPr>
                      <a:r>
                        <a:rPr lang="en-US" sz="2000" b="1" cap="all" baseline="0" dirty="0">
                          <a:solidFill>
                            <a:schemeClr val="tx1"/>
                          </a:solidFill>
                          <a:latin typeface="+mn-lt"/>
                        </a:rPr>
                        <a:t>Doing business with us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all" baseline="0" dirty="0">
                          <a:solidFill>
                            <a:schemeClr val="tx1"/>
                          </a:solidFill>
                          <a:latin typeface="+mn-lt"/>
                        </a:rPr>
                        <a:t>M. STEARNS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5833736"/>
                  </a:ext>
                </a:extLst>
              </a:tr>
            </a:tbl>
          </a:graphicData>
        </a:graphic>
      </p:graphicFrame>
      <p:sp>
        <p:nvSpPr>
          <p:cNvPr id="4" name="Title 14">
            <a:extLst>
              <a:ext uri="{FF2B5EF4-FFF2-40B4-BE49-F238E27FC236}">
                <a16:creationId xmlns:a16="http://schemas.microsoft.com/office/drawing/2014/main" id="{ABA95AE4-D077-9B99-F7B2-120382DF89B0}"/>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agenda</a:t>
            </a:r>
          </a:p>
        </p:txBody>
      </p:sp>
      <p:sp>
        <p:nvSpPr>
          <p:cNvPr id="5" name="TextBox 4">
            <a:extLst>
              <a:ext uri="{FF2B5EF4-FFF2-40B4-BE49-F238E27FC236}">
                <a16:creationId xmlns:a16="http://schemas.microsoft.com/office/drawing/2014/main" id="{C8B216AD-1B2D-31E4-9E64-3600BD07AD11}"/>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a:t>
            </a:r>
          </a:p>
        </p:txBody>
      </p:sp>
    </p:spTree>
    <p:extLst>
      <p:ext uri="{BB962C8B-B14F-4D97-AF65-F5344CB8AC3E}">
        <p14:creationId xmlns:p14="http://schemas.microsoft.com/office/powerpoint/2010/main" val="2055266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3880521214"/>
              </p:ext>
            </p:extLst>
          </p:nvPr>
        </p:nvGraphicFramePr>
        <p:xfrm>
          <a:off x="219556" y="1156784"/>
          <a:ext cx="11752882" cy="13342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No Opportunities to Forecast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0" i="0" u="none" strike="noStrike" dirty="0">
                        <a:solidFill>
                          <a:schemeClr val="tx1"/>
                        </a:solidFill>
                        <a:effectLst/>
                        <a:latin typeface="Arial (Body)"/>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600" b="0" dirty="0">
                        <a:solidFill>
                          <a:schemeClr val="tx1"/>
                        </a:solidFill>
                        <a:effectLst/>
                        <a:latin typeface="Arial (Body)"/>
                        <a:ea typeface="Calibri" panose="020F0502020204030204" pitchFamily="34" charset="0"/>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US" sz="1600" b="0" i="0" u="none" strike="noStrike" dirty="0">
                        <a:solidFill>
                          <a:schemeClr val="tx1"/>
                        </a:solidFill>
                        <a:effectLst/>
                        <a:latin typeface="Arial (Body)"/>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US" sz="1600" b="0" i="0" u="none" strike="noStrike" baseline="0" dirty="0">
                        <a:solidFill>
                          <a:schemeClr val="tx1"/>
                        </a:solidFill>
                        <a:effectLst/>
                        <a:latin typeface="Arial (Body)"/>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itle 5">
            <a:extLst>
              <a:ext uri="{FF2B5EF4-FFF2-40B4-BE49-F238E27FC236}">
                <a16:creationId xmlns:a16="http://schemas.microsoft.com/office/drawing/2014/main" id="{2DE4713C-B2E1-D5C7-B393-26134521C26F}"/>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environmental services</a:t>
            </a:r>
          </a:p>
        </p:txBody>
      </p:sp>
      <p:sp>
        <p:nvSpPr>
          <p:cNvPr id="4" name="TextBox 3">
            <a:extLst>
              <a:ext uri="{FF2B5EF4-FFF2-40B4-BE49-F238E27FC236}">
                <a16:creationId xmlns:a16="http://schemas.microsoft.com/office/drawing/2014/main" id="{6E692871-386F-1FFD-B3FD-48C06B7870DE}"/>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19</a:t>
            </a:r>
          </a:p>
        </p:txBody>
      </p:sp>
    </p:spTree>
    <p:extLst>
      <p:ext uri="{BB962C8B-B14F-4D97-AF65-F5344CB8AC3E}">
        <p14:creationId xmlns:p14="http://schemas.microsoft.com/office/powerpoint/2010/main" val="3500628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1370665596"/>
              </p:ext>
            </p:extLst>
          </p:nvPr>
        </p:nvGraphicFramePr>
        <p:xfrm>
          <a:off x="219556" y="1156784"/>
          <a:ext cx="11752882" cy="13342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C&amp;O Canal Rehabilitation (Phase 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Great Falls,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$500k to $1M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Set-Aside</a:t>
                      </a:r>
                    </a:p>
                    <a:p>
                      <a:pPr algn="ctr" rtl="0" fontAlgn="ctr"/>
                      <a:r>
                        <a:rPr lang="en-US" sz="1600" b="0" i="0" u="none" strike="noStrike" baseline="0" dirty="0">
                          <a:solidFill>
                            <a:schemeClr val="tx1"/>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5707838"/>
                  </a:ext>
                </a:extLst>
              </a:tr>
            </a:tbl>
          </a:graphicData>
        </a:graphic>
      </p:graphicFrame>
      <p:sp>
        <p:nvSpPr>
          <p:cNvPr id="5" name="Title 5">
            <a:extLst>
              <a:ext uri="{FF2B5EF4-FFF2-40B4-BE49-F238E27FC236}">
                <a16:creationId xmlns:a16="http://schemas.microsoft.com/office/drawing/2014/main" id="{2F95A0FD-094A-A052-770B-50704A4784FE}"/>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international and interagency support</a:t>
            </a:r>
          </a:p>
        </p:txBody>
      </p:sp>
      <p:sp>
        <p:nvSpPr>
          <p:cNvPr id="3" name="TextBox 2">
            <a:extLst>
              <a:ext uri="{FF2B5EF4-FFF2-40B4-BE49-F238E27FC236}">
                <a16:creationId xmlns:a16="http://schemas.microsoft.com/office/drawing/2014/main" id="{63C1938E-E1FA-2069-E9A3-627625EEBE5E}"/>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20</a:t>
            </a:r>
          </a:p>
        </p:txBody>
      </p:sp>
    </p:spTree>
    <p:extLst>
      <p:ext uri="{BB962C8B-B14F-4D97-AF65-F5344CB8AC3E}">
        <p14:creationId xmlns:p14="http://schemas.microsoft.com/office/powerpoint/2010/main" val="3721874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2324194037"/>
              </p:ext>
            </p:extLst>
          </p:nvPr>
        </p:nvGraphicFramePr>
        <p:xfrm>
          <a:off x="219556" y="1156784"/>
          <a:ext cx="11752882" cy="13342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Capacity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Design-Build Construction for NSWC (SATOC)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Indian Head,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baseline="0" dirty="0">
                          <a:solidFill>
                            <a:schemeClr val="tx1"/>
                          </a:solidFill>
                          <a:effectLst/>
                          <a:latin typeface="Arial (Body)"/>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dirty="0">
                          <a:solidFill>
                            <a:schemeClr val="tx1"/>
                          </a:solidFill>
                          <a:effectLst/>
                          <a:latin typeface="Arial (Body)"/>
                        </a:rPr>
                        <a:t>$20M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baseline="0" dirty="0">
                          <a:solidFill>
                            <a:schemeClr val="tx1"/>
                          </a:solidFill>
                          <a:effectLst/>
                          <a:latin typeface="Arial (Body)"/>
                        </a:rPr>
                        <a:t>Competitive 8(a)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10004"/>
                  </a:ext>
                </a:extLst>
              </a:tr>
            </a:tbl>
          </a:graphicData>
        </a:graphic>
      </p:graphicFrame>
      <p:sp>
        <p:nvSpPr>
          <p:cNvPr id="3" name="Title 5">
            <a:extLst>
              <a:ext uri="{FF2B5EF4-FFF2-40B4-BE49-F238E27FC236}">
                <a16:creationId xmlns:a16="http://schemas.microsoft.com/office/drawing/2014/main" id="{7B304260-FAEC-2606-219B-0E55F84BECE6}"/>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milcon / rsfo</a:t>
            </a:r>
            <a:r>
              <a:rPr lang="en-US" sz="800" dirty="0"/>
              <a:t> (1 of 5)</a:t>
            </a:r>
            <a:endParaRPr lang="en-US" dirty="0"/>
          </a:p>
        </p:txBody>
      </p:sp>
      <p:sp>
        <p:nvSpPr>
          <p:cNvPr id="4" name="TextBox 3">
            <a:extLst>
              <a:ext uri="{FF2B5EF4-FFF2-40B4-BE49-F238E27FC236}">
                <a16:creationId xmlns:a16="http://schemas.microsoft.com/office/drawing/2014/main" id="{771055C2-CDE8-CD7D-CCFE-8EF79CDBDDE3}"/>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21</a:t>
            </a:r>
          </a:p>
        </p:txBody>
      </p:sp>
    </p:spTree>
    <p:extLst>
      <p:ext uri="{BB962C8B-B14F-4D97-AF65-F5344CB8AC3E}">
        <p14:creationId xmlns:p14="http://schemas.microsoft.com/office/powerpoint/2010/main" val="1648273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275053155"/>
              </p:ext>
            </p:extLst>
          </p:nvPr>
        </p:nvGraphicFramePr>
        <p:xfrm>
          <a:off x="219556" y="1156784"/>
          <a:ext cx="11752882" cy="43060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Construct Cyberwarfare Operations Facility</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Fort Meade,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FY25, Q1</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$100M to $250M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1" i="0" u="none" strike="noStrike" baseline="0" dirty="0">
                          <a:solidFill>
                            <a:srgbClr val="2DAA27"/>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94360">
                <a:tc>
                  <a:txBody>
                    <a:bodyPr/>
                    <a:lstStyle/>
                    <a:p>
                      <a:pPr algn="ctr" rtl="0" fontAlgn="ctr"/>
                      <a:r>
                        <a:rPr lang="en-US" sz="1600" b="0" i="0" u="none" strike="noStrike" dirty="0">
                          <a:solidFill>
                            <a:schemeClr val="tx1"/>
                          </a:solidFill>
                          <a:effectLst/>
                          <a:latin typeface="Arial (Body)"/>
                        </a:rPr>
                        <a:t>Construct Child Development Center (CDC)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Fort Meade,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FY25, Q1</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$25M to $100M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5707838"/>
                  </a:ext>
                </a:extLst>
              </a:tr>
              <a:tr h="594360">
                <a:tc>
                  <a:txBody>
                    <a:bodyPr/>
                    <a:lstStyle/>
                    <a:p>
                      <a:pPr algn="ctr" rtl="0" fontAlgn="ctr"/>
                      <a:r>
                        <a:rPr lang="en-US" sz="1600" b="0" i="0" u="none" strike="noStrike" dirty="0">
                          <a:solidFill>
                            <a:schemeClr val="tx1"/>
                          </a:solidFill>
                          <a:effectLst/>
                          <a:latin typeface="Arial (Body)"/>
                        </a:rPr>
                        <a:t>Construct Component Rebuild Shop (Phase 1) at Letterkenny Army Depot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Chambersburg,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Q2</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$250M to $500M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0186769"/>
                  </a:ext>
                </a:extLst>
              </a:tr>
              <a:tr h="594360">
                <a:tc>
                  <a:txBody>
                    <a:bodyPr/>
                    <a:lstStyle/>
                    <a:p>
                      <a:pPr algn="ctr" rtl="0" fontAlgn="ctr"/>
                      <a:r>
                        <a:rPr lang="en-US" sz="1600" b="0" i="0" u="none" strike="noStrike" dirty="0">
                          <a:solidFill>
                            <a:schemeClr val="tx1"/>
                          </a:solidFill>
                          <a:effectLst/>
                          <a:latin typeface="Arial (Body)"/>
                        </a:rPr>
                        <a:t>Construct Test Maintenance Fabrication Facility</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Aberdeen Proving Ground,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Q2</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$25M to $100M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5474615"/>
                  </a:ext>
                </a:extLst>
              </a:tr>
              <a:tr h="594360">
                <a:tc>
                  <a:txBody>
                    <a:bodyPr/>
                    <a:lstStyle/>
                    <a:p>
                      <a:pPr algn="ctr" rtl="0" fontAlgn="ctr"/>
                      <a:r>
                        <a:rPr lang="en-US" sz="1600" b="0" i="0" u="none" strike="noStrike" dirty="0">
                          <a:solidFill>
                            <a:schemeClr val="tx1"/>
                          </a:solidFill>
                          <a:effectLst/>
                          <a:latin typeface="Arial (Body)"/>
                        </a:rPr>
                        <a:t>Construct Missile / Munitions Distribution Facility at Letterkenny Army Depot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Arial (Body)"/>
                          <a:cs typeface="Arial" panose="020B0604020202020204" pitchFamily="34" charset="0"/>
                        </a:rPr>
                        <a:t>Chambersburg,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Q2</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$25M to $100M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2437"/>
                  </a:ext>
                </a:extLst>
              </a:tr>
              <a:tr h="594360">
                <a:tc>
                  <a:txBody>
                    <a:bodyPr/>
                    <a:lstStyle/>
                    <a:p>
                      <a:pPr algn="ctr" rtl="0" fontAlgn="ctr"/>
                      <a:r>
                        <a:rPr lang="en-US" sz="1600" b="0" i="0" u="none" strike="noStrike" dirty="0">
                          <a:solidFill>
                            <a:schemeClr val="tx1"/>
                          </a:solidFill>
                          <a:effectLst/>
                          <a:latin typeface="Arial (Body)"/>
                        </a:rPr>
                        <a:t>Repair Exterior of Building 3119 (Maintenance Hanger)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Joint Base Andrews,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en-US" sz="1600" b="0" i="0" u="none" strike="noStrike" baseline="0" dirty="0">
                          <a:solidFill>
                            <a:schemeClr val="tx1"/>
                          </a:solidFill>
                          <a:effectLst/>
                          <a:latin typeface="Arial (Body)"/>
                        </a:rPr>
                        <a:t>FY25, Q2</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en-US" sz="1600" b="0" i="0" u="none" strike="noStrike" dirty="0">
                          <a:solidFill>
                            <a:schemeClr val="tx1"/>
                          </a:solidFill>
                          <a:effectLst/>
                          <a:latin typeface="Arial (Body)"/>
                        </a:rPr>
                        <a:t>$5M to $10M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en-US" sz="1600" b="0" i="0" u="none" strike="noStrike" baseline="0" dirty="0">
                          <a:solidFill>
                            <a:schemeClr val="tx1"/>
                          </a:solidFill>
                          <a:effectLst/>
                          <a:latin typeface="Arial (Body)"/>
                        </a:rPr>
                        <a:t>Set-Aside</a:t>
                      </a:r>
                    </a:p>
                    <a:p>
                      <a:pPr algn="ctr" rtl="0" fontAlgn="ctr"/>
                      <a:r>
                        <a:rPr lang="en-US" sz="1600" b="0" i="0" u="none" strike="noStrike" baseline="0" dirty="0">
                          <a:solidFill>
                            <a:schemeClr val="tx1"/>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537562746"/>
                  </a:ext>
                </a:extLst>
              </a:tr>
            </a:tbl>
          </a:graphicData>
        </a:graphic>
      </p:graphicFrame>
      <p:sp>
        <p:nvSpPr>
          <p:cNvPr id="3" name="Title 5">
            <a:extLst>
              <a:ext uri="{FF2B5EF4-FFF2-40B4-BE49-F238E27FC236}">
                <a16:creationId xmlns:a16="http://schemas.microsoft.com/office/drawing/2014/main" id="{BE1419B2-0BE2-37C7-EA04-4A77BD97B242}"/>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milcon / rsfo</a:t>
            </a:r>
            <a:r>
              <a:rPr lang="en-US" sz="800" dirty="0"/>
              <a:t> (2 of 5)</a:t>
            </a:r>
            <a:endParaRPr lang="en-US" dirty="0"/>
          </a:p>
        </p:txBody>
      </p:sp>
      <p:sp>
        <p:nvSpPr>
          <p:cNvPr id="4" name="TextBox 3">
            <a:extLst>
              <a:ext uri="{FF2B5EF4-FFF2-40B4-BE49-F238E27FC236}">
                <a16:creationId xmlns:a16="http://schemas.microsoft.com/office/drawing/2014/main" id="{4ED32B3F-6E9A-0828-51F5-4125E92A6CA5}"/>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22</a:t>
            </a:r>
          </a:p>
        </p:txBody>
      </p:sp>
    </p:spTree>
    <p:extLst>
      <p:ext uri="{BB962C8B-B14F-4D97-AF65-F5344CB8AC3E}">
        <p14:creationId xmlns:p14="http://schemas.microsoft.com/office/powerpoint/2010/main" val="341579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2425457289"/>
              </p:ext>
            </p:extLst>
          </p:nvPr>
        </p:nvGraphicFramePr>
        <p:xfrm>
          <a:off x="219556" y="1156784"/>
          <a:ext cx="11752882" cy="43060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Construct Two Overwatch Guard Facilities for Two ACPs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Fort Belvoir, VA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baseline="0" dirty="0">
                          <a:solidFill>
                            <a:schemeClr val="tx1"/>
                          </a:solidFill>
                          <a:effectLst/>
                          <a:latin typeface="Arial (Body)"/>
                        </a:rPr>
                        <a:t>FY25, Q2</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1" i="0" u="none" strike="noStrike" baseline="0" dirty="0">
                          <a:solidFill>
                            <a:srgbClr val="2DAA27"/>
                          </a:solidFill>
                          <a:effectLst/>
                          <a:latin typeface="Arial (Body)"/>
                        </a:rPr>
                        <a:t>Set-Aside</a:t>
                      </a:r>
                    </a:p>
                    <a:p>
                      <a:pPr algn="ctr" rtl="0" fontAlgn="ctr"/>
                      <a:r>
                        <a:rPr lang="en-US" sz="1600" b="1" i="0" u="none" strike="noStrike" baseline="0" dirty="0">
                          <a:solidFill>
                            <a:srgbClr val="2DAA27"/>
                          </a:solidFill>
                          <a:effectLst/>
                          <a:latin typeface="Arial (Body)"/>
                        </a:rPr>
                        <a:t>HUBZone</a:t>
                      </a:r>
                      <a:endParaRPr lang="en-US" sz="1600" b="0" i="0" u="none" strike="noStrike" baseline="0" dirty="0">
                        <a:solidFill>
                          <a:schemeClr val="tx1"/>
                        </a:solidFill>
                        <a:effectLst/>
                        <a:latin typeface="Arial (Body)"/>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915707838"/>
                  </a:ext>
                </a:extLst>
              </a:tr>
              <a:tr h="594360">
                <a:tc>
                  <a:txBody>
                    <a:bodyPr/>
                    <a:lstStyle/>
                    <a:p>
                      <a:pPr algn="ctr" rtl="0" fontAlgn="ctr"/>
                      <a:r>
                        <a:rPr lang="en-US" sz="1600" b="0" i="0" u="none" strike="noStrike" dirty="0">
                          <a:solidFill>
                            <a:schemeClr val="tx1"/>
                          </a:solidFill>
                          <a:effectLst/>
                          <a:latin typeface="Arial (Body)"/>
                        </a:rPr>
                        <a:t>Repair Building 61 / 61A (Roosevelt Hall) at Fort McNair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$25M to $100M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6789685"/>
                  </a:ext>
                </a:extLst>
              </a:tr>
              <a:tr h="594360">
                <a:tc>
                  <a:txBody>
                    <a:bodyPr/>
                    <a:lstStyle/>
                    <a:p>
                      <a:pPr algn="ctr" rtl="0" fontAlgn="ctr"/>
                      <a:r>
                        <a:rPr lang="en-US" sz="1600" b="0" i="0" u="none" strike="noStrike" dirty="0">
                          <a:solidFill>
                            <a:schemeClr val="tx1"/>
                          </a:solidFill>
                          <a:effectLst/>
                          <a:latin typeface="Arial (Body)"/>
                        </a:rPr>
                        <a:t>Repair Taxiway and Ramp for D.C. Air National Guard (ANG)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Joint Base Andrews,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dirty="0">
                          <a:solidFill>
                            <a:schemeClr val="tx1"/>
                          </a:solidFill>
                          <a:effectLst/>
                          <a:latin typeface="Arial (Body)"/>
                        </a:rPr>
                        <a:t>$25M to $100M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4180186769"/>
                  </a:ext>
                </a:extLst>
              </a:tr>
              <a:tr h="594360">
                <a:tc>
                  <a:txBody>
                    <a:bodyPr/>
                    <a:lstStyle/>
                    <a:p>
                      <a:pPr algn="ctr" rtl="0" fontAlgn="ctr"/>
                      <a:r>
                        <a:rPr lang="en-US" sz="1600" b="0" i="0" u="none" strike="noStrike" dirty="0">
                          <a:solidFill>
                            <a:schemeClr val="tx1"/>
                          </a:solidFill>
                          <a:effectLst/>
                          <a:latin typeface="Arial (Body)"/>
                        </a:rPr>
                        <a:t>Repair Building 350 (Phase 3) at Letterkenny Army Depot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Chambersburg,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$10M to $25M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5474615"/>
                  </a:ext>
                </a:extLst>
              </a:tr>
              <a:tr h="594360">
                <a:tc>
                  <a:txBody>
                    <a:bodyPr/>
                    <a:lstStyle/>
                    <a:p>
                      <a:pPr algn="ctr" rtl="0" fontAlgn="ctr"/>
                      <a:r>
                        <a:rPr lang="en-US" sz="1600" b="0" i="0" u="none" strike="noStrike" dirty="0">
                          <a:solidFill>
                            <a:schemeClr val="tx1"/>
                          </a:solidFill>
                          <a:effectLst/>
                          <a:latin typeface="Arial (Body)"/>
                        </a:rPr>
                        <a:t>Repair Building 6330 (Gaffney Fitness Center)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Arial (Body)"/>
                          <a:cs typeface="Arial" panose="020B0604020202020204" pitchFamily="34" charset="0"/>
                        </a:rPr>
                        <a:t>Fort Meade,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$10M to $25M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2437"/>
                  </a:ext>
                </a:extLst>
              </a:tr>
              <a:tr h="594360">
                <a:tc>
                  <a:txBody>
                    <a:bodyPr/>
                    <a:lstStyle/>
                    <a:p>
                      <a:pPr algn="ctr" rtl="0" fontAlgn="ctr"/>
                      <a:r>
                        <a:rPr lang="en-US" sz="1600" b="0" i="0" u="none" strike="noStrike" dirty="0">
                          <a:solidFill>
                            <a:schemeClr val="tx1"/>
                          </a:solidFill>
                          <a:effectLst/>
                          <a:latin typeface="Arial (Body)"/>
                        </a:rPr>
                        <a:t>Repair Building 370 - Task 2 at Letterkenny Army Depot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Chambersburg,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en-US" sz="1600" b="0" i="0" u="none" strike="noStrike" baseline="0" dirty="0">
                          <a:solidFill>
                            <a:schemeClr val="tx1"/>
                          </a:solidFill>
                          <a:effectLst/>
                          <a:latin typeface="Arial (Body)"/>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en-US" sz="1600" b="0" i="0" u="none" strike="noStrike" dirty="0">
                          <a:solidFill>
                            <a:schemeClr val="tx1"/>
                          </a:solidFill>
                          <a:effectLst/>
                          <a:latin typeface="Arial (Body)"/>
                        </a:rPr>
                        <a:t>$10M to $25M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209238298"/>
                  </a:ext>
                </a:extLst>
              </a:tr>
            </a:tbl>
          </a:graphicData>
        </a:graphic>
      </p:graphicFrame>
      <p:sp>
        <p:nvSpPr>
          <p:cNvPr id="3" name="Title 5">
            <a:extLst>
              <a:ext uri="{FF2B5EF4-FFF2-40B4-BE49-F238E27FC236}">
                <a16:creationId xmlns:a16="http://schemas.microsoft.com/office/drawing/2014/main" id="{549715F3-3BDE-43C3-0EAE-87D84C949762}"/>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milcon / rsfo</a:t>
            </a:r>
            <a:r>
              <a:rPr lang="en-US" sz="800" dirty="0"/>
              <a:t> (3 of 5)</a:t>
            </a:r>
            <a:endParaRPr lang="en-US" dirty="0"/>
          </a:p>
        </p:txBody>
      </p:sp>
      <p:sp>
        <p:nvSpPr>
          <p:cNvPr id="4" name="TextBox 3">
            <a:extLst>
              <a:ext uri="{FF2B5EF4-FFF2-40B4-BE49-F238E27FC236}">
                <a16:creationId xmlns:a16="http://schemas.microsoft.com/office/drawing/2014/main" id="{89F9E45F-EE50-293B-9C41-B3BBAF7B5BAF}"/>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23</a:t>
            </a:r>
          </a:p>
        </p:txBody>
      </p:sp>
    </p:spTree>
    <p:extLst>
      <p:ext uri="{BB962C8B-B14F-4D97-AF65-F5344CB8AC3E}">
        <p14:creationId xmlns:p14="http://schemas.microsoft.com/office/powerpoint/2010/main" val="1877663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1732421672"/>
              </p:ext>
            </p:extLst>
          </p:nvPr>
        </p:nvGraphicFramePr>
        <p:xfrm>
          <a:off x="219556" y="1156784"/>
          <a:ext cx="11752882" cy="43060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Repair Building 1416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Fort Belvoir, VA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rtl="0" fontAlgn="ctr"/>
                      <a:r>
                        <a:rPr lang="en-US" sz="1600" b="0" i="0" u="none" strike="noStrike" baseline="0" dirty="0">
                          <a:solidFill>
                            <a:schemeClr val="tx1"/>
                          </a:solidFill>
                          <a:effectLst/>
                          <a:latin typeface="Arial (Body)"/>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rtl="0" fontAlgn="ctr"/>
                      <a:r>
                        <a:rPr lang="en-US" sz="1600" b="0" i="0" u="none" strike="noStrike" dirty="0">
                          <a:solidFill>
                            <a:schemeClr val="tx1"/>
                          </a:solidFill>
                          <a:effectLst/>
                          <a:latin typeface="Arial (Body)"/>
                        </a:rPr>
                        <a:t>$10M to $25M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rtl="0" fontAlgn="ctr"/>
                      <a:r>
                        <a:rPr lang="en-US" sz="1600" b="0" i="0" u="none" strike="noStrike" baseline="0" dirty="0">
                          <a:solidFill>
                            <a:schemeClr val="tx1"/>
                          </a:solidFill>
                          <a:effectLst/>
                          <a:latin typeface="Arial (Body)"/>
                        </a:rPr>
                        <a:t>Competitive</a:t>
                      </a:r>
                    </a:p>
                    <a:p>
                      <a:pPr algn="ctr" rtl="0" fontAlgn="ctr"/>
                      <a:r>
                        <a:rPr lang="en-US" sz="1600" b="0" i="0" u="none" strike="noStrike" baseline="0" dirty="0">
                          <a:solidFill>
                            <a:schemeClr val="tx1"/>
                          </a:solidFill>
                          <a:effectLst/>
                          <a:latin typeface="Arial (Body)"/>
                        </a:rPr>
                        <a:t>8(a)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915707838"/>
                  </a:ext>
                </a:extLst>
              </a:tr>
              <a:tr h="594360">
                <a:tc>
                  <a:txBody>
                    <a:bodyPr/>
                    <a:lstStyle/>
                    <a:p>
                      <a:pPr algn="ctr" rtl="0" fontAlgn="ctr"/>
                      <a:r>
                        <a:rPr lang="en-US" sz="1600" b="0" i="0" u="none" strike="noStrike" dirty="0">
                          <a:solidFill>
                            <a:schemeClr val="tx1"/>
                          </a:solidFill>
                          <a:effectLst/>
                          <a:latin typeface="Arial (Body)"/>
                        </a:rPr>
                        <a:t>Badge Door Renovation for Room C3E55 for DISA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Fort Meade,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$100k to $250k</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1" i="0" u="none" strike="noStrike" baseline="0" dirty="0">
                          <a:solidFill>
                            <a:srgbClr val="2DAA27"/>
                          </a:solidFill>
                          <a:effectLst/>
                          <a:latin typeface="Arial (Body)"/>
                        </a:rPr>
                        <a:t>Set-Aside</a:t>
                      </a:r>
                    </a:p>
                    <a:p>
                      <a:pPr algn="ctr" rtl="0" fontAlgn="ctr"/>
                      <a:r>
                        <a:rPr lang="en-US" sz="1600" b="1" i="0" u="none" strike="noStrike" baseline="0" dirty="0">
                          <a:solidFill>
                            <a:srgbClr val="2DAA27"/>
                          </a:solidFill>
                          <a:effectLst/>
                          <a:latin typeface="Arial (Body)"/>
                        </a:rPr>
                        <a:t>SB</a:t>
                      </a:r>
                      <a:endParaRPr lang="en-US" sz="1600" b="0" i="0" u="none" strike="noStrike" baseline="0" dirty="0">
                        <a:solidFill>
                          <a:schemeClr val="tx1"/>
                        </a:solidFill>
                        <a:effectLst/>
                        <a:latin typeface="Arial (Body)"/>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6789685"/>
                  </a:ext>
                </a:extLst>
              </a:tr>
              <a:tr h="594360">
                <a:tc>
                  <a:txBody>
                    <a:bodyPr/>
                    <a:lstStyle/>
                    <a:p>
                      <a:pPr algn="ctr" rtl="0" fontAlgn="ctr"/>
                      <a:r>
                        <a:rPr lang="en-US" sz="1600" b="0" i="0" u="none" strike="noStrike" dirty="0">
                          <a:solidFill>
                            <a:schemeClr val="tx1"/>
                          </a:solidFill>
                          <a:effectLst/>
                          <a:latin typeface="Arial (Body)"/>
                        </a:rPr>
                        <a:t>Repair Building 215 (Office)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Fort Belvoir, VA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$100k to $250k</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1" i="0" u="none" strike="noStrike" baseline="0" dirty="0">
                          <a:solidFill>
                            <a:srgbClr val="2DAA27"/>
                          </a:solidFill>
                          <a:effectLst/>
                          <a:latin typeface="Arial (Body)"/>
                        </a:rPr>
                        <a:t>Set-Aside</a:t>
                      </a:r>
                    </a:p>
                    <a:p>
                      <a:pPr algn="ctr" rtl="0" fontAlgn="ctr"/>
                      <a:r>
                        <a:rPr lang="en-US" sz="1600" b="1" i="0" u="none" strike="noStrike" baseline="0" dirty="0">
                          <a:solidFill>
                            <a:srgbClr val="2DAA27"/>
                          </a:solidFill>
                          <a:effectLst/>
                          <a:latin typeface="Arial (Body)"/>
                        </a:rPr>
                        <a:t>SB</a:t>
                      </a:r>
                      <a:endParaRPr lang="en-US" sz="1600" b="0" i="0" u="none" strike="noStrike" baseline="0" dirty="0">
                        <a:solidFill>
                          <a:schemeClr val="tx1"/>
                        </a:solidFill>
                        <a:effectLst/>
                        <a:latin typeface="Arial (Body)"/>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0186769"/>
                  </a:ext>
                </a:extLst>
              </a:tr>
              <a:tr h="594360">
                <a:tc>
                  <a:txBody>
                    <a:bodyPr/>
                    <a:lstStyle/>
                    <a:p>
                      <a:pPr algn="ctr" rtl="0" fontAlgn="ctr"/>
                      <a:r>
                        <a:rPr lang="en-US" sz="1600" b="0" i="0" u="none" strike="noStrike" dirty="0">
                          <a:solidFill>
                            <a:schemeClr val="tx1"/>
                          </a:solidFill>
                          <a:effectLst/>
                          <a:latin typeface="Arial (Body)"/>
                        </a:rPr>
                        <a:t>Construct UEPH at Joint Base Myer - Henderson Hall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Fort Myer, VA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$100M to $250M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5474615"/>
                  </a:ext>
                </a:extLst>
              </a:tr>
              <a:tr h="594360">
                <a:tc>
                  <a:txBody>
                    <a:bodyPr/>
                    <a:lstStyle/>
                    <a:p>
                      <a:pPr algn="ctr" rtl="0" fontAlgn="ctr"/>
                      <a:r>
                        <a:rPr lang="en-US" sz="1600" b="0" i="0" u="none" strike="noStrike" dirty="0">
                          <a:solidFill>
                            <a:schemeClr val="tx1"/>
                          </a:solidFill>
                          <a:effectLst/>
                          <a:latin typeface="Arial (Body)"/>
                        </a:rPr>
                        <a:t>Construct Rocket and Missile Maintenance Facility at Letterkenny Army Depot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Arial (Body)"/>
                          <a:cs typeface="Arial" panose="020B0604020202020204" pitchFamily="34" charset="0"/>
                        </a:rPr>
                        <a:t>Chambersburg,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$25M to $100M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2437"/>
                  </a:ext>
                </a:extLst>
              </a:tr>
              <a:tr h="594360">
                <a:tc>
                  <a:txBody>
                    <a:bodyPr/>
                    <a:lstStyle/>
                    <a:p>
                      <a:pPr algn="ctr" rtl="0" fontAlgn="ctr"/>
                      <a:r>
                        <a:rPr lang="en-US" sz="1600" b="0" i="0" u="none" strike="noStrike" dirty="0">
                          <a:solidFill>
                            <a:schemeClr val="tx1"/>
                          </a:solidFill>
                          <a:effectLst/>
                          <a:latin typeface="Arial (Body)"/>
                        </a:rPr>
                        <a:t>Repair Building 251 (Troop Medical Clinic) at Joint Base Myer - Henderson Hall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Fort Myer, VA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$25M to $100M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3199471"/>
                  </a:ext>
                </a:extLst>
              </a:tr>
            </a:tbl>
          </a:graphicData>
        </a:graphic>
      </p:graphicFrame>
      <p:sp>
        <p:nvSpPr>
          <p:cNvPr id="3" name="Title 5">
            <a:extLst>
              <a:ext uri="{FF2B5EF4-FFF2-40B4-BE49-F238E27FC236}">
                <a16:creationId xmlns:a16="http://schemas.microsoft.com/office/drawing/2014/main" id="{FB166117-5918-CDEA-F491-BB03DC714FB8}"/>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milcon / rsfo</a:t>
            </a:r>
            <a:r>
              <a:rPr lang="en-US" sz="800" dirty="0"/>
              <a:t> (4 of 5)</a:t>
            </a:r>
            <a:endParaRPr lang="en-US" dirty="0"/>
          </a:p>
        </p:txBody>
      </p:sp>
      <p:sp>
        <p:nvSpPr>
          <p:cNvPr id="4" name="TextBox 3">
            <a:extLst>
              <a:ext uri="{FF2B5EF4-FFF2-40B4-BE49-F238E27FC236}">
                <a16:creationId xmlns:a16="http://schemas.microsoft.com/office/drawing/2014/main" id="{1B45BD0D-C599-E524-53CC-65B0238D99AD}"/>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24</a:t>
            </a:r>
          </a:p>
        </p:txBody>
      </p:sp>
    </p:spTree>
    <p:extLst>
      <p:ext uri="{BB962C8B-B14F-4D97-AF65-F5344CB8AC3E}">
        <p14:creationId xmlns:p14="http://schemas.microsoft.com/office/powerpoint/2010/main" val="1089580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1269442259"/>
              </p:ext>
            </p:extLst>
          </p:nvPr>
        </p:nvGraphicFramePr>
        <p:xfrm>
          <a:off x="219556" y="1156784"/>
          <a:ext cx="11752882" cy="311737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Repair the Interiors of Buildings 213 and 1978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Fort Belvoir, VA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$10M to $25M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5707838"/>
                  </a:ext>
                </a:extLst>
              </a:tr>
              <a:tr h="594360">
                <a:tc>
                  <a:txBody>
                    <a:bodyPr/>
                    <a:lstStyle/>
                    <a:p>
                      <a:pPr algn="ctr" rtl="0" fontAlgn="ctr"/>
                      <a:r>
                        <a:rPr lang="en-US" sz="1600" b="0" i="0" u="none" strike="noStrike" dirty="0">
                          <a:solidFill>
                            <a:schemeClr val="tx1"/>
                          </a:solidFill>
                          <a:effectLst/>
                          <a:latin typeface="Arial (Body)"/>
                        </a:rPr>
                        <a:t>Construct Apron Expansion at McLaughlin Air National Guard Base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Charleston, WV</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$5M to $10M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Set-Aside</a:t>
                      </a:r>
                    </a:p>
                    <a:p>
                      <a:pPr algn="ctr" rtl="0" fontAlgn="ctr"/>
                      <a:r>
                        <a:rPr lang="en-US" sz="1600" b="0" i="0" u="none" strike="noStrike" baseline="0" dirty="0">
                          <a:solidFill>
                            <a:schemeClr val="tx1"/>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5199349"/>
                  </a:ext>
                </a:extLst>
              </a:tr>
              <a:tr h="594360">
                <a:tc>
                  <a:txBody>
                    <a:bodyPr/>
                    <a:lstStyle/>
                    <a:p>
                      <a:pPr algn="ctr" rtl="0" fontAlgn="ctr"/>
                      <a:r>
                        <a:rPr lang="en-US" sz="1600" b="0" i="0" u="none" strike="noStrike" dirty="0">
                          <a:solidFill>
                            <a:schemeClr val="tx1"/>
                          </a:solidFill>
                          <a:effectLst/>
                          <a:latin typeface="Arial (Body)"/>
                        </a:rPr>
                        <a:t>Construct Mission Support Facility</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Fort Carson, CO</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$5M to $10M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0186769"/>
                  </a:ext>
                </a:extLst>
              </a:tr>
              <a:tr h="594360">
                <a:tc>
                  <a:txBody>
                    <a:bodyPr/>
                    <a:lstStyle/>
                    <a:p>
                      <a:pPr algn="ctr" rtl="0" fontAlgn="ctr"/>
                      <a:r>
                        <a:rPr lang="en-US" sz="1600" b="0" i="0" u="none" strike="noStrike" dirty="0">
                          <a:solidFill>
                            <a:schemeClr val="tx1"/>
                          </a:solidFill>
                          <a:effectLst/>
                          <a:latin typeface="Arial (Body)"/>
                        </a:rPr>
                        <a:t>Construct Extension of Remote Inspection Facility</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Fort Belvoir, VA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baseline="0" dirty="0">
                          <a:solidFill>
                            <a:schemeClr val="tx1"/>
                          </a:solidFill>
                          <a:effectLst/>
                          <a:latin typeface="Arial (Body)"/>
                        </a:rPr>
                        <a:t>Competitive 8(a)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3205474615"/>
                  </a:ext>
                </a:extLst>
              </a:tr>
            </a:tbl>
          </a:graphicData>
        </a:graphic>
      </p:graphicFrame>
      <p:sp>
        <p:nvSpPr>
          <p:cNvPr id="3" name="Title 5">
            <a:extLst>
              <a:ext uri="{FF2B5EF4-FFF2-40B4-BE49-F238E27FC236}">
                <a16:creationId xmlns:a16="http://schemas.microsoft.com/office/drawing/2014/main" id="{F9043FC0-CB9A-6B0F-25B8-7825C605D695}"/>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milcon / rsfo</a:t>
            </a:r>
            <a:r>
              <a:rPr lang="en-US" sz="800" dirty="0"/>
              <a:t> (5 of 5)</a:t>
            </a:r>
            <a:endParaRPr lang="en-US" dirty="0"/>
          </a:p>
        </p:txBody>
      </p:sp>
      <p:sp>
        <p:nvSpPr>
          <p:cNvPr id="4" name="TextBox 3">
            <a:extLst>
              <a:ext uri="{FF2B5EF4-FFF2-40B4-BE49-F238E27FC236}">
                <a16:creationId xmlns:a16="http://schemas.microsoft.com/office/drawing/2014/main" id="{78D47D67-AB5C-5583-59C9-AD886248F0D1}"/>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25</a:t>
            </a:r>
          </a:p>
        </p:txBody>
      </p:sp>
    </p:spTree>
    <p:extLst>
      <p:ext uri="{BB962C8B-B14F-4D97-AF65-F5344CB8AC3E}">
        <p14:creationId xmlns:p14="http://schemas.microsoft.com/office/powerpoint/2010/main" val="348885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3016415893"/>
              </p:ext>
            </p:extLst>
          </p:nvPr>
        </p:nvGraphicFramePr>
        <p:xfrm>
          <a:off x="219556" y="1156784"/>
          <a:ext cx="11752882" cy="43060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Shoal Removal at Codorus Creek Flood Risk Management (Levee)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York,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Q1</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WOSB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4"/>
                  </a:ext>
                </a:extLst>
              </a:tr>
              <a:tr h="594360">
                <a:tc>
                  <a:txBody>
                    <a:bodyPr/>
                    <a:lstStyle/>
                    <a:p>
                      <a:pPr algn="ctr" rtl="0" fontAlgn="ctr"/>
                      <a:r>
                        <a:rPr lang="en-US" sz="1600" b="0" i="0" u="none" strike="noStrike" dirty="0">
                          <a:solidFill>
                            <a:schemeClr val="tx1"/>
                          </a:solidFill>
                          <a:effectLst/>
                          <a:latin typeface="Arial (Body)"/>
                        </a:rPr>
                        <a:t>Replace Dam Gate and Hoist at Stillwater Lake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Clifford,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1" i="0" u="none" strike="noStrike" baseline="0" dirty="0">
                          <a:solidFill>
                            <a:srgbClr val="2DAA27"/>
                          </a:solidFill>
                          <a:effectLst/>
                          <a:latin typeface="Arial (Body)"/>
                        </a:rPr>
                        <a:t>FY25, Q1</a:t>
                      </a:r>
                      <a:endParaRPr lang="en-US" sz="1600" b="0" i="0" u="none" strike="noStrike" baseline="0" dirty="0">
                        <a:solidFill>
                          <a:schemeClr val="tx1"/>
                        </a:solidFill>
                        <a:effectLst/>
                        <a:latin typeface="Arial (Body)"/>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1" i="0" u="none" strike="noStrike" baseline="0" dirty="0">
                          <a:solidFill>
                            <a:srgbClr val="2DAA27"/>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1697379"/>
                  </a:ext>
                </a:extLst>
              </a:tr>
              <a:tr h="594360">
                <a:tc>
                  <a:txBody>
                    <a:bodyPr/>
                    <a:lstStyle/>
                    <a:p>
                      <a:pPr algn="ctr" rtl="0" fontAlgn="ctr"/>
                      <a:r>
                        <a:rPr lang="en-US" sz="1600" b="0" i="0" u="none" strike="noStrike" dirty="0">
                          <a:solidFill>
                            <a:schemeClr val="tx1"/>
                          </a:solidFill>
                          <a:effectLst/>
                          <a:latin typeface="Arial (Body)"/>
                        </a:rPr>
                        <a:t>Repair Outlet Tunnel, Gate, and Stoplog Guides at Stillwater Lake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Clifford,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FY25, Q1</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$500k to $1M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Set-Aside</a:t>
                      </a:r>
                    </a:p>
                    <a:p>
                      <a:pPr algn="ctr" rtl="0" fontAlgn="ctr"/>
                      <a:r>
                        <a:rPr lang="en-US" sz="1600" b="0" i="0" u="none" strike="noStrike" baseline="0" dirty="0">
                          <a:solidFill>
                            <a:schemeClr val="tx1"/>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9039872"/>
                  </a:ext>
                </a:extLst>
              </a:tr>
              <a:tr h="594360">
                <a:tc>
                  <a:txBody>
                    <a:bodyPr/>
                    <a:lstStyle/>
                    <a:p>
                      <a:pPr algn="ctr" rtl="0" fontAlgn="ctr"/>
                      <a:r>
                        <a:rPr lang="en-US" sz="1600" b="0" i="0" u="none" strike="noStrike" dirty="0">
                          <a:solidFill>
                            <a:schemeClr val="tx1"/>
                          </a:solidFill>
                          <a:effectLst/>
                          <a:latin typeface="Arial (Body)"/>
                        </a:rPr>
                        <a:t>Atlantic Coast of Maryland Beach Renourishment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DE /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$10M to $25M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8780579"/>
                  </a:ext>
                </a:extLst>
              </a:tr>
              <a:tr h="594360">
                <a:tc>
                  <a:txBody>
                    <a:bodyPr/>
                    <a:lstStyle/>
                    <a:p>
                      <a:pPr algn="ctr" rtl="0" fontAlgn="ctr"/>
                      <a:r>
                        <a:rPr lang="en-US" sz="1600" b="0" i="0" u="none" strike="noStrike" dirty="0">
                          <a:solidFill>
                            <a:schemeClr val="tx1"/>
                          </a:solidFill>
                          <a:effectLst/>
                          <a:latin typeface="Arial (Body)"/>
                        </a:rPr>
                        <a:t>Rock Wall Stabilization at Alvin Bush Dam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Kettle Creek,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dirty="0">
                          <a:solidFill>
                            <a:schemeClr val="tx1"/>
                          </a:solidFill>
                          <a:effectLst/>
                          <a:latin typeface="Arial (Body)"/>
                        </a:rPr>
                        <a:t>$10M to $25M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baseline="0" dirty="0">
                          <a:solidFill>
                            <a:schemeClr val="tx1"/>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942679903"/>
                  </a:ext>
                </a:extLst>
              </a:tr>
              <a:tr h="594360">
                <a:tc>
                  <a:txBody>
                    <a:bodyPr/>
                    <a:lstStyle/>
                    <a:p>
                      <a:pPr algn="ctr" rtl="0" fontAlgn="ctr"/>
                      <a:r>
                        <a:rPr lang="en-US" sz="1600" b="0" i="0" u="none" strike="noStrike" dirty="0">
                          <a:solidFill>
                            <a:schemeClr val="tx1"/>
                          </a:solidFill>
                          <a:effectLst/>
                          <a:latin typeface="Arial (Body)"/>
                        </a:rPr>
                        <a:t>Outlet Work Gates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Whitney Point, NY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2788506"/>
                  </a:ext>
                </a:extLst>
              </a:tr>
            </a:tbl>
          </a:graphicData>
        </a:graphic>
      </p:graphicFrame>
      <p:sp>
        <p:nvSpPr>
          <p:cNvPr id="3" name="Title 5">
            <a:extLst>
              <a:ext uri="{FF2B5EF4-FFF2-40B4-BE49-F238E27FC236}">
                <a16:creationId xmlns:a16="http://schemas.microsoft.com/office/drawing/2014/main" id="{244533C3-D158-C69F-98D2-CAB587094AD2}"/>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civil works</a:t>
            </a:r>
            <a:r>
              <a:rPr lang="en-US" sz="800" dirty="0"/>
              <a:t> (1 of 3)</a:t>
            </a:r>
            <a:endParaRPr lang="en-US" dirty="0"/>
          </a:p>
        </p:txBody>
      </p:sp>
      <p:sp>
        <p:nvSpPr>
          <p:cNvPr id="4" name="TextBox 3">
            <a:extLst>
              <a:ext uri="{FF2B5EF4-FFF2-40B4-BE49-F238E27FC236}">
                <a16:creationId xmlns:a16="http://schemas.microsoft.com/office/drawing/2014/main" id="{0957515F-702E-DEA9-351A-D11628CBEE2D}"/>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26</a:t>
            </a:r>
          </a:p>
        </p:txBody>
      </p:sp>
    </p:spTree>
    <p:extLst>
      <p:ext uri="{BB962C8B-B14F-4D97-AF65-F5344CB8AC3E}">
        <p14:creationId xmlns:p14="http://schemas.microsoft.com/office/powerpoint/2010/main" val="1972864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2262299303"/>
              </p:ext>
            </p:extLst>
          </p:nvPr>
        </p:nvGraphicFramePr>
        <p:xfrm>
          <a:off x="219556" y="1156784"/>
          <a:ext cx="11752882" cy="43060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James Island Ecosystem Restoration</a:t>
                      </a:r>
                    </a:p>
                    <a:p>
                      <a:pPr algn="ctr" rtl="0" fontAlgn="ctr"/>
                      <a:r>
                        <a:rPr lang="en-US" sz="1600" b="0" i="0" u="none" strike="noStrike" dirty="0">
                          <a:solidFill>
                            <a:schemeClr val="tx1"/>
                          </a:solidFill>
                          <a:effectLst/>
                          <a:latin typeface="Arial (Body)"/>
                        </a:rPr>
                        <a:t>(Phase 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Dorchester County,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$250M to $500M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94360">
                <a:tc>
                  <a:txBody>
                    <a:bodyPr/>
                    <a:lstStyle/>
                    <a:p>
                      <a:pPr algn="ctr" rtl="0" fontAlgn="ctr"/>
                      <a:r>
                        <a:rPr lang="en-US" sz="1600" b="0" i="0" u="none" strike="noStrike" dirty="0">
                          <a:solidFill>
                            <a:schemeClr val="tx1"/>
                          </a:solidFill>
                          <a:effectLst/>
                          <a:latin typeface="Arial (Body)"/>
                        </a:rPr>
                        <a:t>Baltimore Harbor and Channels Maintenance Dredging - Cape Henry</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Virginia Beach, VA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$10M to $25M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5707838"/>
                  </a:ext>
                </a:extLst>
              </a:tr>
              <a:tr h="594360">
                <a:tc>
                  <a:txBody>
                    <a:bodyPr/>
                    <a:lstStyle/>
                    <a:p>
                      <a:pPr algn="ctr" rtl="0" fontAlgn="ctr"/>
                      <a:r>
                        <a:rPr lang="en-US" sz="1600" b="0" i="0" u="none" strike="noStrike" dirty="0">
                          <a:solidFill>
                            <a:schemeClr val="tx1"/>
                          </a:solidFill>
                          <a:effectLst/>
                          <a:latin typeface="Arial (Body)"/>
                        </a:rPr>
                        <a:t>Upper Wicomico River Maintenance Dredging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Salisbury,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$10M to $25M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8780579"/>
                  </a:ext>
                </a:extLst>
              </a:tr>
              <a:tr h="594360">
                <a:tc>
                  <a:txBody>
                    <a:bodyPr/>
                    <a:lstStyle/>
                    <a:p>
                      <a:pPr algn="ctr" rtl="0" fontAlgn="ctr"/>
                      <a:r>
                        <a:rPr lang="en-US" sz="1600" b="0" i="0" u="none" strike="noStrike" dirty="0">
                          <a:solidFill>
                            <a:schemeClr val="tx1"/>
                          </a:solidFill>
                          <a:effectLst/>
                          <a:latin typeface="Arial (Body)"/>
                        </a:rPr>
                        <a:t>North East River Maintenance Dredging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Elkton,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942679903"/>
                  </a:ext>
                </a:extLst>
              </a:tr>
              <a:tr h="594360">
                <a:tc>
                  <a:txBody>
                    <a:bodyPr/>
                    <a:lstStyle/>
                    <a:p>
                      <a:pPr algn="ctr" rtl="0" fontAlgn="ctr"/>
                      <a:r>
                        <a:rPr lang="en-US" sz="1600" b="0" i="0" u="none" strike="noStrike" dirty="0">
                          <a:solidFill>
                            <a:schemeClr val="tx1"/>
                          </a:solidFill>
                          <a:effectLst/>
                          <a:latin typeface="Arial (Body)"/>
                        </a:rPr>
                        <a:t>Rock Hall Harbor Maintenance Dredging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Rock Hall,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baseline="0" dirty="0">
                          <a:solidFill>
                            <a:schemeClr val="tx1"/>
                          </a:solidFill>
                          <a:effectLst/>
                          <a:latin typeface="Arial (Body)"/>
                        </a:rPr>
                        <a:t>Set-Aside</a:t>
                      </a:r>
                    </a:p>
                    <a:p>
                      <a:pPr algn="ctr" rtl="0" fontAlgn="ctr"/>
                      <a:r>
                        <a:rPr lang="en-US" sz="1600" b="0" i="0" u="none" strike="noStrike" baseline="0" dirty="0">
                          <a:solidFill>
                            <a:schemeClr val="tx1"/>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1682788506"/>
                  </a:ext>
                </a:extLst>
              </a:tr>
              <a:tr h="594360">
                <a:tc>
                  <a:txBody>
                    <a:bodyPr/>
                    <a:lstStyle/>
                    <a:p>
                      <a:pPr algn="ctr" rtl="0" fontAlgn="ctr"/>
                      <a:r>
                        <a:rPr lang="en-US" sz="1600" b="0" i="0" u="none" strike="noStrike" dirty="0">
                          <a:solidFill>
                            <a:schemeClr val="tx1"/>
                          </a:solidFill>
                          <a:effectLst/>
                          <a:latin typeface="Arial (Body)"/>
                        </a:rPr>
                        <a:t>St. Patricks Creek Maintenance Dredging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St. Mary’s County,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baseline="0" dirty="0">
                          <a:solidFill>
                            <a:schemeClr val="tx1"/>
                          </a:solidFill>
                          <a:effectLst/>
                          <a:latin typeface="Arial (Body)"/>
                        </a:rPr>
                        <a:t>Set-Aside</a:t>
                      </a:r>
                    </a:p>
                    <a:p>
                      <a:pPr algn="ctr" rtl="0" fontAlgn="ctr"/>
                      <a:r>
                        <a:rPr lang="en-US" sz="1600" b="0" i="0" u="none" strike="noStrike" baseline="0" dirty="0">
                          <a:solidFill>
                            <a:schemeClr val="tx1"/>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1632674290"/>
                  </a:ext>
                </a:extLst>
              </a:tr>
            </a:tbl>
          </a:graphicData>
        </a:graphic>
      </p:graphicFrame>
      <p:sp>
        <p:nvSpPr>
          <p:cNvPr id="3" name="Title 5">
            <a:extLst>
              <a:ext uri="{FF2B5EF4-FFF2-40B4-BE49-F238E27FC236}">
                <a16:creationId xmlns:a16="http://schemas.microsoft.com/office/drawing/2014/main" id="{A410FFFF-01AD-2DB0-17DE-5AC32ED3CBF4}"/>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civil works</a:t>
            </a:r>
            <a:r>
              <a:rPr lang="en-US" sz="800" dirty="0"/>
              <a:t> (2 of 3)</a:t>
            </a:r>
            <a:endParaRPr lang="en-US" dirty="0"/>
          </a:p>
        </p:txBody>
      </p:sp>
      <p:sp>
        <p:nvSpPr>
          <p:cNvPr id="4" name="TextBox 3">
            <a:extLst>
              <a:ext uri="{FF2B5EF4-FFF2-40B4-BE49-F238E27FC236}">
                <a16:creationId xmlns:a16="http://schemas.microsoft.com/office/drawing/2014/main" id="{030A704D-DE0B-8A13-FE1C-C26C5F9FCC6A}"/>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27</a:t>
            </a:r>
          </a:p>
        </p:txBody>
      </p:sp>
    </p:spTree>
    <p:extLst>
      <p:ext uri="{BB962C8B-B14F-4D97-AF65-F5344CB8AC3E}">
        <p14:creationId xmlns:p14="http://schemas.microsoft.com/office/powerpoint/2010/main" val="4094260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1294967234"/>
              </p:ext>
            </p:extLst>
          </p:nvPr>
        </p:nvGraphicFramePr>
        <p:xfrm>
          <a:off x="219556" y="1156784"/>
          <a:ext cx="11752882" cy="13342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Bank Armoring of Low Level Outlet Channel and Deposition Removal at Raystown Lake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Hesston,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Set-Aside</a:t>
                      </a:r>
                    </a:p>
                    <a:p>
                      <a:pPr algn="ctr" rtl="0" fontAlgn="ctr"/>
                      <a:r>
                        <a:rPr lang="en-US" sz="1600" b="0" i="0" u="none" strike="noStrike" baseline="0" dirty="0">
                          <a:solidFill>
                            <a:schemeClr val="tx1"/>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5707838"/>
                  </a:ext>
                </a:extLst>
              </a:tr>
            </a:tbl>
          </a:graphicData>
        </a:graphic>
      </p:graphicFrame>
      <p:sp>
        <p:nvSpPr>
          <p:cNvPr id="3" name="Title 5">
            <a:extLst>
              <a:ext uri="{FF2B5EF4-FFF2-40B4-BE49-F238E27FC236}">
                <a16:creationId xmlns:a16="http://schemas.microsoft.com/office/drawing/2014/main" id="{0A2D1E52-4A18-3D68-133F-83B212DC468D}"/>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civil works</a:t>
            </a:r>
            <a:r>
              <a:rPr lang="en-US" sz="800" dirty="0"/>
              <a:t> (3 of 3)</a:t>
            </a:r>
            <a:endParaRPr lang="en-US" dirty="0"/>
          </a:p>
        </p:txBody>
      </p:sp>
      <p:sp>
        <p:nvSpPr>
          <p:cNvPr id="4" name="TextBox 3">
            <a:extLst>
              <a:ext uri="{FF2B5EF4-FFF2-40B4-BE49-F238E27FC236}">
                <a16:creationId xmlns:a16="http://schemas.microsoft.com/office/drawing/2014/main" id="{94B05AD9-7C9B-D43B-431A-2009ED7420F4}"/>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28</a:t>
            </a:r>
          </a:p>
        </p:txBody>
      </p:sp>
    </p:spTree>
    <p:extLst>
      <p:ext uri="{BB962C8B-B14F-4D97-AF65-F5344CB8AC3E}">
        <p14:creationId xmlns:p14="http://schemas.microsoft.com/office/powerpoint/2010/main" val="2202445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4">
            <a:extLst>
              <a:ext uri="{FF2B5EF4-FFF2-40B4-BE49-F238E27FC236}">
                <a16:creationId xmlns:a16="http://schemas.microsoft.com/office/drawing/2014/main" id="{31887E6A-5235-B480-3F08-E54DC1C05D88}"/>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District commander</a:t>
            </a:r>
          </a:p>
        </p:txBody>
      </p:sp>
      <p:sp>
        <p:nvSpPr>
          <p:cNvPr id="6" name="Content Placeholder 5">
            <a:extLst>
              <a:ext uri="{FF2B5EF4-FFF2-40B4-BE49-F238E27FC236}">
                <a16:creationId xmlns:a16="http://schemas.microsoft.com/office/drawing/2014/main" id="{E9DD0862-8A76-7C43-46BF-F61E6FB050CF}"/>
              </a:ext>
            </a:extLst>
          </p:cNvPr>
          <p:cNvSpPr>
            <a:spLocks noGrp="1"/>
          </p:cNvSpPr>
          <p:nvPr>
            <p:ph sz="half" idx="1"/>
          </p:nvPr>
        </p:nvSpPr>
        <p:spPr/>
        <p:txBody>
          <a:bodyPr/>
          <a:lstStyle/>
          <a:p>
            <a:r>
              <a:rPr lang="en-US" dirty="0"/>
              <a:t>70</a:t>
            </a:r>
            <a:r>
              <a:rPr lang="en-US" baseline="30000" dirty="0"/>
              <a:t>th</a:t>
            </a:r>
            <a:r>
              <a:rPr lang="en-US" dirty="0"/>
              <a:t> District Commander and District Engineer of USACE - Baltimore District.</a:t>
            </a:r>
          </a:p>
          <a:p>
            <a:r>
              <a:rPr lang="en-US" dirty="0"/>
              <a:t>Prior to commanding Baltimore District, served as the Deputy Director of Operations for the Tradecraft and Technology Group at the National Geospatial Intelligence Agency.</a:t>
            </a:r>
          </a:p>
          <a:p>
            <a:r>
              <a:rPr lang="en-US" dirty="0"/>
              <a:t>Executive Officer to U.S. Army Chief of Engineers and Commanding General of USACE from 2022 to 2023.</a:t>
            </a:r>
          </a:p>
          <a:p>
            <a:r>
              <a:rPr lang="en-US" dirty="0"/>
              <a:t>Commissioned as an Engineer Officer in USACE in June 2001.</a:t>
            </a:r>
          </a:p>
          <a:p>
            <a:r>
              <a:rPr lang="en-US" dirty="0"/>
              <a:t>Earned a Bachelor of Science in Engineering Management from West Point, including one semester at the U.S. Naval Academy, and a Master of Science in Engineering Management from the Missouri University of Science and Technology.</a:t>
            </a:r>
          </a:p>
        </p:txBody>
      </p:sp>
      <p:sp>
        <p:nvSpPr>
          <p:cNvPr id="12" name="TextBox 11">
            <a:extLst>
              <a:ext uri="{FF2B5EF4-FFF2-40B4-BE49-F238E27FC236}">
                <a16:creationId xmlns:a16="http://schemas.microsoft.com/office/drawing/2014/main" id="{317DBC02-9293-736B-1FF5-FC9E4CBAC30F}"/>
              </a:ext>
            </a:extLst>
          </p:cNvPr>
          <p:cNvSpPr txBox="1"/>
          <p:nvPr/>
        </p:nvSpPr>
        <p:spPr>
          <a:xfrm>
            <a:off x="7877921" y="5140693"/>
            <a:ext cx="2165978" cy="323165"/>
          </a:xfrm>
          <a:prstGeom prst="rect">
            <a:avLst/>
          </a:prstGeom>
          <a:noFill/>
        </p:spPr>
        <p:txBody>
          <a:bodyPr wrap="none" rtlCol="0">
            <a:spAutoFit/>
          </a:bodyPr>
          <a:lstStyle/>
          <a:p>
            <a:pPr algn="ctr"/>
            <a:r>
              <a:rPr lang="en-US" sz="1500" dirty="0"/>
              <a:t>Colonel Francis B Pera</a:t>
            </a:r>
          </a:p>
        </p:txBody>
      </p:sp>
      <p:pic>
        <p:nvPicPr>
          <p:cNvPr id="2" name="Picture 2">
            <a:extLst>
              <a:ext uri="{FF2B5EF4-FFF2-40B4-BE49-F238E27FC236}">
                <a16:creationId xmlns:a16="http://schemas.microsoft.com/office/drawing/2014/main" id="{1FC7347E-7B55-2444-A185-3FE875EBB3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688" y="1163370"/>
            <a:ext cx="3434443" cy="39773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BBD912-0142-D8DE-EDF5-F21F7EC937CA}"/>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a:t>
            </a:r>
          </a:p>
        </p:txBody>
      </p:sp>
    </p:spTree>
    <p:extLst>
      <p:ext uri="{BB962C8B-B14F-4D97-AF65-F5344CB8AC3E}">
        <p14:creationId xmlns:p14="http://schemas.microsoft.com/office/powerpoint/2010/main" val="649056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2685416966"/>
              </p:ext>
            </p:extLst>
          </p:nvPr>
        </p:nvGraphicFramePr>
        <p:xfrm>
          <a:off x="219556" y="1156784"/>
          <a:ext cx="11752882" cy="252301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Capacity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kern="1200" dirty="0">
                          <a:solidFill>
                            <a:schemeClr val="tx1"/>
                          </a:solidFill>
                          <a:effectLst/>
                          <a:latin typeface="Arial (Body)"/>
                          <a:ea typeface="+mn-ea"/>
                          <a:cs typeface="+mn-cs"/>
                        </a:rPr>
                        <a:t>Mechanical Services (SATOC)</a:t>
                      </a:r>
                      <a:endParaRPr lang="en-US" sz="1600" b="0" i="0" u="none" strike="noStrike" dirty="0">
                        <a:solidFill>
                          <a:schemeClr val="tx1"/>
                        </a:solidFill>
                        <a:effectLst/>
                        <a:latin typeface="Arial (Body)"/>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Q1</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dirty="0">
                          <a:solidFill>
                            <a:schemeClr val="tx1"/>
                          </a:solidFill>
                          <a:effectLst/>
                          <a:latin typeface="Arial (Body)"/>
                        </a:rPr>
                        <a:t>$20M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3363608852"/>
                  </a:ext>
                </a:extLst>
              </a:tr>
              <a:tr h="594360">
                <a:tc>
                  <a:txBody>
                    <a:bodyPr/>
                    <a:lstStyle/>
                    <a:p>
                      <a:pPr algn="ctr" rtl="0" fontAlgn="ctr"/>
                      <a:r>
                        <a:rPr lang="en-US" sz="1600" b="0" i="0" kern="1200" dirty="0">
                          <a:solidFill>
                            <a:schemeClr val="tx1"/>
                          </a:solidFill>
                          <a:effectLst/>
                          <a:latin typeface="Arial (Body)"/>
                          <a:ea typeface="+mn-ea"/>
                          <a:cs typeface="+mn-cs"/>
                        </a:rPr>
                        <a:t>Electrical Services (SATOC)</a:t>
                      </a:r>
                      <a:endParaRPr lang="en-US" sz="1600" b="0" i="0" u="none" strike="noStrike" dirty="0">
                        <a:solidFill>
                          <a:schemeClr val="tx1"/>
                        </a:solidFill>
                        <a:effectLst/>
                        <a:latin typeface="Arial (Body)"/>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Q1</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dirty="0">
                          <a:solidFill>
                            <a:schemeClr val="tx1"/>
                          </a:solidFill>
                          <a:effectLst/>
                          <a:latin typeface="Arial (Body)"/>
                        </a:rPr>
                        <a:t>$8M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baseline="0" dirty="0">
                          <a:solidFill>
                            <a:schemeClr val="tx1"/>
                          </a:solidFill>
                          <a:effectLst/>
                          <a:latin typeface="Arial (Body)"/>
                        </a:rPr>
                        <a:t>Competitive 8(a)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1997998689"/>
                  </a:ext>
                </a:extLst>
              </a:tr>
              <a:tr h="594360">
                <a:tc>
                  <a:txBody>
                    <a:bodyPr/>
                    <a:lstStyle/>
                    <a:p>
                      <a:pPr algn="ctr" rtl="0" fontAlgn="ctr"/>
                      <a:r>
                        <a:rPr lang="en-US" sz="1600" b="0" i="0" u="none" strike="noStrike" dirty="0">
                          <a:solidFill>
                            <a:schemeClr val="tx1"/>
                          </a:solidFill>
                          <a:effectLst/>
                          <a:latin typeface="Arial (Body)"/>
                        </a:rPr>
                        <a:t>Water Mains and Valves Emergency Repair Services (SATOC)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dirty="0">
                          <a:solidFill>
                            <a:schemeClr val="tx1"/>
                          </a:solidFill>
                          <a:effectLst/>
                          <a:latin typeface="Arial (Body)"/>
                        </a:rPr>
                        <a:t>$8M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baseline="0" dirty="0">
                          <a:solidFill>
                            <a:schemeClr val="tx1"/>
                          </a:solidFill>
                          <a:effectLst/>
                          <a:latin typeface="Arial (Body)"/>
                        </a:rPr>
                        <a:t>Competitive 8(a)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3022716026"/>
                  </a:ext>
                </a:extLst>
              </a:tr>
            </a:tbl>
          </a:graphicData>
        </a:graphic>
      </p:graphicFrame>
      <p:sp>
        <p:nvSpPr>
          <p:cNvPr id="3" name="Title 5">
            <a:extLst>
              <a:ext uri="{FF2B5EF4-FFF2-40B4-BE49-F238E27FC236}">
                <a16:creationId xmlns:a16="http://schemas.microsoft.com/office/drawing/2014/main" id="{E2945629-2009-6E41-10DF-CFC3C2F35FDB}"/>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Washington aqueduct</a:t>
            </a:r>
            <a:r>
              <a:rPr lang="en-US" sz="800" dirty="0"/>
              <a:t> (1 of 2)</a:t>
            </a:r>
            <a:endParaRPr lang="en-US" dirty="0"/>
          </a:p>
        </p:txBody>
      </p:sp>
      <p:sp>
        <p:nvSpPr>
          <p:cNvPr id="4" name="TextBox 3">
            <a:extLst>
              <a:ext uri="{FF2B5EF4-FFF2-40B4-BE49-F238E27FC236}">
                <a16:creationId xmlns:a16="http://schemas.microsoft.com/office/drawing/2014/main" id="{1ECFA932-FCC1-A1FD-FDAF-E63800324B94}"/>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29</a:t>
            </a:r>
          </a:p>
        </p:txBody>
      </p:sp>
    </p:spTree>
    <p:extLst>
      <p:ext uri="{BB962C8B-B14F-4D97-AF65-F5344CB8AC3E}">
        <p14:creationId xmlns:p14="http://schemas.microsoft.com/office/powerpoint/2010/main" val="390111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1473606194"/>
              </p:ext>
            </p:extLst>
          </p:nvPr>
        </p:nvGraphicFramePr>
        <p:xfrm>
          <a:off x="219556" y="1156784"/>
          <a:ext cx="11752882" cy="252301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Grounds Maintenance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Q1</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rtl="0" fontAlgn="ctr"/>
                      <a:r>
                        <a:rPr lang="en-US" sz="1600" b="0" i="0" u="none" strike="noStrike" baseline="0" dirty="0">
                          <a:solidFill>
                            <a:schemeClr val="tx1"/>
                          </a:solidFill>
                          <a:effectLst/>
                          <a:latin typeface="Arial (Body)"/>
                        </a:rPr>
                        <a:t>Set-Aside</a:t>
                      </a:r>
                    </a:p>
                    <a:p>
                      <a:pPr algn="ctr" rtl="0" fontAlgn="ctr"/>
                      <a:r>
                        <a:rPr lang="en-US" sz="1600" b="0" i="0" u="none" strike="noStrike" baseline="0" dirty="0">
                          <a:solidFill>
                            <a:schemeClr val="tx1"/>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508739152"/>
                  </a:ext>
                </a:extLst>
              </a:tr>
              <a:tr h="594360">
                <a:tc>
                  <a:txBody>
                    <a:bodyPr/>
                    <a:lstStyle/>
                    <a:p>
                      <a:pPr algn="ctr" rtl="0" fontAlgn="ctr"/>
                      <a:r>
                        <a:rPr lang="en-US" sz="1600" b="0" i="0" u="none" strike="noStrike" dirty="0">
                          <a:solidFill>
                            <a:schemeClr val="tx1"/>
                          </a:solidFill>
                          <a:effectLst/>
                          <a:latin typeface="Arial (Body)"/>
                        </a:rPr>
                        <a:t>Cable Inspection and Lubrication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FY25, Q1</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$500k to $1M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2275703"/>
                  </a:ext>
                </a:extLst>
              </a:tr>
              <a:tr h="594360">
                <a:tc>
                  <a:txBody>
                    <a:bodyPr/>
                    <a:lstStyle/>
                    <a:p>
                      <a:pPr algn="ctr" rtl="0" fontAlgn="ctr"/>
                      <a:r>
                        <a:rPr lang="en-US" sz="1600" b="0" i="0" u="none" strike="noStrike" dirty="0">
                          <a:solidFill>
                            <a:schemeClr val="tx1"/>
                          </a:solidFill>
                          <a:effectLst/>
                          <a:latin typeface="Arial (Body)"/>
                        </a:rPr>
                        <a:t>Clean, Inspect, Repair, and Reline Sodium Hypochlorite Tanks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FY25, Q1</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$500k to $1M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5424982"/>
                  </a:ext>
                </a:extLst>
              </a:tr>
            </a:tbl>
          </a:graphicData>
        </a:graphic>
      </p:graphicFrame>
      <p:sp>
        <p:nvSpPr>
          <p:cNvPr id="5" name="Title 5">
            <a:extLst>
              <a:ext uri="{FF2B5EF4-FFF2-40B4-BE49-F238E27FC236}">
                <a16:creationId xmlns:a16="http://schemas.microsoft.com/office/drawing/2014/main" id="{97D4DD52-DD6F-121D-3120-433ED08E7261}"/>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Washington aqueduct</a:t>
            </a:r>
            <a:r>
              <a:rPr lang="en-US" sz="800" dirty="0"/>
              <a:t> (2 of 2)</a:t>
            </a:r>
            <a:endParaRPr lang="en-US" dirty="0"/>
          </a:p>
        </p:txBody>
      </p:sp>
      <p:sp>
        <p:nvSpPr>
          <p:cNvPr id="3" name="TextBox 2">
            <a:extLst>
              <a:ext uri="{FF2B5EF4-FFF2-40B4-BE49-F238E27FC236}">
                <a16:creationId xmlns:a16="http://schemas.microsoft.com/office/drawing/2014/main" id="{03019A26-D069-616B-FA50-1EB39DB4EC39}"/>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30</a:t>
            </a:r>
          </a:p>
        </p:txBody>
      </p:sp>
    </p:spTree>
    <p:extLst>
      <p:ext uri="{BB962C8B-B14F-4D97-AF65-F5344CB8AC3E}">
        <p14:creationId xmlns:p14="http://schemas.microsoft.com/office/powerpoint/2010/main" val="2684166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2271747959"/>
              </p:ext>
            </p:extLst>
          </p:nvPr>
        </p:nvGraphicFramePr>
        <p:xfrm>
          <a:off x="219556" y="1156784"/>
          <a:ext cx="11752882" cy="252301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Forest Herbicide Application Services for Raystown Lake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Hesston,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Q1</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$100k to $250k</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1" i="0" u="none" strike="noStrike" baseline="0" dirty="0">
                          <a:solidFill>
                            <a:srgbClr val="2DAA27"/>
                          </a:solidFill>
                          <a:effectLst/>
                          <a:latin typeface="Arial (Body)"/>
                        </a:rPr>
                        <a:t>SB</a:t>
                      </a:r>
                    </a:p>
                    <a:p>
                      <a:pPr algn="ctr" rtl="0" fontAlgn="ctr"/>
                      <a:r>
                        <a:rPr lang="en-US" sz="1600" b="1" i="0" u="none" strike="noStrike" baseline="0" dirty="0">
                          <a:solidFill>
                            <a:srgbClr val="2DAA27"/>
                          </a:solidFill>
                          <a:effectLst/>
                          <a:latin typeface="Arial (Body)"/>
                        </a:rPr>
                        <a:t>Set-Aside</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6128722"/>
                  </a:ext>
                </a:extLst>
              </a:tr>
              <a:tr h="594360">
                <a:tc>
                  <a:txBody>
                    <a:bodyPr/>
                    <a:lstStyle/>
                    <a:p>
                      <a:pPr algn="ctr" rtl="0" fontAlgn="ctr"/>
                      <a:r>
                        <a:rPr lang="en-US" sz="1600" b="0" i="0" u="none" strike="noStrike" dirty="0">
                          <a:solidFill>
                            <a:schemeClr val="tx1"/>
                          </a:solidFill>
                          <a:effectLst/>
                          <a:latin typeface="Arial (Body)"/>
                        </a:rPr>
                        <a:t>Refuse Collection Services for Tioga-Hammond and Cowanesque Lakes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Tioga,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Q1</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$100k to $250k</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1" i="0" u="none" strike="noStrike" baseline="0" dirty="0">
                          <a:solidFill>
                            <a:srgbClr val="2DAA27"/>
                          </a:solidFill>
                          <a:effectLst/>
                          <a:latin typeface="Arial (Body)"/>
                        </a:rPr>
                        <a:t>SB</a:t>
                      </a:r>
                    </a:p>
                    <a:p>
                      <a:pPr algn="ctr" rtl="0" fontAlgn="ctr"/>
                      <a:r>
                        <a:rPr lang="en-US" sz="1600" b="1" i="0" u="none" strike="noStrike" baseline="0" dirty="0">
                          <a:solidFill>
                            <a:srgbClr val="2DAA27"/>
                          </a:solidFill>
                          <a:effectLst/>
                          <a:latin typeface="Arial (Body)"/>
                        </a:rPr>
                        <a:t>Set-Aside</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5405251"/>
                  </a:ext>
                </a:extLst>
              </a:tr>
              <a:tr h="594360">
                <a:tc>
                  <a:txBody>
                    <a:bodyPr/>
                    <a:lstStyle/>
                    <a:p>
                      <a:pPr algn="ctr" rtl="0" fontAlgn="ctr"/>
                      <a:r>
                        <a:rPr lang="en-US" sz="1600" b="0" i="0" u="none" strike="noStrike" dirty="0">
                          <a:solidFill>
                            <a:schemeClr val="tx1"/>
                          </a:solidFill>
                          <a:effectLst/>
                          <a:latin typeface="Arial (Body)"/>
                        </a:rPr>
                        <a:t>Water Testing Services at Tioga-Hammond and Cowanesque Lakes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Tioga,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FY25, Q1</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$25k to $100k</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1" i="0" u="none" strike="noStrike" baseline="0" dirty="0">
                          <a:solidFill>
                            <a:srgbClr val="2DAA27"/>
                          </a:solidFill>
                          <a:effectLst/>
                          <a:latin typeface="Arial (Body)"/>
                        </a:rPr>
                        <a:t>SB</a:t>
                      </a:r>
                    </a:p>
                    <a:p>
                      <a:pPr algn="ctr" rtl="0" fontAlgn="ctr"/>
                      <a:r>
                        <a:rPr lang="en-US" sz="1600" b="1" i="0" u="none" strike="noStrike" baseline="0" dirty="0">
                          <a:solidFill>
                            <a:srgbClr val="2DAA27"/>
                          </a:solidFill>
                          <a:effectLst/>
                          <a:latin typeface="Arial (Body)"/>
                        </a:rPr>
                        <a:t>Set-Aside</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2952593"/>
                  </a:ext>
                </a:extLst>
              </a:tr>
            </a:tbl>
          </a:graphicData>
        </a:graphic>
      </p:graphicFrame>
      <p:sp>
        <p:nvSpPr>
          <p:cNvPr id="3" name="Title 5">
            <a:extLst>
              <a:ext uri="{FF2B5EF4-FFF2-40B4-BE49-F238E27FC236}">
                <a16:creationId xmlns:a16="http://schemas.microsoft.com/office/drawing/2014/main" id="{AAD808CA-82E1-7692-08A5-DE46463489D6}"/>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services</a:t>
            </a:r>
          </a:p>
        </p:txBody>
      </p:sp>
    </p:spTree>
    <p:extLst>
      <p:ext uri="{BB962C8B-B14F-4D97-AF65-F5344CB8AC3E}">
        <p14:creationId xmlns:p14="http://schemas.microsoft.com/office/powerpoint/2010/main" val="4116667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257482480"/>
              </p:ext>
            </p:extLst>
          </p:nvPr>
        </p:nvGraphicFramePr>
        <p:xfrm>
          <a:off x="219556" y="1156784"/>
          <a:ext cx="11752882" cy="13342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No Opportunities to Forecast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0" i="0" u="none" strike="noStrike" dirty="0">
                        <a:solidFill>
                          <a:schemeClr val="tx1"/>
                        </a:solidFill>
                        <a:effectLst/>
                        <a:latin typeface="Arial (Body)"/>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600" b="0" dirty="0">
                        <a:solidFill>
                          <a:schemeClr val="tx1"/>
                        </a:solidFill>
                        <a:effectLst/>
                        <a:latin typeface="Arial (Body)"/>
                        <a:ea typeface="Calibri" panose="020F0502020204030204" pitchFamily="34" charset="0"/>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US" sz="1600" b="0" i="0" u="none" strike="noStrike" dirty="0">
                        <a:solidFill>
                          <a:schemeClr val="tx1"/>
                        </a:solidFill>
                        <a:effectLst/>
                        <a:latin typeface="Arial (Body)"/>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US" sz="1600" b="0" i="0" u="none" strike="noStrike" baseline="0" dirty="0">
                        <a:solidFill>
                          <a:schemeClr val="tx1"/>
                        </a:solidFill>
                        <a:effectLst/>
                        <a:latin typeface="Arial (Body)"/>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8485188"/>
                  </a:ext>
                </a:extLst>
              </a:tr>
            </a:tbl>
          </a:graphicData>
        </a:graphic>
      </p:graphicFrame>
      <p:sp>
        <p:nvSpPr>
          <p:cNvPr id="3" name="Title 5">
            <a:extLst>
              <a:ext uri="{FF2B5EF4-FFF2-40B4-BE49-F238E27FC236}">
                <a16:creationId xmlns:a16="http://schemas.microsoft.com/office/drawing/2014/main" id="{7AE304FC-6584-AAA2-2739-801921414332}"/>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supplies</a:t>
            </a:r>
          </a:p>
        </p:txBody>
      </p:sp>
      <p:sp>
        <p:nvSpPr>
          <p:cNvPr id="4" name="TextBox 3">
            <a:extLst>
              <a:ext uri="{FF2B5EF4-FFF2-40B4-BE49-F238E27FC236}">
                <a16:creationId xmlns:a16="http://schemas.microsoft.com/office/drawing/2014/main" id="{9C087BF5-0FB8-878B-B553-71D9920D8A54}"/>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31</a:t>
            </a:r>
          </a:p>
        </p:txBody>
      </p:sp>
    </p:spTree>
    <p:extLst>
      <p:ext uri="{BB962C8B-B14F-4D97-AF65-F5344CB8AC3E}">
        <p14:creationId xmlns:p14="http://schemas.microsoft.com/office/powerpoint/2010/main" val="4080766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FCE14C4E-4EE3-2689-7A1D-056896D4272F}"/>
              </a:ext>
            </a:extLst>
          </p:cNvPr>
          <p:cNvPicPr>
            <a:picLocks noChangeAspect="1"/>
          </p:cNvPicPr>
          <p:nvPr/>
        </p:nvPicPr>
        <p:blipFill>
          <a:blip r:embed="rId3"/>
          <a:stretch>
            <a:fillRect/>
          </a:stretch>
        </p:blipFill>
        <p:spPr>
          <a:xfrm>
            <a:off x="3790369" y="1156784"/>
            <a:ext cx="4768556" cy="4755669"/>
          </a:xfrm>
          <a:prstGeom prst="rect">
            <a:avLst/>
          </a:prstGeom>
          <a:ln>
            <a:solidFill>
              <a:schemeClr val="tx1"/>
            </a:solidFill>
          </a:ln>
        </p:spPr>
      </p:pic>
      <p:sp>
        <p:nvSpPr>
          <p:cNvPr id="5" name="TextBox 4">
            <a:extLst>
              <a:ext uri="{FF2B5EF4-FFF2-40B4-BE49-F238E27FC236}">
                <a16:creationId xmlns:a16="http://schemas.microsoft.com/office/drawing/2014/main" id="{C512C217-BCD7-88AB-80C4-23F4D130D58A}"/>
              </a:ext>
            </a:extLst>
          </p:cNvPr>
          <p:cNvSpPr txBox="1"/>
          <p:nvPr/>
        </p:nvSpPr>
        <p:spPr>
          <a:xfrm>
            <a:off x="3735169" y="5912453"/>
            <a:ext cx="4823756" cy="353943"/>
          </a:xfrm>
          <a:prstGeom prst="rect">
            <a:avLst/>
          </a:prstGeom>
          <a:noFill/>
        </p:spPr>
        <p:txBody>
          <a:bodyPr wrap="none" rtlCol="0">
            <a:spAutoFit/>
          </a:bodyPr>
          <a:lstStyle/>
          <a:p>
            <a:r>
              <a:rPr lang="en-US" sz="1700" dirty="0"/>
              <a:t>USACE - Baltimore District </a:t>
            </a:r>
            <a:r>
              <a:rPr lang="en-US" sz="1700" dirty="0">
                <a:sym typeface="Wingdings" panose="05000000000000000000" pitchFamily="2" charset="2"/>
              </a:rPr>
              <a:t></a:t>
            </a:r>
            <a:r>
              <a:rPr lang="en-US" sz="1700" dirty="0"/>
              <a:t> Business With Us</a:t>
            </a:r>
          </a:p>
        </p:txBody>
      </p:sp>
      <p:sp>
        <p:nvSpPr>
          <p:cNvPr id="2" name="Title 5">
            <a:extLst>
              <a:ext uri="{FF2B5EF4-FFF2-40B4-BE49-F238E27FC236}">
                <a16:creationId xmlns:a16="http://schemas.microsoft.com/office/drawing/2014/main" id="{73D878E5-7703-956C-EA69-5AE9D0AC595C}"/>
              </a:ext>
            </a:extLst>
          </p:cNvPr>
          <p:cNvSpPr>
            <a:spLocks noGrp="1"/>
          </p:cNvSpPr>
          <p:nvPr>
            <p:ph type="title"/>
          </p:nvPr>
        </p:nvSpPr>
        <p:spPr>
          <a:xfrm>
            <a:off x="741872" y="143974"/>
            <a:ext cx="10810350" cy="914400"/>
          </a:xfrm>
        </p:spPr>
        <p:txBody>
          <a:bodyPr/>
          <a:lstStyle/>
          <a:p>
            <a:r>
              <a:rPr lang="en-US" dirty="0"/>
              <a:t>Doing business with us</a:t>
            </a:r>
            <a:br>
              <a:rPr lang="en-US" dirty="0"/>
            </a:br>
            <a:r>
              <a:rPr lang="en-US" dirty="0"/>
              <a:t>qr code to Baltimore district webpage</a:t>
            </a:r>
          </a:p>
        </p:txBody>
      </p:sp>
      <p:sp>
        <p:nvSpPr>
          <p:cNvPr id="4" name="TextBox 3">
            <a:extLst>
              <a:ext uri="{FF2B5EF4-FFF2-40B4-BE49-F238E27FC236}">
                <a16:creationId xmlns:a16="http://schemas.microsoft.com/office/drawing/2014/main" id="{2648F888-ACF0-62E3-8470-E2B90B571172}"/>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32</a:t>
            </a:r>
          </a:p>
        </p:txBody>
      </p:sp>
    </p:spTree>
    <p:extLst>
      <p:ext uri="{BB962C8B-B14F-4D97-AF65-F5344CB8AC3E}">
        <p14:creationId xmlns:p14="http://schemas.microsoft.com/office/powerpoint/2010/main" val="3156460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320F16-44FA-FBB5-B6E3-3F394309581A}"/>
              </a:ext>
            </a:extLst>
          </p:cNvPr>
          <p:cNvPicPr>
            <a:picLocks noChangeAspect="1"/>
          </p:cNvPicPr>
          <p:nvPr/>
        </p:nvPicPr>
        <p:blipFill>
          <a:blip r:embed="rId2"/>
          <a:stretch>
            <a:fillRect/>
          </a:stretch>
        </p:blipFill>
        <p:spPr>
          <a:xfrm>
            <a:off x="2490466" y="1156784"/>
            <a:ext cx="7211062" cy="5369106"/>
          </a:xfrm>
          <a:prstGeom prst="rect">
            <a:avLst/>
          </a:prstGeom>
          <a:ln>
            <a:solidFill>
              <a:schemeClr val="tx1"/>
            </a:solidFill>
          </a:ln>
        </p:spPr>
      </p:pic>
      <p:sp>
        <p:nvSpPr>
          <p:cNvPr id="6" name="Oval 5">
            <a:extLst>
              <a:ext uri="{FF2B5EF4-FFF2-40B4-BE49-F238E27FC236}">
                <a16:creationId xmlns:a16="http://schemas.microsoft.com/office/drawing/2014/main" id="{23B64A68-4A29-D3C7-8E1E-19E6ACBB632D}"/>
              </a:ext>
            </a:extLst>
          </p:cNvPr>
          <p:cNvSpPr/>
          <p:nvPr/>
        </p:nvSpPr>
        <p:spPr>
          <a:xfrm>
            <a:off x="3021876" y="1054195"/>
            <a:ext cx="1341120" cy="339635"/>
          </a:xfrm>
          <a:prstGeom prst="ellipse">
            <a:avLst/>
          </a:prstGeom>
          <a:noFill/>
          <a:ln w="38100">
            <a:solidFill>
              <a:srgbClr val="C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51BBE1B-A611-7076-F2B5-8A97E6E6258B}"/>
              </a:ext>
            </a:extLst>
          </p:cNvPr>
          <p:cNvSpPr/>
          <p:nvPr/>
        </p:nvSpPr>
        <p:spPr>
          <a:xfrm>
            <a:off x="7694162" y="2495809"/>
            <a:ext cx="2387045" cy="1675748"/>
          </a:xfrm>
          <a:prstGeom prst="ellipse">
            <a:avLst/>
          </a:prstGeom>
          <a:noFill/>
          <a:ln w="38100">
            <a:solidFill>
              <a:srgbClr val="C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543B104-8A53-BFD4-24BE-1FC708C3496F}"/>
              </a:ext>
            </a:extLst>
          </p:cNvPr>
          <p:cNvSpPr/>
          <p:nvPr/>
        </p:nvSpPr>
        <p:spPr>
          <a:xfrm>
            <a:off x="2413273" y="4358343"/>
            <a:ext cx="5343985" cy="1091818"/>
          </a:xfrm>
          <a:prstGeom prst="ellipse">
            <a:avLst/>
          </a:prstGeom>
          <a:noFill/>
          <a:ln w="38100">
            <a:solidFill>
              <a:srgbClr val="C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6EAE85F-0732-7D68-156A-03998264BED9}"/>
              </a:ext>
            </a:extLst>
          </p:cNvPr>
          <p:cNvSpPr/>
          <p:nvPr/>
        </p:nvSpPr>
        <p:spPr>
          <a:xfrm>
            <a:off x="1686106" y="5198382"/>
            <a:ext cx="5054327" cy="1360446"/>
          </a:xfrm>
          <a:prstGeom prst="ellipse">
            <a:avLst/>
          </a:prstGeom>
          <a:noFill/>
          <a:ln w="38100">
            <a:solidFill>
              <a:srgbClr val="C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757A9532-50B6-12B2-A0A2-A4CB30C8372C}"/>
              </a:ext>
            </a:extLst>
          </p:cNvPr>
          <p:cNvCxnSpPr>
            <a:cxnSpLocks/>
            <a:stCxn id="6" idx="2"/>
            <a:endCxn id="16" idx="3"/>
          </p:cNvCxnSpPr>
          <p:nvPr/>
        </p:nvCxnSpPr>
        <p:spPr>
          <a:xfrm flipH="1">
            <a:off x="2224763" y="1224013"/>
            <a:ext cx="797113" cy="600124"/>
          </a:xfrm>
          <a:prstGeom prst="straightConnector1">
            <a:avLst/>
          </a:prstGeom>
          <a:ln w="38100">
            <a:solidFill>
              <a:srgbClr val="C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8906661-951A-0C2D-5B50-A4E6C8CEF7BE}"/>
              </a:ext>
            </a:extLst>
          </p:cNvPr>
          <p:cNvCxnSpPr>
            <a:cxnSpLocks/>
            <a:stCxn id="8" idx="2"/>
            <a:endCxn id="17" idx="2"/>
          </p:cNvCxnSpPr>
          <p:nvPr/>
        </p:nvCxnSpPr>
        <p:spPr>
          <a:xfrm flipH="1" flipV="1">
            <a:off x="1362706" y="3280340"/>
            <a:ext cx="1050567" cy="1623912"/>
          </a:xfrm>
          <a:prstGeom prst="straightConnector1">
            <a:avLst/>
          </a:prstGeom>
          <a:ln w="38100">
            <a:solidFill>
              <a:srgbClr val="C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1E9E194-7274-44F3-DB47-62CEEEA908E0}"/>
              </a:ext>
            </a:extLst>
          </p:cNvPr>
          <p:cNvCxnSpPr>
            <a:cxnSpLocks/>
          </p:cNvCxnSpPr>
          <p:nvPr/>
        </p:nvCxnSpPr>
        <p:spPr>
          <a:xfrm flipH="1" flipV="1">
            <a:off x="1362707" y="5371408"/>
            <a:ext cx="323399" cy="526247"/>
          </a:xfrm>
          <a:prstGeom prst="straightConnector1">
            <a:avLst/>
          </a:prstGeom>
          <a:ln w="38100">
            <a:solidFill>
              <a:srgbClr val="C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E2069D3-3E51-D4C7-29DB-0823E4F06376}"/>
              </a:ext>
            </a:extLst>
          </p:cNvPr>
          <p:cNvCxnSpPr>
            <a:cxnSpLocks/>
            <a:stCxn id="7" idx="6"/>
            <a:endCxn id="19" idx="2"/>
          </p:cNvCxnSpPr>
          <p:nvPr/>
        </p:nvCxnSpPr>
        <p:spPr>
          <a:xfrm flipV="1">
            <a:off x="10081207" y="2685378"/>
            <a:ext cx="990542" cy="648305"/>
          </a:xfrm>
          <a:prstGeom prst="straightConnector1">
            <a:avLst/>
          </a:prstGeom>
          <a:ln w="38100">
            <a:solidFill>
              <a:srgbClr val="C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6AB1C39-7C7F-9213-3D77-7F963580FF65}"/>
              </a:ext>
            </a:extLst>
          </p:cNvPr>
          <p:cNvSpPr txBox="1"/>
          <p:nvPr/>
        </p:nvSpPr>
        <p:spPr>
          <a:xfrm>
            <a:off x="500648" y="1385555"/>
            <a:ext cx="1724115" cy="877163"/>
          </a:xfrm>
          <a:prstGeom prst="rect">
            <a:avLst/>
          </a:prstGeom>
          <a:noFill/>
        </p:spPr>
        <p:txBody>
          <a:bodyPr wrap="square" rtlCol="0">
            <a:spAutoFit/>
          </a:bodyPr>
          <a:lstStyle/>
          <a:p>
            <a:pPr algn="ctr"/>
            <a:r>
              <a:rPr lang="en-US" sz="1700" dirty="0"/>
              <a:t>More Information on</a:t>
            </a:r>
          </a:p>
          <a:p>
            <a:pPr algn="ctr"/>
            <a:r>
              <a:rPr lang="en-US" sz="1700" dirty="0"/>
              <a:t>Small Business</a:t>
            </a:r>
          </a:p>
        </p:txBody>
      </p:sp>
      <p:sp>
        <p:nvSpPr>
          <p:cNvPr id="17" name="TextBox 16">
            <a:extLst>
              <a:ext uri="{FF2B5EF4-FFF2-40B4-BE49-F238E27FC236}">
                <a16:creationId xmlns:a16="http://schemas.microsoft.com/office/drawing/2014/main" id="{B5E4C7E4-9CDC-89B3-C6E1-6925370DEEFD}"/>
              </a:ext>
            </a:extLst>
          </p:cNvPr>
          <p:cNvSpPr txBox="1"/>
          <p:nvPr/>
        </p:nvSpPr>
        <p:spPr>
          <a:xfrm>
            <a:off x="500648" y="2403177"/>
            <a:ext cx="1724115" cy="877163"/>
          </a:xfrm>
          <a:prstGeom prst="rect">
            <a:avLst/>
          </a:prstGeom>
          <a:noFill/>
        </p:spPr>
        <p:txBody>
          <a:bodyPr wrap="square" rtlCol="0">
            <a:spAutoFit/>
          </a:bodyPr>
          <a:lstStyle/>
          <a:p>
            <a:pPr algn="ctr"/>
            <a:r>
              <a:rPr lang="en-US" sz="1700" dirty="0"/>
              <a:t>Small Business Points of Contact</a:t>
            </a:r>
          </a:p>
        </p:txBody>
      </p:sp>
      <p:sp>
        <p:nvSpPr>
          <p:cNvPr id="18" name="TextBox 17">
            <a:extLst>
              <a:ext uri="{FF2B5EF4-FFF2-40B4-BE49-F238E27FC236}">
                <a16:creationId xmlns:a16="http://schemas.microsoft.com/office/drawing/2014/main" id="{793CEA02-53D5-887C-07AC-730EF7311A3C}"/>
              </a:ext>
            </a:extLst>
          </p:cNvPr>
          <p:cNvSpPr txBox="1"/>
          <p:nvPr/>
        </p:nvSpPr>
        <p:spPr>
          <a:xfrm>
            <a:off x="500649" y="4475195"/>
            <a:ext cx="1724115" cy="877163"/>
          </a:xfrm>
          <a:prstGeom prst="rect">
            <a:avLst/>
          </a:prstGeom>
          <a:noFill/>
        </p:spPr>
        <p:txBody>
          <a:bodyPr wrap="square" rtlCol="0">
            <a:spAutoFit/>
          </a:bodyPr>
          <a:lstStyle/>
          <a:p>
            <a:pPr algn="ctr"/>
            <a:r>
              <a:rPr lang="en-US" sz="1700" dirty="0"/>
              <a:t>Engagements / Outreach Events</a:t>
            </a:r>
          </a:p>
        </p:txBody>
      </p:sp>
      <p:sp>
        <p:nvSpPr>
          <p:cNvPr id="19" name="TextBox 18">
            <a:extLst>
              <a:ext uri="{FF2B5EF4-FFF2-40B4-BE49-F238E27FC236}">
                <a16:creationId xmlns:a16="http://schemas.microsoft.com/office/drawing/2014/main" id="{ACF9C4EC-7182-FE2D-D632-6D8D438B310F}"/>
              </a:ext>
            </a:extLst>
          </p:cNvPr>
          <p:cNvSpPr txBox="1"/>
          <p:nvPr/>
        </p:nvSpPr>
        <p:spPr>
          <a:xfrm>
            <a:off x="10209691" y="2069825"/>
            <a:ext cx="1724115" cy="615553"/>
          </a:xfrm>
          <a:prstGeom prst="rect">
            <a:avLst/>
          </a:prstGeom>
          <a:noFill/>
        </p:spPr>
        <p:txBody>
          <a:bodyPr wrap="square" rtlCol="0">
            <a:spAutoFit/>
          </a:bodyPr>
          <a:lstStyle/>
          <a:p>
            <a:pPr algn="ctr"/>
            <a:r>
              <a:rPr lang="en-US" sz="1700" dirty="0"/>
              <a:t>Forecasts / </a:t>
            </a:r>
          </a:p>
          <a:p>
            <a:pPr algn="ctr"/>
            <a:r>
              <a:rPr lang="en-US" sz="1700" dirty="0"/>
              <a:t>Active IDCs</a:t>
            </a:r>
          </a:p>
        </p:txBody>
      </p:sp>
      <p:sp>
        <p:nvSpPr>
          <p:cNvPr id="20" name="TextBox 19">
            <a:extLst>
              <a:ext uri="{FF2B5EF4-FFF2-40B4-BE49-F238E27FC236}">
                <a16:creationId xmlns:a16="http://schemas.microsoft.com/office/drawing/2014/main" id="{C7F8CB10-A098-5937-3BF6-7BFDE042EB65}"/>
              </a:ext>
            </a:extLst>
          </p:cNvPr>
          <p:cNvSpPr txBox="1"/>
          <p:nvPr/>
        </p:nvSpPr>
        <p:spPr>
          <a:xfrm>
            <a:off x="10209691" y="3025057"/>
            <a:ext cx="1724115" cy="877163"/>
          </a:xfrm>
          <a:prstGeom prst="rect">
            <a:avLst/>
          </a:prstGeom>
          <a:noFill/>
        </p:spPr>
        <p:txBody>
          <a:bodyPr wrap="square" rtlCol="0">
            <a:spAutoFit/>
          </a:bodyPr>
          <a:lstStyle/>
          <a:p>
            <a:pPr algn="ctr"/>
            <a:r>
              <a:rPr lang="en-US" sz="1700" dirty="0"/>
              <a:t>District Boundary</a:t>
            </a:r>
          </a:p>
          <a:p>
            <a:pPr algn="ctr"/>
            <a:r>
              <a:rPr lang="en-US" sz="1700" dirty="0"/>
              <a:t>Maps</a:t>
            </a:r>
          </a:p>
        </p:txBody>
      </p:sp>
      <p:sp>
        <p:nvSpPr>
          <p:cNvPr id="21" name="Oval 20">
            <a:extLst>
              <a:ext uri="{FF2B5EF4-FFF2-40B4-BE49-F238E27FC236}">
                <a16:creationId xmlns:a16="http://schemas.microsoft.com/office/drawing/2014/main" id="{90275D38-C207-5957-D450-C71DC6816854}"/>
              </a:ext>
            </a:extLst>
          </p:cNvPr>
          <p:cNvSpPr/>
          <p:nvPr/>
        </p:nvSpPr>
        <p:spPr>
          <a:xfrm>
            <a:off x="7673107" y="1883064"/>
            <a:ext cx="2387045" cy="684006"/>
          </a:xfrm>
          <a:prstGeom prst="ellipse">
            <a:avLst/>
          </a:prstGeom>
          <a:noFill/>
          <a:ln w="38100">
            <a:solidFill>
              <a:srgbClr val="C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03241795-0729-1199-176C-813C84C243CF}"/>
              </a:ext>
            </a:extLst>
          </p:cNvPr>
          <p:cNvCxnSpPr>
            <a:cxnSpLocks/>
            <a:stCxn id="21" idx="6"/>
          </p:cNvCxnSpPr>
          <p:nvPr/>
        </p:nvCxnSpPr>
        <p:spPr>
          <a:xfrm flipV="1">
            <a:off x="10060152" y="1555239"/>
            <a:ext cx="990542" cy="669828"/>
          </a:xfrm>
          <a:prstGeom prst="straightConnector1">
            <a:avLst/>
          </a:prstGeom>
          <a:ln w="38100">
            <a:solidFill>
              <a:srgbClr val="C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0ACE405-67D8-CAA9-D24F-F0933F9192F6}"/>
              </a:ext>
            </a:extLst>
          </p:cNvPr>
          <p:cNvSpPr txBox="1"/>
          <p:nvPr/>
        </p:nvSpPr>
        <p:spPr>
          <a:xfrm>
            <a:off x="10209691" y="683633"/>
            <a:ext cx="1724115" cy="877163"/>
          </a:xfrm>
          <a:prstGeom prst="rect">
            <a:avLst/>
          </a:prstGeom>
          <a:noFill/>
        </p:spPr>
        <p:txBody>
          <a:bodyPr wrap="square" rtlCol="0">
            <a:spAutoFit/>
          </a:bodyPr>
          <a:lstStyle/>
          <a:p>
            <a:pPr algn="ctr"/>
            <a:r>
              <a:rPr lang="en-US" sz="1700" dirty="0"/>
              <a:t>Active Opportunities</a:t>
            </a:r>
          </a:p>
          <a:p>
            <a:pPr algn="ctr"/>
            <a:r>
              <a:rPr lang="en-US" sz="1700" dirty="0"/>
              <a:t>on SAM</a:t>
            </a:r>
          </a:p>
        </p:txBody>
      </p:sp>
      <p:sp>
        <p:nvSpPr>
          <p:cNvPr id="27" name="Oval 26">
            <a:extLst>
              <a:ext uri="{FF2B5EF4-FFF2-40B4-BE49-F238E27FC236}">
                <a16:creationId xmlns:a16="http://schemas.microsoft.com/office/drawing/2014/main" id="{C30B1EC2-C9EE-EFCA-3B13-3C552D00E8B8}"/>
              </a:ext>
            </a:extLst>
          </p:cNvPr>
          <p:cNvSpPr/>
          <p:nvPr/>
        </p:nvSpPr>
        <p:spPr>
          <a:xfrm>
            <a:off x="7673106" y="4307101"/>
            <a:ext cx="2387045" cy="517230"/>
          </a:xfrm>
          <a:prstGeom prst="ellipse">
            <a:avLst/>
          </a:prstGeom>
          <a:noFill/>
          <a:ln w="38100">
            <a:solidFill>
              <a:srgbClr val="C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8" name="Straight Arrow Connector 27">
            <a:extLst>
              <a:ext uri="{FF2B5EF4-FFF2-40B4-BE49-F238E27FC236}">
                <a16:creationId xmlns:a16="http://schemas.microsoft.com/office/drawing/2014/main" id="{606D31E2-1AAA-3748-B331-71B78A008E5F}"/>
              </a:ext>
            </a:extLst>
          </p:cNvPr>
          <p:cNvCxnSpPr>
            <a:cxnSpLocks/>
            <a:stCxn id="27" idx="6"/>
          </p:cNvCxnSpPr>
          <p:nvPr/>
        </p:nvCxnSpPr>
        <p:spPr>
          <a:xfrm flipV="1">
            <a:off x="10060151" y="3896597"/>
            <a:ext cx="990542" cy="669119"/>
          </a:xfrm>
          <a:prstGeom prst="straightConnector1">
            <a:avLst/>
          </a:prstGeom>
          <a:ln w="38100">
            <a:solidFill>
              <a:srgbClr val="CF0000"/>
            </a:solidFill>
            <a:tailEnd type="triangle"/>
          </a:ln>
        </p:spPr>
        <p:style>
          <a:lnRef idx="1">
            <a:schemeClr val="accent1"/>
          </a:lnRef>
          <a:fillRef idx="0">
            <a:schemeClr val="accent1"/>
          </a:fillRef>
          <a:effectRef idx="0">
            <a:schemeClr val="accent1"/>
          </a:effectRef>
          <a:fontRef idx="minor">
            <a:schemeClr val="tx1"/>
          </a:fontRef>
        </p:style>
      </p:cxnSp>
      <p:sp>
        <p:nvSpPr>
          <p:cNvPr id="3" name="Title 5">
            <a:extLst>
              <a:ext uri="{FF2B5EF4-FFF2-40B4-BE49-F238E27FC236}">
                <a16:creationId xmlns:a16="http://schemas.microsoft.com/office/drawing/2014/main" id="{0CF3375E-6911-9BF2-6988-6C2F058268DE}"/>
              </a:ext>
            </a:extLst>
          </p:cNvPr>
          <p:cNvSpPr>
            <a:spLocks noGrp="1"/>
          </p:cNvSpPr>
          <p:nvPr>
            <p:ph type="title"/>
          </p:nvPr>
        </p:nvSpPr>
        <p:spPr>
          <a:xfrm>
            <a:off x="741872" y="143974"/>
            <a:ext cx="10810350" cy="914400"/>
          </a:xfrm>
        </p:spPr>
        <p:txBody>
          <a:bodyPr/>
          <a:lstStyle/>
          <a:p>
            <a:r>
              <a:rPr lang="en-US" dirty="0"/>
              <a:t>Doing business with us</a:t>
            </a:r>
            <a:br>
              <a:rPr lang="en-US" dirty="0"/>
            </a:br>
            <a:r>
              <a:rPr lang="en-US" dirty="0"/>
              <a:t>Baltimore district webpage</a:t>
            </a:r>
          </a:p>
        </p:txBody>
      </p:sp>
      <p:sp>
        <p:nvSpPr>
          <p:cNvPr id="4" name="TextBox 3">
            <a:extLst>
              <a:ext uri="{FF2B5EF4-FFF2-40B4-BE49-F238E27FC236}">
                <a16:creationId xmlns:a16="http://schemas.microsoft.com/office/drawing/2014/main" id="{B8984F46-BED7-3A23-7638-5037C31E91BB}"/>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33</a:t>
            </a:r>
          </a:p>
        </p:txBody>
      </p:sp>
    </p:spTree>
    <p:extLst>
      <p:ext uri="{BB962C8B-B14F-4D97-AF65-F5344CB8AC3E}">
        <p14:creationId xmlns:p14="http://schemas.microsoft.com/office/powerpoint/2010/main" val="2152075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C92F111-0B80-8263-9A33-BA43AB7870FA}"/>
              </a:ext>
            </a:extLst>
          </p:cNvPr>
          <p:cNvGraphicFramePr>
            <a:graphicFrameLocks noGrp="1"/>
          </p:cNvGraphicFramePr>
          <p:nvPr>
            <p:extLst>
              <p:ext uri="{D42A27DB-BD31-4B8C-83A1-F6EECF244321}">
                <p14:modId xmlns:p14="http://schemas.microsoft.com/office/powerpoint/2010/main" val="235294371"/>
              </p:ext>
            </p:extLst>
          </p:nvPr>
        </p:nvGraphicFramePr>
        <p:xfrm>
          <a:off x="1012706" y="1156784"/>
          <a:ext cx="10166582" cy="3125861"/>
        </p:xfrm>
        <a:graphic>
          <a:graphicData uri="http://schemas.openxmlformats.org/drawingml/2006/table">
            <a:tbl>
              <a:tblPr/>
              <a:tblGrid>
                <a:gridCol w="2846643">
                  <a:extLst>
                    <a:ext uri="{9D8B030D-6E8A-4147-A177-3AD203B41FA5}">
                      <a16:colId xmlns:a16="http://schemas.microsoft.com/office/drawing/2014/main" val="204424614"/>
                    </a:ext>
                  </a:extLst>
                </a:gridCol>
                <a:gridCol w="5286623">
                  <a:extLst>
                    <a:ext uri="{9D8B030D-6E8A-4147-A177-3AD203B41FA5}">
                      <a16:colId xmlns:a16="http://schemas.microsoft.com/office/drawing/2014/main" val="820963286"/>
                    </a:ext>
                  </a:extLst>
                </a:gridCol>
                <a:gridCol w="2033316">
                  <a:extLst>
                    <a:ext uri="{9D8B030D-6E8A-4147-A177-3AD203B41FA5}">
                      <a16:colId xmlns:a16="http://schemas.microsoft.com/office/drawing/2014/main" val="132496887"/>
                    </a:ext>
                  </a:extLst>
                </a:gridCol>
              </a:tblGrid>
              <a:tr h="382661">
                <a:tc>
                  <a:txBody>
                    <a:bodyPr/>
                    <a:lstStyle/>
                    <a:p>
                      <a:pPr algn="ctr" fontAlgn="base"/>
                      <a:r>
                        <a:rPr lang="en-US" sz="1600" b="1" i="0" dirty="0">
                          <a:solidFill>
                            <a:schemeClr val="bg1"/>
                          </a:solidFill>
                          <a:effectLst/>
                          <a:latin typeface="Arial (Body)"/>
                        </a:rPr>
                        <a:t>Dates​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fontAlgn="base"/>
                      <a:r>
                        <a:rPr lang="en-US" sz="1600" b="1" i="0" dirty="0">
                          <a:solidFill>
                            <a:schemeClr val="bg1"/>
                          </a:solidFill>
                          <a:effectLst/>
                          <a:latin typeface="Arial (Body)"/>
                        </a:rPr>
                        <a:t>Engagement 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fontAlgn="base"/>
                      <a:r>
                        <a:rPr lang="en-US" sz="1600" b="1" i="0" dirty="0">
                          <a:solidFill>
                            <a:schemeClr val="bg1"/>
                          </a:solidFill>
                          <a:effectLst/>
                          <a:latin typeface="Arial (Body)"/>
                        </a:rPr>
                        <a:t>Location​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2452574124"/>
                  </a:ext>
                </a:extLst>
              </a:tr>
              <a:tr h="0">
                <a:tc>
                  <a:txBody>
                    <a:bodyPr/>
                    <a:lstStyle/>
                    <a:p>
                      <a:pPr algn="ctr" fontAlgn="base"/>
                      <a:r>
                        <a:rPr lang="en-US" sz="1600" b="0" i="0" dirty="0">
                          <a:solidFill>
                            <a:schemeClr val="tx1"/>
                          </a:solidFill>
                          <a:effectLst/>
                          <a:latin typeface="Arial (Body)"/>
                        </a:rPr>
                        <a:t>11/13/2024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600" b="0" i="0" dirty="0">
                          <a:solidFill>
                            <a:schemeClr val="tx1"/>
                          </a:solidFill>
                          <a:effectLst/>
                          <a:latin typeface="Arial (Body)"/>
                          <a:hlinkClick r:id="rId3">
                            <a:extLst>
                              <a:ext uri="{A12FA001-AC4F-418D-AE19-62706E023703}">
                                <ahyp:hlinkClr xmlns:ahyp="http://schemas.microsoft.com/office/drawing/2018/hyperlinkcolor" val="tx"/>
                              </a:ext>
                            </a:extLst>
                          </a:hlinkClick>
                        </a:rPr>
                        <a:t>SAME Philadelphia Post Resilience and Small Business Symposium</a:t>
                      </a:r>
                      <a:endParaRPr lang="en-US" sz="1600" b="0" i="0" dirty="0">
                        <a:solidFill>
                          <a:schemeClr val="tx1"/>
                        </a:solidFill>
                        <a:effectLst/>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r>
                        <a:rPr lang="en-US" sz="1600" b="0" i="0" dirty="0">
                          <a:solidFill>
                            <a:schemeClr val="tx1"/>
                          </a:solidFill>
                          <a:effectLst/>
                          <a:latin typeface="Arial (Body)"/>
                        </a:rPr>
                        <a:t>Philadelphia, 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6341174"/>
                  </a:ext>
                </a:extLst>
              </a:tr>
              <a:tr h="0">
                <a:tc>
                  <a:txBody>
                    <a:bodyPr/>
                    <a:lstStyle/>
                    <a:p>
                      <a:pPr algn="ctr" fontAlgn="base"/>
                      <a:r>
                        <a:rPr lang="en-US" sz="1600" b="0" i="0" dirty="0">
                          <a:solidFill>
                            <a:schemeClr val="tx1"/>
                          </a:solidFill>
                          <a:effectLst/>
                          <a:latin typeface="Arial (Body)"/>
                        </a:rPr>
                        <a:t>11/20/2024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l" fontAlgn="base"/>
                      <a:r>
                        <a:rPr lang="en-US" sz="1600" b="0" i="0" dirty="0">
                          <a:solidFill>
                            <a:schemeClr val="tx1"/>
                          </a:solidFill>
                          <a:effectLst/>
                          <a:latin typeface="Arial (Body)"/>
                          <a:hlinkClick r:id="rId4">
                            <a:extLst>
                              <a:ext uri="{A12FA001-AC4F-418D-AE19-62706E023703}">
                                <ahyp:hlinkClr xmlns:ahyp="http://schemas.microsoft.com/office/drawing/2018/hyperlinkcolor" val="tx"/>
                              </a:ext>
                            </a:extLst>
                          </a:hlinkClick>
                        </a:rPr>
                        <a:t>Industry Day - Veteran Affairs Community Living Center</a:t>
                      </a:r>
                      <a:endParaRPr lang="en-US" sz="1600" b="0" i="0" dirty="0">
                        <a:solidFill>
                          <a:schemeClr val="tx1"/>
                        </a:solidFill>
                        <a:effectLst/>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ase"/>
                      <a:r>
                        <a:rPr lang="en-US" sz="1600" b="0" i="0" dirty="0">
                          <a:solidFill>
                            <a:schemeClr val="tx1"/>
                          </a:solidFill>
                          <a:effectLst/>
                          <a:latin typeface="Arial (Body)"/>
                        </a:rPr>
                        <a:t>Perry Point, MD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2699232743"/>
                  </a:ext>
                </a:extLst>
              </a:tr>
              <a:tr h="0">
                <a:tc>
                  <a:txBody>
                    <a:bodyPr/>
                    <a:lstStyle/>
                    <a:p>
                      <a:pPr algn="ctr" fontAlgn="base"/>
                      <a:r>
                        <a:rPr lang="en-US" sz="1600" b="0" i="0" dirty="0">
                          <a:solidFill>
                            <a:schemeClr val="tx1"/>
                          </a:solidFill>
                          <a:effectLst/>
                          <a:latin typeface="Arial (Body)"/>
                        </a:rPr>
                        <a:t>11/20/2024 to 11/22/2024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l" fontAlgn="base"/>
                      <a:r>
                        <a:rPr lang="en-US" sz="1600" b="0" i="0" dirty="0">
                          <a:solidFill>
                            <a:schemeClr val="tx1"/>
                          </a:solidFill>
                          <a:effectLst/>
                          <a:latin typeface="Arial (Body)"/>
                          <a:hlinkClick r:id="rId5">
                            <a:extLst>
                              <a:ext uri="{A12FA001-AC4F-418D-AE19-62706E023703}">
                                <ahyp:hlinkClr xmlns:ahyp="http://schemas.microsoft.com/office/drawing/2018/hyperlinkcolor" val="tx"/>
                              </a:ext>
                            </a:extLst>
                          </a:hlinkClick>
                        </a:rPr>
                        <a:t>2024 SAME Small Business Conference</a:t>
                      </a:r>
                      <a:endParaRPr lang="en-US" sz="1600" b="0" i="0" dirty="0">
                        <a:solidFill>
                          <a:schemeClr val="tx1"/>
                        </a:solidFill>
                        <a:effectLst/>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ase"/>
                      <a:r>
                        <a:rPr lang="en-US" sz="1600" b="0" i="0" dirty="0">
                          <a:solidFill>
                            <a:schemeClr val="tx1"/>
                          </a:solidFill>
                          <a:effectLst/>
                          <a:latin typeface="Arial (Body)"/>
                        </a:rPr>
                        <a:t>New Orleans,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738336761"/>
                  </a:ext>
                </a:extLst>
              </a:tr>
              <a:tr h="0">
                <a:tc>
                  <a:txBody>
                    <a:bodyPr/>
                    <a:lstStyle/>
                    <a:p>
                      <a:pPr algn="ctr" fontAlgn="base"/>
                      <a:r>
                        <a:rPr lang="en-US" sz="1600" b="0" i="0" dirty="0">
                          <a:solidFill>
                            <a:schemeClr val="tx1"/>
                          </a:solidFill>
                          <a:effectLst/>
                          <a:latin typeface="Arial (Body)"/>
                        </a:rPr>
                        <a:t>11/2024 or 12/2024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l" fontAlgn="base"/>
                      <a:r>
                        <a:rPr lang="en-US" sz="1600" b="0" i="0" dirty="0">
                          <a:solidFill>
                            <a:schemeClr val="tx1"/>
                          </a:solidFill>
                          <a:effectLst/>
                          <a:latin typeface="Arial (Body)"/>
                        </a:rPr>
                        <a:t>USACE Baltimore District 2</a:t>
                      </a:r>
                      <a:r>
                        <a:rPr lang="en-US" sz="1600" b="0" i="0" baseline="30000" dirty="0">
                          <a:solidFill>
                            <a:schemeClr val="tx1"/>
                          </a:solidFill>
                          <a:effectLst/>
                          <a:latin typeface="Arial (Body)"/>
                        </a:rPr>
                        <a:t>nd</a:t>
                      </a:r>
                      <a:r>
                        <a:rPr lang="en-US" sz="1600" b="0" i="0" dirty="0">
                          <a:solidFill>
                            <a:schemeClr val="tx1"/>
                          </a:solidFill>
                          <a:effectLst/>
                          <a:latin typeface="Arial (Body)"/>
                        </a:rPr>
                        <a:t> Industry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ase"/>
                      <a:r>
                        <a:rPr lang="en-US" sz="1600" b="0" i="0" dirty="0">
                          <a:solidFill>
                            <a:schemeClr val="tx1"/>
                          </a:solidFill>
                          <a:effectLst/>
                          <a:latin typeface="Arial (Body)"/>
                        </a:rPr>
                        <a:t>Baltimore, MD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2596904755"/>
                  </a:ext>
                </a:extLst>
              </a:tr>
              <a:tr h="0">
                <a:tc>
                  <a:txBody>
                    <a:bodyPr/>
                    <a:lstStyle/>
                    <a:p>
                      <a:pPr algn="ctr" fontAlgn="base"/>
                      <a:r>
                        <a:rPr lang="en-US" sz="1600" b="0" i="0" dirty="0">
                          <a:solidFill>
                            <a:schemeClr val="tx1"/>
                          </a:solidFill>
                          <a:effectLst/>
                          <a:latin typeface="Arial (Body)"/>
                        </a:rPr>
                        <a:t>12/18/2024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l" fontAlgn="base"/>
                      <a:r>
                        <a:rPr lang="en-US" sz="1600" b="0" i="0" dirty="0">
                          <a:solidFill>
                            <a:schemeClr val="tx1"/>
                          </a:solidFill>
                          <a:effectLst/>
                          <a:latin typeface="Arial (Body)"/>
                          <a:hlinkClick r:id="rId6">
                            <a:extLst>
                              <a:ext uri="{A12FA001-AC4F-418D-AE19-62706E023703}">
                                <ahyp:hlinkClr xmlns:ahyp="http://schemas.microsoft.com/office/drawing/2018/hyperlinkcolor" val="tx"/>
                              </a:ext>
                            </a:extLst>
                          </a:hlinkClick>
                        </a:rPr>
                        <a:t>FY25 Federal Briefings, Scholarship Award Recognition, and Holiday Celebration</a:t>
                      </a:r>
                      <a:endParaRPr lang="en-US" sz="1600" b="0" i="0" dirty="0">
                        <a:solidFill>
                          <a:schemeClr val="tx1"/>
                        </a:solidFill>
                        <a:effectLst/>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tc>
                  <a:txBody>
                    <a:bodyPr/>
                    <a:lstStyle/>
                    <a:p>
                      <a:pPr algn="ctr" fontAlgn="base"/>
                      <a:r>
                        <a:rPr lang="en-US" sz="1600" b="0" i="0" dirty="0">
                          <a:solidFill>
                            <a:schemeClr val="tx1"/>
                          </a:solidFill>
                          <a:effectLst/>
                          <a:latin typeface="Arial (Body)"/>
                        </a:rPr>
                        <a:t>Baltimore, MD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1"/>
                    </a:solidFill>
                  </a:tcPr>
                </a:tc>
                <a:extLst>
                  <a:ext uri="{0D108BD9-81ED-4DB2-BD59-A6C34878D82A}">
                    <a16:rowId xmlns:a16="http://schemas.microsoft.com/office/drawing/2014/main" val="347945808"/>
                  </a:ext>
                </a:extLst>
              </a:tr>
              <a:tr h="0">
                <a:tc>
                  <a:txBody>
                    <a:bodyPr/>
                    <a:lstStyle/>
                    <a:p>
                      <a:pPr algn="ctr" fontAlgn="base"/>
                      <a:r>
                        <a:rPr lang="en-US" sz="1600" b="0" i="0" dirty="0">
                          <a:solidFill>
                            <a:schemeClr val="tx1"/>
                          </a:solidFill>
                          <a:effectLst/>
                          <a:latin typeface="Arial (Body)"/>
                        </a:rPr>
                        <a:t>02/24/2025 to 02/26/2025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600" b="0" i="0" dirty="0">
                          <a:solidFill>
                            <a:schemeClr val="tx1"/>
                          </a:solidFill>
                          <a:effectLst/>
                          <a:latin typeface="Arial (Body)"/>
                          <a:hlinkClick r:id="rId7">
                            <a:extLst>
                              <a:ext uri="{A12FA001-AC4F-418D-AE19-62706E023703}">
                                <ahyp:hlinkClr xmlns:ahyp="http://schemas.microsoft.com/office/drawing/2018/hyperlinkcolor" val="tx"/>
                              </a:ext>
                            </a:extLst>
                          </a:hlinkClick>
                        </a:rPr>
                        <a:t>SAME Mid-Atlantic Small Business Outreach + Industry Day</a:t>
                      </a:r>
                      <a:endParaRPr lang="en-US" sz="1600" b="0" i="0" dirty="0">
                        <a:solidFill>
                          <a:schemeClr val="tx1"/>
                        </a:solidFill>
                        <a:effectLst/>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r>
                        <a:rPr lang="en-US" sz="1600" b="0" i="0" dirty="0">
                          <a:solidFill>
                            <a:schemeClr val="tx1"/>
                          </a:solidFill>
                          <a:effectLst/>
                          <a:latin typeface="Arial (Body)"/>
                        </a:rPr>
                        <a:t>Virginia Beach, 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7292810"/>
                  </a:ext>
                </a:extLst>
              </a:tr>
            </a:tbl>
          </a:graphicData>
        </a:graphic>
      </p:graphicFrame>
      <p:sp>
        <p:nvSpPr>
          <p:cNvPr id="2" name="Title 5">
            <a:extLst>
              <a:ext uri="{FF2B5EF4-FFF2-40B4-BE49-F238E27FC236}">
                <a16:creationId xmlns:a16="http://schemas.microsoft.com/office/drawing/2014/main" id="{452F8C1C-1BBF-9008-3C98-EDD6FB5C787A}"/>
              </a:ext>
            </a:extLst>
          </p:cNvPr>
          <p:cNvSpPr>
            <a:spLocks noGrp="1"/>
          </p:cNvSpPr>
          <p:nvPr>
            <p:ph type="title"/>
          </p:nvPr>
        </p:nvSpPr>
        <p:spPr>
          <a:xfrm>
            <a:off x="741872" y="143974"/>
            <a:ext cx="10810350" cy="914400"/>
          </a:xfrm>
        </p:spPr>
        <p:txBody>
          <a:bodyPr/>
          <a:lstStyle/>
          <a:p>
            <a:r>
              <a:rPr lang="en-US" dirty="0"/>
              <a:t>Doing business with us</a:t>
            </a:r>
            <a:br>
              <a:rPr lang="en-US" dirty="0"/>
            </a:br>
            <a:r>
              <a:rPr lang="en-US" dirty="0"/>
              <a:t>Future industry engagements</a:t>
            </a:r>
          </a:p>
        </p:txBody>
      </p:sp>
      <p:sp>
        <p:nvSpPr>
          <p:cNvPr id="4" name="TextBox 3">
            <a:extLst>
              <a:ext uri="{FF2B5EF4-FFF2-40B4-BE49-F238E27FC236}">
                <a16:creationId xmlns:a16="http://schemas.microsoft.com/office/drawing/2014/main" id="{710BD5E7-0636-E0B2-C9F9-F1C6F0350B04}"/>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34</a:t>
            </a:r>
          </a:p>
        </p:txBody>
      </p:sp>
    </p:spTree>
    <p:extLst>
      <p:ext uri="{BB962C8B-B14F-4D97-AF65-F5344CB8AC3E}">
        <p14:creationId xmlns:p14="http://schemas.microsoft.com/office/powerpoint/2010/main" val="482165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very Social Media Logo and Icon in One Handy Place">
            <a:hlinkClick r:id="rId2"/>
            <a:extLst>
              <a:ext uri="{FF2B5EF4-FFF2-40B4-BE49-F238E27FC236}">
                <a16:creationId xmlns:a16="http://schemas.microsoft.com/office/drawing/2014/main" id="{40859849-8B52-F50B-58EA-F7D27DC0C757}"/>
              </a:ext>
            </a:extLst>
          </p:cNvPr>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9743" y="132611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Youtube Logo PNG, Youtube Logo Transparent Background - FreeIconsPNG">
            <a:hlinkClick r:id="rId4"/>
            <a:extLst>
              <a:ext uri="{FF2B5EF4-FFF2-40B4-BE49-F238E27FC236}">
                <a16:creationId xmlns:a16="http://schemas.microsoft.com/office/drawing/2014/main" id="{77FC7D3F-4786-933E-589A-B9A959937734}"/>
              </a:ext>
            </a:extLst>
          </p:cNvPr>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91429" y="315491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6"/>
            <a:extLst>
              <a:ext uri="{FF2B5EF4-FFF2-40B4-BE49-F238E27FC236}">
                <a16:creationId xmlns:a16="http://schemas.microsoft.com/office/drawing/2014/main" id="{73070671-2879-8B37-205F-6378A21AB4AA}"/>
              </a:ext>
            </a:extLst>
          </p:cNvPr>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607917" y="1555934"/>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stagram Logo transparent PNG - StickPNG">
            <a:hlinkClick r:id="rId8"/>
            <a:extLst>
              <a:ext uri="{FF2B5EF4-FFF2-40B4-BE49-F238E27FC236}">
                <a16:creationId xmlns:a16="http://schemas.microsoft.com/office/drawing/2014/main" id="{DE985FCF-BB2C-BC93-6163-FD62B0C89DAA}"/>
              </a:ext>
            </a:extLst>
          </p:cNvPr>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453115" y="132611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B14BF1F-3770-3CC0-BDA1-4CEC21E632BD}"/>
              </a:ext>
            </a:extLst>
          </p:cNvPr>
          <p:cNvSpPr txBox="1"/>
          <p:nvPr/>
        </p:nvSpPr>
        <p:spPr>
          <a:xfrm>
            <a:off x="6359735" y="3892343"/>
            <a:ext cx="4782363"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Arial"/>
                <a:ea typeface="+mn-ea"/>
                <a:cs typeface="+mn-cs"/>
              </a:rPr>
              <a:t>@USACEBaltimore</a:t>
            </a:r>
          </a:p>
        </p:txBody>
      </p:sp>
      <p:sp>
        <p:nvSpPr>
          <p:cNvPr id="8" name="Title 5">
            <a:extLst>
              <a:ext uri="{FF2B5EF4-FFF2-40B4-BE49-F238E27FC236}">
                <a16:creationId xmlns:a16="http://schemas.microsoft.com/office/drawing/2014/main" id="{0A13DE48-2D72-B363-38B0-F1D8BFAFE7FA}"/>
              </a:ext>
            </a:extLst>
          </p:cNvPr>
          <p:cNvSpPr>
            <a:spLocks noGrp="1"/>
          </p:cNvSpPr>
          <p:nvPr>
            <p:ph type="title"/>
          </p:nvPr>
        </p:nvSpPr>
        <p:spPr>
          <a:xfrm>
            <a:off x="741872" y="143974"/>
            <a:ext cx="10810350" cy="914400"/>
          </a:xfrm>
        </p:spPr>
        <p:txBody>
          <a:bodyPr/>
          <a:lstStyle/>
          <a:p>
            <a:r>
              <a:rPr lang="en-US" dirty="0"/>
              <a:t>Doing business with us</a:t>
            </a:r>
            <a:br>
              <a:rPr lang="en-US" dirty="0"/>
            </a:br>
            <a:r>
              <a:rPr lang="en-US" dirty="0"/>
              <a:t>Follow us on social media</a:t>
            </a:r>
          </a:p>
        </p:txBody>
      </p:sp>
      <p:sp>
        <p:nvSpPr>
          <p:cNvPr id="2" name="TextBox 1">
            <a:extLst>
              <a:ext uri="{FF2B5EF4-FFF2-40B4-BE49-F238E27FC236}">
                <a16:creationId xmlns:a16="http://schemas.microsoft.com/office/drawing/2014/main" id="{67DF9276-82EC-4123-4F02-79C7F9174D14}"/>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35</a:t>
            </a:r>
          </a:p>
        </p:txBody>
      </p:sp>
    </p:spTree>
    <p:extLst>
      <p:ext uri="{BB962C8B-B14F-4D97-AF65-F5344CB8AC3E}">
        <p14:creationId xmlns:p14="http://schemas.microsoft.com/office/powerpoint/2010/main" val="1712395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16BB09CB-23B3-B9F3-231A-AAB4E81961BE}"/>
              </a:ext>
            </a:extLst>
          </p:cNvPr>
          <p:cNvSpPr txBox="1"/>
          <p:nvPr/>
        </p:nvSpPr>
        <p:spPr>
          <a:xfrm>
            <a:off x="548640" y="2669177"/>
            <a:ext cx="11094720" cy="759823"/>
          </a:xfrm>
          <a:prstGeom prst="rect">
            <a:avLst/>
          </a:prstGeom>
          <a:noFill/>
        </p:spPr>
        <p:txBody>
          <a:bodyPr wrap="square" lIns="0" tIns="0" rIns="0" bIns="0" rtlCol="0">
            <a:noAutofit/>
          </a:bodyPr>
          <a:lstStyle/>
          <a:p>
            <a:pPr marL="0" indent="0">
              <a:lnSpc>
                <a:spcPct val="90000"/>
              </a:lnSpc>
              <a:spcBef>
                <a:spcPts val="0"/>
              </a:spcBef>
              <a:buSzPct val="100000"/>
              <a:buFontTx/>
              <a:buNone/>
            </a:pPr>
            <a:r>
              <a:rPr lang="en-US" sz="4800" cap="all" baseline="0" dirty="0">
                <a:solidFill>
                  <a:srgbClr val="CF0000"/>
                </a:solidFill>
              </a:rPr>
              <a:t>BUILDING STRONG.</a:t>
            </a:r>
          </a:p>
        </p:txBody>
      </p:sp>
      <p:pic>
        <p:nvPicPr>
          <p:cNvPr id="2" name="Picture 1">
            <a:extLst>
              <a:ext uri="{FF2B5EF4-FFF2-40B4-BE49-F238E27FC236}">
                <a16:creationId xmlns:a16="http://schemas.microsoft.com/office/drawing/2014/main" id="{736F61E4-A75C-894A-63BB-289AFD3EE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775" y="4544641"/>
            <a:ext cx="1847088" cy="18282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5B2DEF23-032A-879A-FA81-94546DD7A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1311" y="4544082"/>
            <a:ext cx="1463444" cy="1828800"/>
          </a:xfrm>
          <a:prstGeom prst="rect">
            <a:avLst/>
          </a:prstGeom>
        </p:spPr>
      </p:pic>
      <p:pic>
        <p:nvPicPr>
          <p:cNvPr id="7" name="Picture 6" descr="A close up of a sign&#10;&#10;Description automatically generated">
            <a:extLst>
              <a:ext uri="{FF2B5EF4-FFF2-40B4-BE49-F238E27FC236}">
                <a16:creationId xmlns:a16="http://schemas.microsoft.com/office/drawing/2014/main" id="{E549189D-3ADD-84E2-CE7B-45EB7CB95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3203" y="4544082"/>
            <a:ext cx="1973301" cy="1828800"/>
          </a:xfrm>
          <a:prstGeom prst="rect">
            <a:avLst/>
          </a:prstGeom>
        </p:spPr>
      </p:pic>
      <p:sp>
        <p:nvSpPr>
          <p:cNvPr id="4" name="TextBox 3">
            <a:extLst>
              <a:ext uri="{FF2B5EF4-FFF2-40B4-BE49-F238E27FC236}">
                <a16:creationId xmlns:a16="http://schemas.microsoft.com/office/drawing/2014/main" id="{8C6AC1B6-434D-BE8B-C23F-600A0DA5C75D}"/>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36</a:t>
            </a:r>
          </a:p>
        </p:txBody>
      </p:sp>
    </p:spTree>
    <p:extLst>
      <p:ext uri="{BB962C8B-B14F-4D97-AF65-F5344CB8AC3E}">
        <p14:creationId xmlns:p14="http://schemas.microsoft.com/office/powerpoint/2010/main" val="971474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16BB09CB-23B3-B9F3-231A-AAB4E81961BE}"/>
              </a:ext>
            </a:extLst>
          </p:cNvPr>
          <p:cNvSpPr txBox="1"/>
          <p:nvPr/>
        </p:nvSpPr>
        <p:spPr>
          <a:xfrm>
            <a:off x="548640" y="2669177"/>
            <a:ext cx="11094720" cy="759823"/>
          </a:xfrm>
          <a:prstGeom prst="rect">
            <a:avLst/>
          </a:prstGeom>
          <a:noFill/>
        </p:spPr>
        <p:txBody>
          <a:bodyPr wrap="square" lIns="0" tIns="0" rIns="0" bIns="0" rtlCol="0">
            <a:noAutofit/>
          </a:bodyPr>
          <a:lstStyle/>
          <a:p>
            <a:pPr marL="0" indent="0" algn="ctr">
              <a:lnSpc>
                <a:spcPct val="90000"/>
              </a:lnSpc>
              <a:spcBef>
                <a:spcPts val="0"/>
              </a:spcBef>
              <a:buSzPct val="100000"/>
              <a:buFontTx/>
              <a:buNone/>
            </a:pPr>
            <a:r>
              <a:rPr lang="en-US" sz="4800" cap="all" dirty="0">
                <a:solidFill>
                  <a:srgbClr val="CF0000"/>
                </a:solidFill>
              </a:rPr>
              <a:t>Backup slides</a:t>
            </a:r>
            <a:endParaRPr lang="en-US" sz="4800" cap="all" baseline="0" dirty="0">
              <a:solidFill>
                <a:srgbClr val="CF0000"/>
              </a:solidFill>
            </a:endParaRPr>
          </a:p>
        </p:txBody>
      </p:sp>
    </p:spTree>
    <p:extLst>
      <p:ext uri="{BB962C8B-B14F-4D97-AF65-F5344CB8AC3E}">
        <p14:creationId xmlns:p14="http://schemas.microsoft.com/office/powerpoint/2010/main" val="3817743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4">
            <a:extLst>
              <a:ext uri="{FF2B5EF4-FFF2-40B4-BE49-F238E27FC236}">
                <a16:creationId xmlns:a16="http://schemas.microsoft.com/office/drawing/2014/main" id="{31887E6A-5235-B480-3F08-E54DC1C05D88}"/>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general information</a:t>
            </a:r>
          </a:p>
        </p:txBody>
      </p:sp>
      <p:sp>
        <p:nvSpPr>
          <p:cNvPr id="2" name="TextBox 1">
            <a:extLst>
              <a:ext uri="{FF2B5EF4-FFF2-40B4-BE49-F238E27FC236}">
                <a16:creationId xmlns:a16="http://schemas.microsoft.com/office/drawing/2014/main" id="{9C2854A2-A332-CE3F-A2F2-9D8BFADBA3E0}"/>
              </a:ext>
            </a:extLst>
          </p:cNvPr>
          <p:cNvSpPr txBox="1"/>
          <p:nvPr/>
        </p:nvSpPr>
        <p:spPr>
          <a:xfrm>
            <a:off x="525805" y="1064794"/>
            <a:ext cx="11297387" cy="5278368"/>
          </a:xfrm>
          <a:prstGeom prst="rect">
            <a:avLst/>
          </a:prstGeom>
          <a:noFill/>
        </p:spPr>
        <p:txBody>
          <a:bodyPr wrap="square" rtlCol="0">
            <a:spAutoFit/>
          </a:bodyPr>
          <a:lstStyle/>
          <a:p>
            <a:pPr marL="285750" indent="-285750">
              <a:buFont typeface="Arial" panose="020B0604020202020204" pitchFamily="34" charset="0"/>
              <a:buChar char="•"/>
            </a:pPr>
            <a:r>
              <a:rPr lang="en-US" sz="1700" b="0" dirty="0">
                <a:latin typeface="Arial (Body)"/>
              </a:rPr>
              <a:t>1,200 civilians employed</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b="0" dirty="0">
                <a:latin typeface="Arial (Body)"/>
              </a:rPr>
              <a:t>290 miles of </a:t>
            </a:r>
            <a:r>
              <a:rPr lang="en-US" sz="1700" b="0" dirty="0">
                <a:highlight>
                  <a:srgbClr val="FFCC01"/>
                </a:highlight>
                <a:latin typeface="Arial (Body)"/>
              </a:rPr>
              <a:t>federal navigation channels</a:t>
            </a:r>
            <a:r>
              <a:rPr lang="en-US" sz="1700" b="0" dirty="0">
                <a:latin typeface="Arial (Body)"/>
              </a:rPr>
              <a:t> maintained</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dirty="0">
                <a:latin typeface="Arial (Body)"/>
              </a:rPr>
              <a:t>148 miles of federal flood risk management levees overseen, preventing ~$16B in damages</a:t>
            </a:r>
          </a:p>
          <a:p>
            <a:pPr marL="285750" indent="-285750">
              <a:buFont typeface="Arial" panose="020B0604020202020204" pitchFamily="34" charset="0"/>
              <a:buChar char="•"/>
            </a:pPr>
            <a:endParaRPr lang="en-US" sz="400" dirty="0">
              <a:latin typeface="Arial (Body)"/>
            </a:endParaRPr>
          </a:p>
          <a:p>
            <a:pPr marL="285750" indent="-285750">
              <a:buFont typeface="Arial" panose="020B0604020202020204" pitchFamily="34" charset="0"/>
              <a:buChar char="•"/>
            </a:pPr>
            <a:r>
              <a:rPr lang="en-US" sz="1700" dirty="0">
                <a:latin typeface="Arial (Body)"/>
              </a:rPr>
              <a:t>27 </a:t>
            </a:r>
            <a:r>
              <a:rPr lang="en-US" sz="1700" dirty="0">
                <a:highlight>
                  <a:srgbClr val="FFCC01"/>
                </a:highlight>
                <a:latin typeface="Arial (Body)"/>
              </a:rPr>
              <a:t>military installations / programs</a:t>
            </a:r>
            <a:r>
              <a:rPr lang="en-US" sz="1700" dirty="0">
                <a:latin typeface="Arial (Body)"/>
              </a:rPr>
              <a:t> supported within the Pennsylvania, Maryland, District of Columbia, and Virginia areas</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b="0" dirty="0">
                <a:latin typeface="Arial (Body)"/>
              </a:rPr>
              <a:t>15 </a:t>
            </a:r>
            <a:r>
              <a:rPr lang="en-US" sz="1700" b="0" dirty="0">
                <a:highlight>
                  <a:srgbClr val="FFCC01"/>
                </a:highlight>
                <a:latin typeface="Arial (Body)"/>
              </a:rPr>
              <a:t>reservoir projects</a:t>
            </a:r>
            <a:r>
              <a:rPr lang="en-US" sz="1700" b="0" dirty="0">
                <a:latin typeface="Arial (Body)"/>
              </a:rPr>
              <a:t> managed, preventing ~$4B in flood damages</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dirty="0">
                <a:latin typeface="Arial (Body)"/>
              </a:rPr>
              <a:t>11 </a:t>
            </a:r>
            <a:r>
              <a:rPr lang="en-US" sz="1700" dirty="0">
                <a:highlight>
                  <a:srgbClr val="FFCC01"/>
                </a:highlight>
                <a:latin typeface="Arial (Body)"/>
              </a:rPr>
              <a:t>recreation projects</a:t>
            </a:r>
            <a:r>
              <a:rPr lang="en-US" sz="1700" dirty="0">
                <a:latin typeface="Arial (Body)"/>
              </a:rPr>
              <a:t> operated, hosting 15M+ visitors</a:t>
            </a:r>
          </a:p>
          <a:p>
            <a:pPr marL="285750" indent="-285750">
              <a:buFont typeface="Arial" panose="020B0604020202020204" pitchFamily="34" charset="0"/>
              <a:buChar char="•"/>
            </a:pPr>
            <a:endParaRPr lang="en-US" sz="400" dirty="0">
              <a:latin typeface="Arial (Body)"/>
            </a:endParaRPr>
          </a:p>
          <a:p>
            <a:pPr marL="285750" indent="-285750">
              <a:buFont typeface="Arial" panose="020B0604020202020204" pitchFamily="34" charset="0"/>
              <a:buChar char="•"/>
            </a:pPr>
            <a:r>
              <a:rPr lang="en-US" sz="1700" b="0" dirty="0">
                <a:latin typeface="Arial (Body)"/>
              </a:rPr>
              <a:t>Operates </a:t>
            </a:r>
            <a:r>
              <a:rPr lang="en-US" sz="1700" dirty="0">
                <a:highlight>
                  <a:srgbClr val="FFCC01"/>
                </a:highlight>
                <a:latin typeface="Arial (Body)"/>
              </a:rPr>
              <a:t>Washington Aqueduct</a:t>
            </a:r>
            <a:r>
              <a:rPr lang="en-US" sz="1700" dirty="0">
                <a:latin typeface="Arial (Body)"/>
              </a:rPr>
              <a:t>, which supplies an average of 135M gallons of drinking water to the District of Columbia, Arlington County, and other portions of Northern Virginia</a:t>
            </a:r>
          </a:p>
          <a:p>
            <a:pPr marL="285750" indent="-285750">
              <a:buFont typeface="Arial" panose="020B0604020202020204" pitchFamily="34" charset="0"/>
              <a:buChar char="•"/>
            </a:pPr>
            <a:endParaRPr lang="en-US" sz="400" dirty="0">
              <a:latin typeface="Arial (Body)"/>
            </a:endParaRPr>
          </a:p>
          <a:p>
            <a:pPr marL="285750" indent="-285750">
              <a:buFont typeface="Arial" panose="020B0604020202020204" pitchFamily="34" charset="0"/>
              <a:buChar char="•"/>
            </a:pPr>
            <a:r>
              <a:rPr lang="en-US" sz="1700" b="0" dirty="0">
                <a:latin typeface="Arial (Body)"/>
              </a:rPr>
              <a:t>Supports oyster restoration via the construction of 670+ acres of oyster reefs to improve water quality and habitat for other Chesapeake Bay creatures</a:t>
            </a:r>
          </a:p>
          <a:p>
            <a:pPr marL="285750" indent="-285750">
              <a:buFont typeface="Arial" panose="020B0604020202020204" pitchFamily="34" charset="0"/>
              <a:buChar char="•"/>
            </a:pPr>
            <a:endParaRPr lang="en-US" sz="400" dirty="0">
              <a:latin typeface="Arial (Body)"/>
            </a:endParaRPr>
          </a:p>
          <a:p>
            <a:pPr marL="285750" indent="-285750">
              <a:buFont typeface="Arial" panose="020B0604020202020204" pitchFamily="34" charset="0"/>
              <a:buChar char="•"/>
            </a:pPr>
            <a:r>
              <a:rPr lang="en-US" sz="1700" b="0" dirty="0">
                <a:latin typeface="Arial (Body)"/>
              </a:rPr>
              <a:t>Protects environmentally sensitive coastlines through the restoration of 1,715 acre of remote island habitats</a:t>
            </a:r>
          </a:p>
          <a:p>
            <a:pPr marL="285750" indent="-285750">
              <a:buFont typeface="Arial" panose="020B0604020202020204" pitchFamily="34" charset="0"/>
              <a:buChar char="•"/>
            </a:pPr>
            <a:endParaRPr lang="en-US" sz="400" dirty="0">
              <a:latin typeface="Arial (Body)"/>
            </a:endParaRPr>
          </a:p>
          <a:p>
            <a:pPr marL="285750" indent="-285750">
              <a:buFont typeface="Arial" panose="020B0604020202020204" pitchFamily="34" charset="0"/>
              <a:buChar char="•"/>
            </a:pPr>
            <a:r>
              <a:rPr lang="en-US" sz="1700" dirty="0">
                <a:latin typeface="Arial (Body)"/>
              </a:rPr>
              <a:t>Leases and supports 300+ Armed Forces Career Centers and 180+ housing units</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dirty="0">
                <a:latin typeface="Arial (Body)"/>
              </a:rPr>
              <a:t>Supports the National Response Plan as part of Federal Emergency Management Agency’s (FEMA) team</a:t>
            </a:r>
          </a:p>
          <a:p>
            <a:pPr marL="285750" indent="-285750">
              <a:buFont typeface="Arial" panose="020B0604020202020204" pitchFamily="34" charset="0"/>
              <a:buChar char="•"/>
            </a:pPr>
            <a:endParaRPr lang="en-US" sz="400" dirty="0">
              <a:latin typeface="Arial (Body)"/>
            </a:endParaRPr>
          </a:p>
          <a:p>
            <a:pPr marL="285750" indent="-285750">
              <a:buFont typeface="Arial" panose="020B0604020202020204" pitchFamily="34" charset="0"/>
              <a:buChar char="•"/>
            </a:pPr>
            <a:r>
              <a:rPr lang="en-US" sz="1700" b="0" dirty="0">
                <a:highlight>
                  <a:srgbClr val="FFCC01"/>
                </a:highlight>
                <a:latin typeface="Arial (Body)"/>
              </a:rPr>
              <a:t>Regional Center of Expertise</a:t>
            </a:r>
            <a:r>
              <a:rPr lang="en-US" sz="1700" b="0" dirty="0">
                <a:latin typeface="Arial (Body)"/>
              </a:rPr>
              <a:t> for fire protection, HTRW, radiological health physics, secure facility design, and subsurface explorations</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dirty="0">
                <a:highlight>
                  <a:srgbClr val="FFCC01"/>
                </a:highlight>
                <a:latin typeface="Arial (Body)"/>
              </a:rPr>
              <a:t>Technical Center of Expertise</a:t>
            </a:r>
            <a:r>
              <a:rPr lang="en-US" sz="1700" dirty="0">
                <a:latin typeface="Arial (Body)"/>
              </a:rPr>
              <a:t> for DoD National Relocation Program (DNRP)</a:t>
            </a:r>
            <a:endParaRPr lang="en-US" sz="1700" b="0" dirty="0">
              <a:latin typeface="Arial (Body)"/>
            </a:endParaRPr>
          </a:p>
        </p:txBody>
      </p:sp>
      <p:sp>
        <p:nvSpPr>
          <p:cNvPr id="3" name="TextBox 2">
            <a:extLst>
              <a:ext uri="{FF2B5EF4-FFF2-40B4-BE49-F238E27FC236}">
                <a16:creationId xmlns:a16="http://schemas.microsoft.com/office/drawing/2014/main" id="{F3F10F10-4F50-260A-8604-B47E7F7ACC78}"/>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a:t>
            </a:r>
          </a:p>
        </p:txBody>
      </p:sp>
    </p:spTree>
    <p:extLst>
      <p:ext uri="{BB962C8B-B14F-4D97-AF65-F5344CB8AC3E}">
        <p14:creationId xmlns:p14="http://schemas.microsoft.com/office/powerpoint/2010/main" val="29910055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75577A-8675-25FE-EEE6-9A827B5AF7E5}"/>
              </a:ext>
            </a:extLst>
          </p:cNvPr>
          <p:cNvSpPr>
            <a:spLocks noGrp="1"/>
          </p:cNvSpPr>
          <p:nvPr>
            <p:ph type="title"/>
          </p:nvPr>
        </p:nvSpPr>
        <p:spPr>
          <a:xfrm>
            <a:off x="741872" y="143974"/>
            <a:ext cx="10810350" cy="914400"/>
          </a:xfrm>
        </p:spPr>
        <p:txBody>
          <a:bodyPr/>
          <a:lstStyle/>
          <a:p>
            <a:r>
              <a:rPr lang="en-US" dirty="0"/>
              <a:t>Acronyms and expansions</a:t>
            </a:r>
          </a:p>
        </p:txBody>
      </p:sp>
      <p:graphicFrame>
        <p:nvGraphicFramePr>
          <p:cNvPr id="3" name="Object 2">
            <a:extLst>
              <a:ext uri="{FF2B5EF4-FFF2-40B4-BE49-F238E27FC236}">
                <a16:creationId xmlns:a16="http://schemas.microsoft.com/office/drawing/2014/main" id="{9060CA83-C0EF-19BA-D6B2-C8F29B76FB97}"/>
              </a:ext>
            </a:extLst>
          </p:cNvPr>
          <p:cNvGraphicFramePr>
            <a:graphicFrameLocks noChangeAspect="1"/>
          </p:cNvGraphicFramePr>
          <p:nvPr>
            <p:extLst>
              <p:ext uri="{D42A27DB-BD31-4B8C-83A1-F6EECF244321}">
                <p14:modId xmlns:p14="http://schemas.microsoft.com/office/powerpoint/2010/main" val="2197215302"/>
              </p:ext>
            </p:extLst>
          </p:nvPr>
        </p:nvGraphicFramePr>
        <p:xfrm>
          <a:off x="1824038" y="577336"/>
          <a:ext cx="8543925" cy="6181725"/>
        </p:xfrm>
        <a:graphic>
          <a:graphicData uri="http://schemas.openxmlformats.org/presentationml/2006/ole">
            <mc:AlternateContent xmlns:mc="http://schemas.openxmlformats.org/markup-compatibility/2006">
              <mc:Choice xmlns:v="urn:schemas-microsoft-com:vml" Requires="v">
                <p:oleObj name="Worksheet" r:id="rId3" imgW="8543810" imgH="6181719" progId="Excel.Sheet.12">
                  <p:embed/>
                </p:oleObj>
              </mc:Choice>
              <mc:Fallback>
                <p:oleObj name="Worksheet" r:id="rId3" imgW="8543810" imgH="6181719" progId="Excel.Sheet.12">
                  <p:embed/>
                  <p:pic>
                    <p:nvPicPr>
                      <p:cNvPr id="0" name=""/>
                      <p:cNvPicPr/>
                      <p:nvPr/>
                    </p:nvPicPr>
                    <p:blipFill>
                      <a:blip r:embed="rId4"/>
                      <a:stretch>
                        <a:fillRect/>
                      </a:stretch>
                    </p:blipFill>
                    <p:spPr>
                      <a:xfrm>
                        <a:off x="1824038" y="577336"/>
                        <a:ext cx="8543925" cy="6181725"/>
                      </a:xfrm>
                      <a:prstGeom prst="rect">
                        <a:avLst/>
                      </a:prstGeom>
                    </p:spPr>
                  </p:pic>
                </p:oleObj>
              </mc:Fallback>
            </mc:AlternateContent>
          </a:graphicData>
        </a:graphic>
      </p:graphicFrame>
    </p:spTree>
    <p:extLst>
      <p:ext uri="{BB962C8B-B14F-4D97-AF65-F5344CB8AC3E}">
        <p14:creationId xmlns:p14="http://schemas.microsoft.com/office/powerpoint/2010/main" val="229732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1603A19C-CCF7-0077-B335-EB15DE4C435D}"/>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military programs</a:t>
            </a:r>
          </a:p>
        </p:txBody>
      </p:sp>
      <p:pic>
        <p:nvPicPr>
          <p:cNvPr id="28" name="Picture 27">
            <a:extLst>
              <a:ext uri="{FF2B5EF4-FFF2-40B4-BE49-F238E27FC236}">
                <a16:creationId xmlns:a16="http://schemas.microsoft.com/office/drawing/2014/main" id="{BA34317C-D141-0302-8D88-C3B54C29C2BF}"/>
              </a:ext>
            </a:extLst>
          </p:cNvPr>
          <p:cNvPicPr>
            <a:picLocks noChangeAspect="1"/>
          </p:cNvPicPr>
          <p:nvPr/>
        </p:nvPicPr>
        <p:blipFill>
          <a:blip r:embed="rId2"/>
          <a:stretch>
            <a:fillRect/>
          </a:stretch>
        </p:blipFill>
        <p:spPr>
          <a:xfrm>
            <a:off x="2520895" y="1162050"/>
            <a:ext cx="7150209" cy="3400425"/>
          </a:xfrm>
          <a:prstGeom prst="rect">
            <a:avLst/>
          </a:prstGeom>
        </p:spPr>
      </p:pic>
      <p:sp>
        <p:nvSpPr>
          <p:cNvPr id="2" name="Rectangle: Rounded Corners 1">
            <a:hlinkClick r:id="rId3" action="ppaction://hlinksldjump"/>
            <a:extLst>
              <a:ext uri="{FF2B5EF4-FFF2-40B4-BE49-F238E27FC236}">
                <a16:creationId xmlns:a16="http://schemas.microsoft.com/office/drawing/2014/main" id="{4789FA1C-3B9A-B70B-0064-58F72826AF15}"/>
              </a:ext>
            </a:extLst>
          </p:cNvPr>
          <p:cNvSpPr/>
          <p:nvPr/>
        </p:nvSpPr>
        <p:spPr>
          <a:xfrm>
            <a:off x="2669262" y="3099909"/>
            <a:ext cx="6853473" cy="928883"/>
          </a:xfrm>
          <a:prstGeom prst="roundRect">
            <a:avLst/>
          </a:prstGeom>
          <a:solidFill>
            <a:schemeClr val="accent1">
              <a:alpha val="0"/>
            </a:schemeClr>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dirty="0"/>
          </a:p>
        </p:txBody>
      </p:sp>
    </p:spTree>
    <p:extLst>
      <p:ext uri="{BB962C8B-B14F-4D97-AF65-F5344CB8AC3E}">
        <p14:creationId xmlns:p14="http://schemas.microsoft.com/office/powerpoint/2010/main" val="981706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1603A19C-CCF7-0077-B335-EB15DE4C435D}"/>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civil works program</a:t>
            </a:r>
          </a:p>
        </p:txBody>
      </p:sp>
      <p:pic>
        <p:nvPicPr>
          <p:cNvPr id="4" name="Picture 3">
            <a:extLst>
              <a:ext uri="{FF2B5EF4-FFF2-40B4-BE49-F238E27FC236}">
                <a16:creationId xmlns:a16="http://schemas.microsoft.com/office/drawing/2014/main" id="{A8EFC679-AEDD-25F9-40EF-AF1BFA2957E6}"/>
              </a:ext>
            </a:extLst>
          </p:cNvPr>
          <p:cNvPicPr>
            <a:picLocks noChangeAspect="1"/>
          </p:cNvPicPr>
          <p:nvPr/>
        </p:nvPicPr>
        <p:blipFill>
          <a:blip r:embed="rId2"/>
          <a:stretch>
            <a:fillRect/>
          </a:stretch>
        </p:blipFill>
        <p:spPr>
          <a:xfrm>
            <a:off x="2597520" y="1162050"/>
            <a:ext cx="6996957" cy="3401568"/>
          </a:xfrm>
          <a:prstGeom prst="rect">
            <a:avLst/>
          </a:prstGeom>
        </p:spPr>
      </p:pic>
      <p:sp>
        <p:nvSpPr>
          <p:cNvPr id="2" name="Rectangle: Rounded Corners 1">
            <a:hlinkClick r:id="rId3" action="ppaction://hlinksldjump"/>
            <a:extLst>
              <a:ext uri="{FF2B5EF4-FFF2-40B4-BE49-F238E27FC236}">
                <a16:creationId xmlns:a16="http://schemas.microsoft.com/office/drawing/2014/main" id="{78574DC8-7920-28DF-442D-ACEE0CEE4CC1}"/>
              </a:ext>
            </a:extLst>
          </p:cNvPr>
          <p:cNvSpPr/>
          <p:nvPr/>
        </p:nvSpPr>
        <p:spPr>
          <a:xfrm>
            <a:off x="2669261" y="2040648"/>
            <a:ext cx="6853473" cy="2522970"/>
          </a:xfrm>
          <a:prstGeom prst="roundRect">
            <a:avLst/>
          </a:prstGeom>
          <a:solidFill>
            <a:schemeClr val="accent1">
              <a:alpha val="0"/>
            </a:schemeClr>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dirty="0"/>
          </a:p>
        </p:txBody>
      </p:sp>
    </p:spTree>
    <p:extLst>
      <p:ext uri="{BB962C8B-B14F-4D97-AF65-F5344CB8AC3E}">
        <p14:creationId xmlns:p14="http://schemas.microsoft.com/office/powerpoint/2010/main" val="3072921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1603A19C-CCF7-0077-B335-EB15DE4C435D}"/>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interagency and international support</a:t>
            </a:r>
          </a:p>
        </p:txBody>
      </p:sp>
      <p:sp>
        <p:nvSpPr>
          <p:cNvPr id="2" name="Rectangle: Rounded Corners 1">
            <a:hlinkClick r:id="rId2" action="ppaction://hlinksldjump"/>
            <a:extLst>
              <a:ext uri="{FF2B5EF4-FFF2-40B4-BE49-F238E27FC236}">
                <a16:creationId xmlns:a16="http://schemas.microsoft.com/office/drawing/2014/main" id="{B3D9FD6E-CC71-EE8C-9CB3-3B3A18905083}"/>
              </a:ext>
            </a:extLst>
          </p:cNvPr>
          <p:cNvSpPr/>
          <p:nvPr/>
        </p:nvSpPr>
        <p:spPr>
          <a:xfrm>
            <a:off x="2586967" y="1058374"/>
            <a:ext cx="6853473" cy="1261885"/>
          </a:xfrm>
          <a:prstGeom prst="roundRect">
            <a:avLst/>
          </a:prstGeom>
          <a:solidFill>
            <a:schemeClr val="accent1">
              <a:alpha val="0"/>
            </a:schemeClr>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dirty="0"/>
          </a:p>
        </p:txBody>
      </p:sp>
      <p:sp>
        <p:nvSpPr>
          <p:cNvPr id="5" name="TextBox 4">
            <a:extLst>
              <a:ext uri="{FF2B5EF4-FFF2-40B4-BE49-F238E27FC236}">
                <a16:creationId xmlns:a16="http://schemas.microsoft.com/office/drawing/2014/main" id="{87C44B8B-DAAA-A939-C6AB-81E1C378D6C1}"/>
              </a:ext>
            </a:extLst>
          </p:cNvPr>
          <p:cNvSpPr txBox="1"/>
          <p:nvPr/>
        </p:nvSpPr>
        <p:spPr>
          <a:xfrm>
            <a:off x="525805" y="1064794"/>
            <a:ext cx="11297387" cy="1261884"/>
          </a:xfrm>
          <a:prstGeom prst="rect">
            <a:avLst/>
          </a:prstGeom>
          <a:noFill/>
        </p:spPr>
        <p:txBody>
          <a:bodyPr wrap="square" rtlCol="0">
            <a:spAutoFit/>
          </a:bodyPr>
          <a:lstStyle/>
          <a:p>
            <a:pPr marL="285750" indent="-285750">
              <a:buFont typeface="Arial" panose="020B0604020202020204" pitchFamily="34" charset="0"/>
              <a:buChar char="•"/>
            </a:pPr>
            <a:r>
              <a:rPr lang="en-US" sz="1700" b="0" dirty="0">
                <a:latin typeface="Arial (Body)"/>
              </a:rPr>
              <a:t>Provides technical assistance to non-DoD federal agencies, state and local governments, tribal nations, private U.S. firms, international organizations, and foreign governments.</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b="0" dirty="0">
                <a:latin typeface="Arial (Body)"/>
              </a:rPr>
              <a:t>Most work is funded on a reimbursable basis.</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dirty="0">
                <a:latin typeface="Arial (Body)"/>
              </a:rPr>
              <a:t>Projects are managed under the governance structure that most closely matches to scope of the project.</a:t>
            </a:r>
            <a:endParaRPr lang="en-US" sz="1700" b="0" dirty="0">
              <a:latin typeface="Arial (Body)"/>
            </a:endParaRPr>
          </a:p>
        </p:txBody>
      </p:sp>
    </p:spTree>
    <p:extLst>
      <p:ext uri="{BB962C8B-B14F-4D97-AF65-F5344CB8AC3E}">
        <p14:creationId xmlns:p14="http://schemas.microsoft.com/office/powerpoint/2010/main" val="3171624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1603A19C-CCF7-0077-B335-EB15DE4C435D}"/>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environmental program</a:t>
            </a:r>
          </a:p>
        </p:txBody>
      </p:sp>
      <p:pic>
        <p:nvPicPr>
          <p:cNvPr id="7" name="Picture 6">
            <a:extLst>
              <a:ext uri="{FF2B5EF4-FFF2-40B4-BE49-F238E27FC236}">
                <a16:creationId xmlns:a16="http://schemas.microsoft.com/office/drawing/2014/main" id="{AEBFCB7C-A790-A86F-C998-DC4C44F933BC}"/>
              </a:ext>
            </a:extLst>
          </p:cNvPr>
          <p:cNvPicPr>
            <a:picLocks noChangeAspect="1"/>
          </p:cNvPicPr>
          <p:nvPr/>
        </p:nvPicPr>
        <p:blipFill>
          <a:blip r:embed="rId2"/>
          <a:stretch>
            <a:fillRect/>
          </a:stretch>
        </p:blipFill>
        <p:spPr>
          <a:xfrm>
            <a:off x="2769417" y="1162050"/>
            <a:ext cx="6674289" cy="3401568"/>
          </a:xfrm>
          <a:prstGeom prst="rect">
            <a:avLst/>
          </a:prstGeom>
        </p:spPr>
      </p:pic>
      <p:sp>
        <p:nvSpPr>
          <p:cNvPr id="4" name="Rectangle: Rounded Corners 3">
            <a:hlinkClick r:id="rId3" action="ppaction://hlinksldjump"/>
            <a:extLst>
              <a:ext uri="{FF2B5EF4-FFF2-40B4-BE49-F238E27FC236}">
                <a16:creationId xmlns:a16="http://schemas.microsoft.com/office/drawing/2014/main" id="{31148331-0792-041F-77A3-08FED7D81F19}"/>
              </a:ext>
            </a:extLst>
          </p:cNvPr>
          <p:cNvSpPr/>
          <p:nvPr/>
        </p:nvSpPr>
        <p:spPr>
          <a:xfrm>
            <a:off x="2669263" y="1791474"/>
            <a:ext cx="6853473" cy="2522970"/>
          </a:xfrm>
          <a:prstGeom prst="roundRect">
            <a:avLst/>
          </a:prstGeom>
          <a:solidFill>
            <a:schemeClr val="accent1">
              <a:alpha val="0"/>
            </a:schemeClr>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dirty="0"/>
          </a:p>
        </p:txBody>
      </p:sp>
    </p:spTree>
    <p:extLst>
      <p:ext uri="{BB962C8B-B14F-4D97-AF65-F5344CB8AC3E}">
        <p14:creationId xmlns:p14="http://schemas.microsoft.com/office/powerpoint/2010/main" val="4186015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75577A-8675-25FE-EEE6-9A827B5AF7E5}"/>
              </a:ext>
            </a:extLst>
          </p:cNvPr>
          <p:cNvSpPr>
            <a:spLocks noGrp="1"/>
          </p:cNvSpPr>
          <p:nvPr>
            <p:ph type="title"/>
          </p:nvPr>
        </p:nvSpPr>
        <p:spPr>
          <a:xfrm>
            <a:off x="741872" y="143974"/>
            <a:ext cx="10810350" cy="914400"/>
          </a:xfrm>
        </p:spPr>
        <p:txBody>
          <a:bodyPr/>
          <a:lstStyle/>
          <a:p>
            <a:r>
              <a:rPr lang="en-US" dirty="0"/>
              <a:t>Small Business Office</a:t>
            </a:r>
            <a:br>
              <a:rPr lang="en-US" dirty="0"/>
            </a:br>
            <a:r>
              <a:rPr lang="en-US" dirty="0"/>
              <a:t>Small business professional authorities</a:t>
            </a:r>
          </a:p>
        </p:txBody>
      </p:sp>
      <p:sp>
        <p:nvSpPr>
          <p:cNvPr id="7" name="TextBox 6">
            <a:extLst>
              <a:ext uri="{FF2B5EF4-FFF2-40B4-BE49-F238E27FC236}">
                <a16:creationId xmlns:a16="http://schemas.microsoft.com/office/drawing/2014/main" id="{23FD1DD3-C2DD-398C-249B-42B1E7A8EAE9}"/>
              </a:ext>
            </a:extLst>
          </p:cNvPr>
          <p:cNvSpPr txBox="1"/>
          <p:nvPr/>
        </p:nvSpPr>
        <p:spPr>
          <a:xfrm>
            <a:off x="525805" y="1064794"/>
            <a:ext cx="11297387" cy="1908215"/>
          </a:xfrm>
          <a:prstGeom prst="rect">
            <a:avLst/>
          </a:prstGeom>
          <a:noFill/>
        </p:spPr>
        <p:txBody>
          <a:bodyPr wrap="square" rtlCol="0">
            <a:spAutoFit/>
          </a:bodyPr>
          <a:lstStyle/>
          <a:p>
            <a:pPr marL="285750" indent="-285750">
              <a:buFont typeface="Arial" panose="020B0604020202020204" pitchFamily="34" charset="0"/>
              <a:buChar char="•"/>
            </a:pPr>
            <a:r>
              <a:rPr lang="en-US" sz="1700" b="0" dirty="0">
                <a:latin typeface="Arial (Body)"/>
                <a:hlinkClick r:id="" action="ppaction://noaction">
                  <a:extLst>
                    <a:ext uri="{A12FA001-AC4F-418D-AE19-62706E023703}">
                      <ahyp:hlinkClr xmlns:ahyp="http://schemas.microsoft.com/office/drawing/2018/hyperlinkcolor" val="tx"/>
                    </a:ext>
                  </a:extLst>
                </a:hlinkClick>
              </a:rPr>
              <a:t>Title 15, United States Code § 644 (Awards or Contracts)</a:t>
            </a:r>
            <a:endParaRPr lang="en-US" sz="1700" b="0" dirty="0">
              <a:latin typeface="Arial (Body)"/>
            </a:endParaRP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b="0" dirty="0">
                <a:latin typeface="Arial (Body)"/>
                <a:hlinkClick r:id="rId3">
                  <a:extLst>
                    <a:ext uri="{A12FA001-AC4F-418D-AE19-62706E023703}">
                      <ahyp:hlinkClr xmlns:ahyp="http://schemas.microsoft.com/office/drawing/2018/hyperlinkcolor" val="tx"/>
                    </a:ext>
                  </a:extLst>
                </a:hlinkClick>
              </a:rPr>
              <a:t>DoD Instruction 4205.01, DoD Small Business Program (SBP)</a:t>
            </a:r>
            <a:r>
              <a:rPr lang="en-US" sz="1700" b="0" dirty="0">
                <a:latin typeface="Arial (Body)"/>
              </a:rPr>
              <a:t>, 31 August 2018</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b="0" dirty="0">
                <a:latin typeface="Arial (Body)"/>
                <a:hlinkClick r:id="rId4">
                  <a:extLst>
                    <a:ext uri="{A12FA001-AC4F-418D-AE19-62706E023703}">
                      <ahyp:hlinkClr xmlns:ahyp="http://schemas.microsoft.com/office/drawing/2018/hyperlinkcolor" val="tx"/>
                    </a:ext>
                  </a:extLst>
                </a:hlinkClick>
              </a:rPr>
              <a:t>Federal Acquisition Regulation (FAR) - Part 19, Small Business Programs</a:t>
            </a:r>
            <a:r>
              <a:rPr lang="en-US" sz="1700" b="0" dirty="0">
                <a:latin typeface="Arial (Body)"/>
              </a:rPr>
              <a:t>, Current Edition</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b="0" dirty="0">
                <a:latin typeface="Arial (Body)"/>
                <a:hlinkClick r:id="rId5">
                  <a:extLst>
                    <a:ext uri="{A12FA001-AC4F-418D-AE19-62706E023703}">
                      <ahyp:hlinkClr xmlns:ahyp="http://schemas.microsoft.com/office/drawing/2018/hyperlinkcolor" val="tx"/>
                    </a:ext>
                  </a:extLst>
                </a:hlinkClick>
              </a:rPr>
              <a:t>Defense Federal Acquisition Regulation Supplement (DFARS) - Part 19, Small Business Programs</a:t>
            </a:r>
            <a:r>
              <a:rPr lang="en-US" sz="1700" b="0" dirty="0">
                <a:latin typeface="Arial (Body)"/>
              </a:rPr>
              <a:t>, Current Edition</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b="0" dirty="0">
                <a:latin typeface="Arial (Body)"/>
                <a:hlinkClick r:id="rId6">
                  <a:extLst>
                    <a:ext uri="{A12FA001-AC4F-418D-AE19-62706E023703}">
                      <ahyp:hlinkClr xmlns:ahyp="http://schemas.microsoft.com/office/drawing/2018/hyperlinkcolor" val="tx"/>
                    </a:ext>
                  </a:extLst>
                </a:hlinkClick>
              </a:rPr>
              <a:t>Army Federal Acquisition Regulation Supplement (AFARS) - Part 19, Small Business Programs</a:t>
            </a:r>
            <a:r>
              <a:rPr lang="en-US" sz="1700" b="0" dirty="0">
                <a:latin typeface="Arial (Body)"/>
              </a:rPr>
              <a:t>, Current Edition</a:t>
            </a:r>
          </a:p>
        </p:txBody>
      </p:sp>
    </p:spTree>
    <p:extLst>
      <p:ext uri="{BB962C8B-B14F-4D97-AF65-F5344CB8AC3E}">
        <p14:creationId xmlns:p14="http://schemas.microsoft.com/office/powerpoint/2010/main" val="1391159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950AE02-ACDB-26DB-E1EC-0AB25F002A7E}"/>
              </a:ext>
            </a:extLst>
          </p:cNvPr>
          <p:cNvGraphicFramePr/>
          <p:nvPr>
            <p:extLst>
              <p:ext uri="{D42A27DB-BD31-4B8C-83A1-F6EECF244321}">
                <p14:modId xmlns:p14="http://schemas.microsoft.com/office/powerpoint/2010/main" val="3486962026"/>
              </p:ext>
            </p:extLst>
          </p:nvPr>
        </p:nvGraphicFramePr>
        <p:xfrm>
          <a:off x="1101441" y="820146"/>
          <a:ext cx="1003761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Biden-Harris Administration's National Security Strategy | NWCF">
            <a:hlinkClick r:id="rId8"/>
            <a:extLst>
              <a:ext uri="{FF2B5EF4-FFF2-40B4-BE49-F238E27FC236}">
                <a16:creationId xmlns:a16="http://schemas.microsoft.com/office/drawing/2014/main" id="{2683789D-870C-3F35-830C-5B52FD0A8D58}"/>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1082" y="4783313"/>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2022 National Defense Strategy, Nuclear Posture Review, and Missile Defense  Review">
            <a:hlinkClick r:id="rId10"/>
            <a:extLst>
              <a:ext uri="{FF2B5EF4-FFF2-40B4-BE49-F238E27FC236}">
                <a16:creationId xmlns:a16="http://schemas.microsoft.com/office/drawing/2014/main" id="{0A98314A-6D33-09DB-34D7-F0BF7BB6BC69}"/>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18152" y="860739"/>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hlinkClick r:id="rId12"/>
            <a:extLst>
              <a:ext uri="{FF2B5EF4-FFF2-40B4-BE49-F238E27FC236}">
                <a16:creationId xmlns:a16="http://schemas.microsoft.com/office/drawing/2014/main" id="{5A65F08C-61E7-7A6B-F3FE-771994654A74}"/>
              </a:ext>
            </a:extLst>
          </p:cNvPr>
          <p:cNvPicPr>
            <a:picLocks/>
          </p:cNvPicPr>
          <p:nvPr/>
        </p:nvPicPr>
        <p:blipFill>
          <a:blip r:embed="rId13"/>
          <a:stretch>
            <a:fillRect/>
          </a:stretch>
        </p:blipFill>
        <p:spPr>
          <a:xfrm>
            <a:off x="4255567" y="5392912"/>
            <a:ext cx="914400" cy="1371600"/>
          </a:xfrm>
          <a:prstGeom prst="rect">
            <a:avLst/>
          </a:prstGeom>
          <a:ln>
            <a:solidFill>
              <a:schemeClr val="tx1"/>
            </a:solidFill>
          </a:ln>
        </p:spPr>
      </p:pic>
      <p:pic>
        <p:nvPicPr>
          <p:cNvPr id="9" name="Picture 8">
            <a:hlinkClick r:id="rId14"/>
            <a:extLst>
              <a:ext uri="{FF2B5EF4-FFF2-40B4-BE49-F238E27FC236}">
                <a16:creationId xmlns:a16="http://schemas.microsoft.com/office/drawing/2014/main" id="{643B655A-B0B4-1280-AD33-EC54E19A9578}"/>
              </a:ext>
            </a:extLst>
          </p:cNvPr>
          <p:cNvPicPr>
            <a:picLocks/>
          </p:cNvPicPr>
          <p:nvPr/>
        </p:nvPicPr>
        <p:blipFill>
          <a:blip r:embed="rId15"/>
          <a:stretch>
            <a:fillRect/>
          </a:stretch>
        </p:blipFill>
        <p:spPr>
          <a:xfrm>
            <a:off x="5534421" y="869789"/>
            <a:ext cx="914400" cy="1371600"/>
          </a:xfrm>
          <a:prstGeom prst="rect">
            <a:avLst/>
          </a:prstGeom>
          <a:noFill/>
          <a:ln>
            <a:solidFill>
              <a:schemeClr val="tx1"/>
            </a:solidFill>
          </a:ln>
        </p:spPr>
      </p:pic>
      <p:pic>
        <p:nvPicPr>
          <p:cNvPr id="11" name="Picture 10">
            <a:extLst>
              <a:ext uri="{FF2B5EF4-FFF2-40B4-BE49-F238E27FC236}">
                <a16:creationId xmlns:a16="http://schemas.microsoft.com/office/drawing/2014/main" id="{2DFA7BD1-BBAF-733D-354A-8BBD5CBEF9A3}"/>
              </a:ext>
            </a:extLst>
          </p:cNvPr>
          <p:cNvPicPr>
            <a:picLocks/>
          </p:cNvPicPr>
          <p:nvPr/>
        </p:nvPicPr>
        <p:blipFill>
          <a:blip r:embed="rId16"/>
          <a:stretch>
            <a:fillRect/>
          </a:stretch>
        </p:blipFill>
        <p:spPr>
          <a:xfrm>
            <a:off x="6736730" y="5319022"/>
            <a:ext cx="1371600" cy="914400"/>
          </a:xfrm>
          <a:prstGeom prst="rect">
            <a:avLst/>
          </a:prstGeom>
          <a:ln>
            <a:solidFill>
              <a:schemeClr val="tx1"/>
            </a:solidFill>
          </a:ln>
        </p:spPr>
      </p:pic>
      <p:pic>
        <p:nvPicPr>
          <p:cNvPr id="1030" name="Picture 6" descr="Comparing the 2023 National Defense Industrial Strategy (NDIS): A Critique  and Comparison to Supply Chain Immunity | Supply Chain Resource Cooperative">
            <a:hlinkClick r:id="rId17"/>
            <a:extLst>
              <a:ext uri="{FF2B5EF4-FFF2-40B4-BE49-F238E27FC236}">
                <a16:creationId xmlns:a16="http://schemas.microsoft.com/office/drawing/2014/main" id="{C374F82E-ECF0-2879-A65C-4A3FC57A2608}"/>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46326" y="869789"/>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AutoShape 12">
            <a:extLst>
              <a:ext uri="{FF2B5EF4-FFF2-40B4-BE49-F238E27FC236}">
                <a16:creationId xmlns:a16="http://schemas.microsoft.com/office/drawing/2014/main" id="{DAD90F19-FB9C-F6EC-B0EB-4BB13A70D9FF}"/>
              </a:ext>
            </a:extLst>
          </p:cNvPr>
          <p:cNvSpPr>
            <a:spLocks noChangeAspect="1" noChangeArrowheads="1"/>
          </p:cNvSpPr>
          <p:nvPr/>
        </p:nvSpPr>
        <p:spPr bwMode="auto">
          <a:xfrm>
            <a:off x="5943600" y="337708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42" name="Picture 18" descr="William J. Perry - Wikipedia">
            <a:extLst>
              <a:ext uri="{FF2B5EF4-FFF2-40B4-BE49-F238E27FC236}">
                <a16:creationId xmlns:a16="http://schemas.microsoft.com/office/drawing/2014/main" id="{A1A781BB-51C6-0245-0A44-4AE0A58EC540}"/>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80246" y="869789"/>
            <a:ext cx="105156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C946BC84-BFCD-5E92-CB03-40BA0BE1E64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37892" y="5110552"/>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5">
            <a:extLst>
              <a:ext uri="{FF2B5EF4-FFF2-40B4-BE49-F238E27FC236}">
                <a16:creationId xmlns:a16="http://schemas.microsoft.com/office/drawing/2014/main" id="{2FD8789A-34B0-B411-D467-EDF734EC073B}"/>
              </a:ext>
            </a:extLst>
          </p:cNvPr>
          <p:cNvSpPr>
            <a:spLocks noGrp="1"/>
          </p:cNvSpPr>
          <p:nvPr>
            <p:ph type="title"/>
          </p:nvPr>
        </p:nvSpPr>
        <p:spPr>
          <a:xfrm>
            <a:off x="741872" y="143974"/>
            <a:ext cx="10810350" cy="914400"/>
          </a:xfrm>
        </p:spPr>
        <p:txBody>
          <a:bodyPr/>
          <a:lstStyle/>
          <a:p>
            <a:r>
              <a:rPr lang="en-US" dirty="0"/>
              <a:t>Defense industrial base (dib)</a:t>
            </a:r>
          </a:p>
        </p:txBody>
      </p:sp>
    </p:spTree>
    <p:extLst>
      <p:ext uri="{BB962C8B-B14F-4D97-AF65-F5344CB8AC3E}">
        <p14:creationId xmlns:p14="http://schemas.microsoft.com/office/powerpoint/2010/main" val="1411148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FD8789A-34B0-B411-D467-EDF734EC073B}"/>
              </a:ext>
            </a:extLst>
          </p:cNvPr>
          <p:cNvSpPr>
            <a:spLocks noGrp="1"/>
          </p:cNvSpPr>
          <p:nvPr>
            <p:ph type="title"/>
          </p:nvPr>
        </p:nvSpPr>
        <p:spPr>
          <a:xfrm>
            <a:off x="741872" y="143974"/>
            <a:ext cx="10810350" cy="914400"/>
          </a:xfrm>
        </p:spPr>
        <p:txBody>
          <a:bodyPr/>
          <a:lstStyle/>
          <a:p>
            <a:r>
              <a:rPr lang="en-US" dirty="0"/>
              <a:t>obligations</a:t>
            </a:r>
            <a:br>
              <a:rPr lang="en-US" dirty="0"/>
            </a:br>
            <a:r>
              <a:rPr lang="en-US" dirty="0"/>
              <a:t>Top 10 naics codes - sb (Fy23 to fy24)</a:t>
            </a:r>
          </a:p>
        </p:txBody>
      </p:sp>
      <p:graphicFrame>
        <p:nvGraphicFramePr>
          <p:cNvPr id="2" name="Object 1">
            <a:extLst>
              <a:ext uri="{FF2B5EF4-FFF2-40B4-BE49-F238E27FC236}">
                <a16:creationId xmlns:a16="http://schemas.microsoft.com/office/drawing/2014/main" id="{4DF48923-33C5-B774-81D9-4A4388FAD6AB}"/>
              </a:ext>
            </a:extLst>
          </p:cNvPr>
          <p:cNvGraphicFramePr>
            <a:graphicFrameLocks noChangeAspect="1"/>
          </p:cNvGraphicFramePr>
          <p:nvPr>
            <p:extLst>
              <p:ext uri="{D42A27DB-BD31-4B8C-83A1-F6EECF244321}">
                <p14:modId xmlns:p14="http://schemas.microsoft.com/office/powerpoint/2010/main" val="3231434397"/>
              </p:ext>
            </p:extLst>
          </p:nvPr>
        </p:nvGraphicFramePr>
        <p:xfrm>
          <a:off x="588963" y="1157288"/>
          <a:ext cx="11012487" cy="4681537"/>
        </p:xfrm>
        <a:graphic>
          <a:graphicData uri="http://schemas.openxmlformats.org/presentationml/2006/ole">
            <mc:AlternateContent xmlns:mc="http://schemas.openxmlformats.org/markup-compatibility/2006">
              <mc:Choice xmlns:v="urn:schemas-microsoft-com:vml" Requires="v">
                <p:oleObj name="Worksheet" r:id="rId3" imgW="10829810" imgH="4600592" progId="Excel.Sheet.12">
                  <p:embed/>
                </p:oleObj>
              </mc:Choice>
              <mc:Fallback>
                <p:oleObj name="Worksheet" r:id="rId3" imgW="10829810" imgH="4600592" progId="Excel.Sheet.12">
                  <p:embed/>
                  <p:pic>
                    <p:nvPicPr>
                      <p:cNvPr id="14" name="Object 13">
                        <a:extLst>
                          <a:ext uri="{FF2B5EF4-FFF2-40B4-BE49-F238E27FC236}">
                            <a16:creationId xmlns:a16="http://schemas.microsoft.com/office/drawing/2014/main" id="{BAE0172E-C26E-9314-F881-A8AA74E51963}"/>
                          </a:ext>
                        </a:extLst>
                      </p:cNvPr>
                      <p:cNvPicPr/>
                      <p:nvPr/>
                    </p:nvPicPr>
                    <p:blipFill>
                      <a:blip r:embed="rId4"/>
                      <a:stretch>
                        <a:fillRect/>
                      </a:stretch>
                    </p:blipFill>
                    <p:spPr>
                      <a:xfrm>
                        <a:off x="588963" y="1157288"/>
                        <a:ext cx="11012487" cy="4681537"/>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B5C60F02-E03E-0F5F-2917-E6665DAFB1FC}"/>
              </a:ext>
            </a:extLst>
          </p:cNvPr>
          <p:cNvSpPr txBox="1"/>
          <p:nvPr/>
        </p:nvSpPr>
        <p:spPr>
          <a:xfrm>
            <a:off x="510162" y="5838825"/>
            <a:ext cx="5688288" cy="353943"/>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Total Actions by NAICS</a:t>
            </a:r>
            <a:endParaRPr lang="en-US" sz="1700" dirty="0">
              <a:solidFill>
                <a:srgbClr val="000000"/>
              </a:solidFill>
              <a:ea typeface="ＭＳ Ｐゴシック" pitchFamily="34" charset="-128"/>
            </a:endParaRPr>
          </a:p>
        </p:txBody>
      </p:sp>
      <p:sp>
        <p:nvSpPr>
          <p:cNvPr id="12" name="Rectangle: Rounded Corners 11">
            <a:hlinkClick r:id="rId5" action="ppaction://hlinksldjump"/>
            <a:extLst>
              <a:ext uri="{FF2B5EF4-FFF2-40B4-BE49-F238E27FC236}">
                <a16:creationId xmlns:a16="http://schemas.microsoft.com/office/drawing/2014/main" id="{B3688897-DD54-21D9-1F3B-4DE496320558}"/>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Total</a:t>
            </a:r>
          </a:p>
        </p:txBody>
      </p:sp>
      <p:sp>
        <p:nvSpPr>
          <p:cNvPr id="13" name="Rectangle: Rounded Corners 12">
            <a:hlinkClick r:id="rId6" action="ppaction://hlinksldjump"/>
            <a:extLst>
              <a:ext uri="{FF2B5EF4-FFF2-40B4-BE49-F238E27FC236}">
                <a16:creationId xmlns:a16="http://schemas.microsoft.com/office/drawing/2014/main" id="{52B7595A-EEF0-E93E-3435-DD1BCFCF3F42}"/>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SB</a:t>
            </a:r>
          </a:p>
        </p:txBody>
      </p:sp>
      <p:sp>
        <p:nvSpPr>
          <p:cNvPr id="14" name="Rectangle: Rounded Corners 13">
            <a:hlinkClick r:id="rId7" action="ppaction://hlinksldjump"/>
            <a:extLst>
              <a:ext uri="{FF2B5EF4-FFF2-40B4-BE49-F238E27FC236}">
                <a16:creationId xmlns:a16="http://schemas.microsoft.com/office/drawing/2014/main" id="{75A33914-DB5F-CD58-5A59-BFFBA0B4F2AD}"/>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SDB</a:t>
            </a:r>
          </a:p>
        </p:txBody>
      </p:sp>
      <p:sp>
        <p:nvSpPr>
          <p:cNvPr id="15" name="Rectangle: Rounded Corners 14">
            <a:hlinkClick r:id="rId8" action="ppaction://hlinksldjump"/>
            <a:extLst>
              <a:ext uri="{FF2B5EF4-FFF2-40B4-BE49-F238E27FC236}">
                <a16:creationId xmlns:a16="http://schemas.microsoft.com/office/drawing/2014/main" id="{4ED93998-C6C0-6DC0-21C4-4B38C6743147}"/>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SDVOSB</a:t>
            </a:r>
          </a:p>
        </p:txBody>
      </p:sp>
      <p:sp>
        <p:nvSpPr>
          <p:cNvPr id="16" name="Rectangle: Rounded Corners 15">
            <a:hlinkClick r:id="rId9" action="ppaction://hlinksldjump"/>
            <a:extLst>
              <a:ext uri="{FF2B5EF4-FFF2-40B4-BE49-F238E27FC236}">
                <a16:creationId xmlns:a16="http://schemas.microsoft.com/office/drawing/2014/main" id="{6015C30F-96F1-8592-00F7-97207CA8A17B}"/>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WOSB</a:t>
            </a:r>
          </a:p>
        </p:txBody>
      </p:sp>
      <p:sp>
        <p:nvSpPr>
          <p:cNvPr id="17" name="Rectangle: Rounded Corners 16">
            <a:hlinkClick r:id="rId10" action="ppaction://hlinksldjump"/>
            <a:extLst>
              <a:ext uri="{FF2B5EF4-FFF2-40B4-BE49-F238E27FC236}">
                <a16:creationId xmlns:a16="http://schemas.microsoft.com/office/drawing/2014/main" id="{6A9DF2B7-779F-58A5-F920-866899C63BAC}"/>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HUBZone</a:t>
            </a:r>
          </a:p>
        </p:txBody>
      </p:sp>
      <p:sp>
        <p:nvSpPr>
          <p:cNvPr id="20" name="TextBox 19">
            <a:extLst>
              <a:ext uri="{FF2B5EF4-FFF2-40B4-BE49-F238E27FC236}">
                <a16:creationId xmlns:a16="http://schemas.microsoft.com/office/drawing/2014/main" id="{5C3BACE0-B800-CCDF-7FCA-E2FFC97F21AB}"/>
              </a:ext>
            </a:extLst>
          </p:cNvPr>
          <p:cNvSpPr txBox="1"/>
          <p:nvPr/>
        </p:nvSpPr>
        <p:spPr>
          <a:xfrm>
            <a:off x="2108543" y="6107149"/>
            <a:ext cx="7973325"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Information on Top NAICS Obligations for Small Business and Socioeconomic Categories</a:t>
            </a:r>
            <a:endParaRPr lang="en-US" sz="1700" b="1" dirty="0">
              <a:solidFill>
                <a:srgbClr val="000000"/>
              </a:solidFill>
              <a:ea typeface="ＭＳ Ｐゴシック" pitchFamily="34" charset="-128"/>
            </a:endParaRPr>
          </a:p>
        </p:txBody>
      </p:sp>
    </p:spTree>
    <p:extLst>
      <p:ext uri="{BB962C8B-B14F-4D97-AF65-F5344CB8AC3E}">
        <p14:creationId xmlns:p14="http://schemas.microsoft.com/office/powerpoint/2010/main" val="2439787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FD8789A-34B0-B411-D467-EDF734EC073B}"/>
              </a:ext>
            </a:extLst>
          </p:cNvPr>
          <p:cNvSpPr>
            <a:spLocks noGrp="1"/>
          </p:cNvSpPr>
          <p:nvPr>
            <p:ph type="title"/>
          </p:nvPr>
        </p:nvSpPr>
        <p:spPr>
          <a:xfrm>
            <a:off x="741872" y="143974"/>
            <a:ext cx="10810350" cy="914400"/>
          </a:xfrm>
        </p:spPr>
        <p:txBody>
          <a:bodyPr/>
          <a:lstStyle/>
          <a:p>
            <a:r>
              <a:rPr lang="en-US" dirty="0"/>
              <a:t>obligations</a:t>
            </a:r>
            <a:br>
              <a:rPr lang="en-US" dirty="0"/>
            </a:br>
            <a:r>
              <a:rPr lang="en-US" dirty="0"/>
              <a:t>Top 10 naics codes - SDB (Fy23 to fy24)</a:t>
            </a:r>
          </a:p>
        </p:txBody>
      </p:sp>
      <p:graphicFrame>
        <p:nvGraphicFramePr>
          <p:cNvPr id="2" name="Object 1">
            <a:extLst>
              <a:ext uri="{FF2B5EF4-FFF2-40B4-BE49-F238E27FC236}">
                <a16:creationId xmlns:a16="http://schemas.microsoft.com/office/drawing/2014/main" id="{4DF48923-33C5-B774-81D9-4A4388FAD6AB}"/>
              </a:ext>
            </a:extLst>
          </p:cNvPr>
          <p:cNvGraphicFramePr>
            <a:graphicFrameLocks noChangeAspect="1"/>
          </p:cNvGraphicFramePr>
          <p:nvPr>
            <p:extLst>
              <p:ext uri="{D42A27DB-BD31-4B8C-83A1-F6EECF244321}">
                <p14:modId xmlns:p14="http://schemas.microsoft.com/office/powerpoint/2010/main" val="3469636932"/>
              </p:ext>
            </p:extLst>
          </p:nvPr>
        </p:nvGraphicFramePr>
        <p:xfrm>
          <a:off x="588963" y="1157288"/>
          <a:ext cx="11012487" cy="4681537"/>
        </p:xfrm>
        <a:graphic>
          <a:graphicData uri="http://schemas.openxmlformats.org/presentationml/2006/ole">
            <mc:AlternateContent xmlns:mc="http://schemas.openxmlformats.org/markup-compatibility/2006">
              <mc:Choice xmlns:v="urn:schemas-microsoft-com:vml" Requires="v">
                <p:oleObj name="Worksheet" r:id="rId3" imgW="10829810" imgH="4600592" progId="Excel.Sheet.12">
                  <p:embed/>
                </p:oleObj>
              </mc:Choice>
              <mc:Fallback>
                <p:oleObj name="Worksheet" r:id="rId3" imgW="10829810" imgH="4600592" progId="Excel.Sheet.12">
                  <p:embed/>
                  <p:pic>
                    <p:nvPicPr>
                      <p:cNvPr id="2" name="Object 1">
                        <a:extLst>
                          <a:ext uri="{FF2B5EF4-FFF2-40B4-BE49-F238E27FC236}">
                            <a16:creationId xmlns:a16="http://schemas.microsoft.com/office/drawing/2014/main" id="{4DF48923-33C5-B774-81D9-4A4388FAD6AB}"/>
                          </a:ext>
                        </a:extLst>
                      </p:cNvPr>
                      <p:cNvPicPr/>
                      <p:nvPr/>
                    </p:nvPicPr>
                    <p:blipFill>
                      <a:blip r:embed="rId4"/>
                      <a:stretch>
                        <a:fillRect/>
                      </a:stretch>
                    </p:blipFill>
                    <p:spPr>
                      <a:xfrm>
                        <a:off x="588963" y="1157288"/>
                        <a:ext cx="11012487" cy="4681537"/>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9D395844-F26B-4E8C-5BEE-6CEA3FFE1F39}"/>
              </a:ext>
            </a:extLst>
          </p:cNvPr>
          <p:cNvSpPr txBox="1"/>
          <p:nvPr/>
        </p:nvSpPr>
        <p:spPr>
          <a:xfrm>
            <a:off x="510162" y="5838825"/>
            <a:ext cx="5688288" cy="353943"/>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Total Actions by NAICS</a:t>
            </a:r>
            <a:endParaRPr lang="en-US" sz="1700" dirty="0">
              <a:solidFill>
                <a:srgbClr val="000000"/>
              </a:solidFill>
              <a:ea typeface="ＭＳ Ｐゴシック" pitchFamily="34" charset="-128"/>
            </a:endParaRPr>
          </a:p>
        </p:txBody>
      </p:sp>
      <p:sp>
        <p:nvSpPr>
          <p:cNvPr id="15" name="Rectangle: Rounded Corners 14">
            <a:hlinkClick r:id="rId5" action="ppaction://hlinksldjump"/>
            <a:extLst>
              <a:ext uri="{FF2B5EF4-FFF2-40B4-BE49-F238E27FC236}">
                <a16:creationId xmlns:a16="http://schemas.microsoft.com/office/drawing/2014/main" id="{473434F6-A482-3ED4-38DE-082E1106A59E}"/>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Total</a:t>
            </a:r>
          </a:p>
        </p:txBody>
      </p:sp>
      <p:sp>
        <p:nvSpPr>
          <p:cNvPr id="16" name="Rectangle: Rounded Corners 15">
            <a:hlinkClick r:id="rId6" action="ppaction://hlinksldjump"/>
            <a:extLst>
              <a:ext uri="{FF2B5EF4-FFF2-40B4-BE49-F238E27FC236}">
                <a16:creationId xmlns:a16="http://schemas.microsoft.com/office/drawing/2014/main" id="{A8001262-5BAF-909C-EC3F-6115E0B15A50}"/>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SB</a:t>
            </a:r>
          </a:p>
        </p:txBody>
      </p:sp>
      <p:sp>
        <p:nvSpPr>
          <p:cNvPr id="17" name="Rectangle: Rounded Corners 16">
            <a:hlinkClick r:id="rId7" action="ppaction://hlinksldjump"/>
            <a:extLst>
              <a:ext uri="{FF2B5EF4-FFF2-40B4-BE49-F238E27FC236}">
                <a16:creationId xmlns:a16="http://schemas.microsoft.com/office/drawing/2014/main" id="{67279199-6CCC-F031-244B-511782EEAADC}"/>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SDB</a:t>
            </a:r>
          </a:p>
        </p:txBody>
      </p:sp>
      <p:sp>
        <p:nvSpPr>
          <p:cNvPr id="18" name="Rectangle: Rounded Corners 17">
            <a:hlinkClick r:id="rId8" action="ppaction://hlinksldjump"/>
            <a:extLst>
              <a:ext uri="{FF2B5EF4-FFF2-40B4-BE49-F238E27FC236}">
                <a16:creationId xmlns:a16="http://schemas.microsoft.com/office/drawing/2014/main" id="{AB18D793-2773-2554-827A-8A6AC23B57BA}"/>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SDVOSB</a:t>
            </a:r>
          </a:p>
        </p:txBody>
      </p:sp>
      <p:sp>
        <p:nvSpPr>
          <p:cNvPr id="19" name="Rectangle: Rounded Corners 18">
            <a:hlinkClick r:id="rId9" action="ppaction://hlinksldjump"/>
            <a:extLst>
              <a:ext uri="{FF2B5EF4-FFF2-40B4-BE49-F238E27FC236}">
                <a16:creationId xmlns:a16="http://schemas.microsoft.com/office/drawing/2014/main" id="{F185E8DD-9619-BD73-AD7A-D1FBFF0E7E6A}"/>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WOSB</a:t>
            </a:r>
          </a:p>
        </p:txBody>
      </p:sp>
      <p:sp>
        <p:nvSpPr>
          <p:cNvPr id="20" name="Rectangle: Rounded Corners 19">
            <a:hlinkClick r:id="rId10" action="ppaction://hlinksldjump"/>
            <a:extLst>
              <a:ext uri="{FF2B5EF4-FFF2-40B4-BE49-F238E27FC236}">
                <a16:creationId xmlns:a16="http://schemas.microsoft.com/office/drawing/2014/main" id="{39C1894B-B138-025B-C0E7-5DB49B8EEE5A}"/>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HUBZone</a:t>
            </a:r>
          </a:p>
        </p:txBody>
      </p:sp>
      <p:sp>
        <p:nvSpPr>
          <p:cNvPr id="23" name="TextBox 22">
            <a:extLst>
              <a:ext uri="{FF2B5EF4-FFF2-40B4-BE49-F238E27FC236}">
                <a16:creationId xmlns:a16="http://schemas.microsoft.com/office/drawing/2014/main" id="{8565C2AB-D47E-9BD1-4ECA-34A98A0254A5}"/>
              </a:ext>
            </a:extLst>
          </p:cNvPr>
          <p:cNvSpPr txBox="1"/>
          <p:nvPr/>
        </p:nvSpPr>
        <p:spPr>
          <a:xfrm>
            <a:off x="2108543" y="6107149"/>
            <a:ext cx="7973325"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Information on Top NAICS Obligations for Small Business and Socioeconomic Categories</a:t>
            </a:r>
            <a:endParaRPr lang="en-US" sz="1700" b="1" dirty="0">
              <a:solidFill>
                <a:srgbClr val="000000"/>
              </a:solidFill>
              <a:ea typeface="ＭＳ Ｐゴシック" pitchFamily="34" charset="-128"/>
            </a:endParaRPr>
          </a:p>
        </p:txBody>
      </p:sp>
    </p:spTree>
    <p:extLst>
      <p:ext uri="{BB962C8B-B14F-4D97-AF65-F5344CB8AC3E}">
        <p14:creationId xmlns:p14="http://schemas.microsoft.com/office/powerpoint/2010/main" val="2727469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FD8789A-34B0-B411-D467-EDF734EC073B}"/>
              </a:ext>
            </a:extLst>
          </p:cNvPr>
          <p:cNvSpPr>
            <a:spLocks noGrp="1"/>
          </p:cNvSpPr>
          <p:nvPr>
            <p:ph type="title"/>
          </p:nvPr>
        </p:nvSpPr>
        <p:spPr>
          <a:xfrm>
            <a:off x="741872" y="143974"/>
            <a:ext cx="10810350" cy="914400"/>
          </a:xfrm>
        </p:spPr>
        <p:txBody>
          <a:bodyPr/>
          <a:lstStyle/>
          <a:p>
            <a:r>
              <a:rPr lang="en-US" dirty="0"/>
              <a:t>obligations</a:t>
            </a:r>
            <a:br>
              <a:rPr lang="en-US" dirty="0"/>
            </a:br>
            <a:r>
              <a:rPr lang="en-US" dirty="0"/>
              <a:t>Top 10 naics codes - SDVOSB (Fy23 to fy24)</a:t>
            </a:r>
          </a:p>
        </p:txBody>
      </p:sp>
      <p:graphicFrame>
        <p:nvGraphicFramePr>
          <p:cNvPr id="2" name="Object 1">
            <a:extLst>
              <a:ext uri="{FF2B5EF4-FFF2-40B4-BE49-F238E27FC236}">
                <a16:creationId xmlns:a16="http://schemas.microsoft.com/office/drawing/2014/main" id="{4DF48923-33C5-B774-81D9-4A4388FAD6AB}"/>
              </a:ext>
            </a:extLst>
          </p:cNvPr>
          <p:cNvGraphicFramePr>
            <a:graphicFrameLocks noChangeAspect="1"/>
          </p:cNvGraphicFramePr>
          <p:nvPr>
            <p:extLst>
              <p:ext uri="{D42A27DB-BD31-4B8C-83A1-F6EECF244321}">
                <p14:modId xmlns:p14="http://schemas.microsoft.com/office/powerpoint/2010/main" val="2273259094"/>
              </p:ext>
            </p:extLst>
          </p:nvPr>
        </p:nvGraphicFramePr>
        <p:xfrm>
          <a:off x="588963" y="1166813"/>
          <a:ext cx="11012487" cy="4681537"/>
        </p:xfrm>
        <a:graphic>
          <a:graphicData uri="http://schemas.openxmlformats.org/presentationml/2006/ole">
            <mc:AlternateContent xmlns:mc="http://schemas.openxmlformats.org/markup-compatibility/2006">
              <mc:Choice xmlns:v="urn:schemas-microsoft-com:vml" Requires="v">
                <p:oleObj name="Worksheet" r:id="rId3" imgW="10829810" imgH="4600592" progId="Excel.Sheet.12">
                  <p:embed/>
                </p:oleObj>
              </mc:Choice>
              <mc:Fallback>
                <p:oleObj name="Worksheet" r:id="rId3" imgW="10829810" imgH="4600592" progId="Excel.Sheet.12">
                  <p:embed/>
                  <p:pic>
                    <p:nvPicPr>
                      <p:cNvPr id="2" name="Object 1">
                        <a:extLst>
                          <a:ext uri="{FF2B5EF4-FFF2-40B4-BE49-F238E27FC236}">
                            <a16:creationId xmlns:a16="http://schemas.microsoft.com/office/drawing/2014/main" id="{4DF48923-33C5-B774-81D9-4A4388FAD6AB}"/>
                          </a:ext>
                        </a:extLst>
                      </p:cNvPr>
                      <p:cNvPicPr/>
                      <p:nvPr/>
                    </p:nvPicPr>
                    <p:blipFill>
                      <a:blip r:embed="rId4"/>
                      <a:stretch>
                        <a:fillRect/>
                      </a:stretch>
                    </p:blipFill>
                    <p:spPr>
                      <a:xfrm>
                        <a:off x="588963" y="1166813"/>
                        <a:ext cx="11012487" cy="4681537"/>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034A4C1A-9154-B950-E341-BA0628CF3BAC}"/>
              </a:ext>
            </a:extLst>
          </p:cNvPr>
          <p:cNvSpPr txBox="1"/>
          <p:nvPr/>
        </p:nvSpPr>
        <p:spPr>
          <a:xfrm>
            <a:off x="510162" y="5838825"/>
            <a:ext cx="5688288" cy="353943"/>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Total Actions by NAICS</a:t>
            </a:r>
            <a:endParaRPr lang="en-US" sz="1700" dirty="0">
              <a:solidFill>
                <a:srgbClr val="000000"/>
              </a:solidFill>
              <a:ea typeface="ＭＳ Ｐゴシック" pitchFamily="34" charset="-128"/>
            </a:endParaRPr>
          </a:p>
        </p:txBody>
      </p:sp>
      <p:sp>
        <p:nvSpPr>
          <p:cNvPr id="15" name="Rectangle: Rounded Corners 14">
            <a:hlinkClick r:id="rId5" action="ppaction://hlinksldjump"/>
            <a:extLst>
              <a:ext uri="{FF2B5EF4-FFF2-40B4-BE49-F238E27FC236}">
                <a16:creationId xmlns:a16="http://schemas.microsoft.com/office/drawing/2014/main" id="{548F884C-71B9-B7C9-AC8C-5DCA700C1563}"/>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Total</a:t>
            </a:r>
          </a:p>
        </p:txBody>
      </p:sp>
      <p:sp>
        <p:nvSpPr>
          <p:cNvPr id="16" name="Rectangle: Rounded Corners 15">
            <a:hlinkClick r:id="rId6" action="ppaction://hlinksldjump"/>
            <a:extLst>
              <a:ext uri="{FF2B5EF4-FFF2-40B4-BE49-F238E27FC236}">
                <a16:creationId xmlns:a16="http://schemas.microsoft.com/office/drawing/2014/main" id="{0BB3D74A-B749-D453-1C10-8D03CE3CB71C}"/>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SB</a:t>
            </a:r>
          </a:p>
        </p:txBody>
      </p:sp>
      <p:sp>
        <p:nvSpPr>
          <p:cNvPr id="17" name="Rectangle: Rounded Corners 16">
            <a:hlinkClick r:id="rId7" action="ppaction://hlinksldjump"/>
            <a:extLst>
              <a:ext uri="{FF2B5EF4-FFF2-40B4-BE49-F238E27FC236}">
                <a16:creationId xmlns:a16="http://schemas.microsoft.com/office/drawing/2014/main" id="{CE1EBDE9-92E6-E515-726C-D8328BAEE81D}"/>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SDB</a:t>
            </a:r>
          </a:p>
        </p:txBody>
      </p:sp>
      <p:sp>
        <p:nvSpPr>
          <p:cNvPr id="18" name="Rectangle: Rounded Corners 17">
            <a:hlinkClick r:id="rId8" action="ppaction://hlinksldjump"/>
            <a:extLst>
              <a:ext uri="{FF2B5EF4-FFF2-40B4-BE49-F238E27FC236}">
                <a16:creationId xmlns:a16="http://schemas.microsoft.com/office/drawing/2014/main" id="{5436827A-5A13-30B9-C1D1-74B4BC8E1F99}"/>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SDVOSB</a:t>
            </a:r>
          </a:p>
        </p:txBody>
      </p:sp>
      <p:sp>
        <p:nvSpPr>
          <p:cNvPr id="19" name="Rectangle: Rounded Corners 18">
            <a:hlinkClick r:id="rId9" action="ppaction://hlinksldjump"/>
            <a:extLst>
              <a:ext uri="{FF2B5EF4-FFF2-40B4-BE49-F238E27FC236}">
                <a16:creationId xmlns:a16="http://schemas.microsoft.com/office/drawing/2014/main" id="{73EC5C4F-E798-62E3-6A96-0403796325E4}"/>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WOSB</a:t>
            </a:r>
          </a:p>
        </p:txBody>
      </p:sp>
      <p:sp>
        <p:nvSpPr>
          <p:cNvPr id="20" name="Rectangle: Rounded Corners 19">
            <a:hlinkClick r:id="rId10" action="ppaction://hlinksldjump"/>
            <a:extLst>
              <a:ext uri="{FF2B5EF4-FFF2-40B4-BE49-F238E27FC236}">
                <a16:creationId xmlns:a16="http://schemas.microsoft.com/office/drawing/2014/main" id="{7CFE81DE-05CB-C9AB-11EE-F59405EC45D4}"/>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HUBZone</a:t>
            </a:r>
          </a:p>
        </p:txBody>
      </p:sp>
      <p:sp>
        <p:nvSpPr>
          <p:cNvPr id="23" name="TextBox 22">
            <a:extLst>
              <a:ext uri="{FF2B5EF4-FFF2-40B4-BE49-F238E27FC236}">
                <a16:creationId xmlns:a16="http://schemas.microsoft.com/office/drawing/2014/main" id="{2891E45A-A978-CC96-9B96-CDDF770138C7}"/>
              </a:ext>
            </a:extLst>
          </p:cNvPr>
          <p:cNvSpPr txBox="1"/>
          <p:nvPr/>
        </p:nvSpPr>
        <p:spPr>
          <a:xfrm>
            <a:off x="2108543" y="6107149"/>
            <a:ext cx="7973325"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Information on Top NAICS Obligations for Small Business and Socioeconomic Categories</a:t>
            </a:r>
            <a:endParaRPr lang="en-US" sz="1700" b="1" dirty="0">
              <a:solidFill>
                <a:srgbClr val="000000"/>
              </a:solidFill>
              <a:ea typeface="ＭＳ Ｐゴシック" pitchFamily="34" charset="-128"/>
            </a:endParaRPr>
          </a:p>
        </p:txBody>
      </p:sp>
    </p:spTree>
    <p:extLst>
      <p:ext uri="{BB962C8B-B14F-4D97-AF65-F5344CB8AC3E}">
        <p14:creationId xmlns:p14="http://schemas.microsoft.com/office/powerpoint/2010/main" val="785127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4">
            <a:extLst>
              <a:ext uri="{FF2B5EF4-FFF2-40B4-BE49-F238E27FC236}">
                <a16:creationId xmlns:a16="http://schemas.microsoft.com/office/drawing/2014/main" id="{BE2D8448-735C-648D-55AE-AC77BD85B823}"/>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military construction boundary Map</a:t>
            </a:r>
          </a:p>
        </p:txBody>
      </p:sp>
      <p:pic>
        <p:nvPicPr>
          <p:cNvPr id="2050" name="Picture 2">
            <a:extLst>
              <a:ext uri="{FF2B5EF4-FFF2-40B4-BE49-F238E27FC236}">
                <a16:creationId xmlns:a16="http://schemas.microsoft.com/office/drawing/2014/main" id="{C5EA414D-65F0-3C7E-46F6-778D0DAAF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871" y="1162050"/>
            <a:ext cx="689102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146AD21-E2CB-59D3-219F-3DC9831988D4}"/>
              </a:ext>
            </a:extLst>
          </p:cNvPr>
          <p:cNvSpPr txBox="1"/>
          <p:nvPr/>
        </p:nvSpPr>
        <p:spPr>
          <a:xfrm>
            <a:off x="7623026" y="1162050"/>
            <a:ext cx="4568974" cy="6017032"/>
          </a:xfrm>
          <a:prstGeom prst="rect">
            <a:avLst/>
          </a:prstGeom>
          <a:noFill/>
        </p:spPr>
        <p:txBody>
          <a:bodyPr wrap="square" rtlCol="0">
            <a:spAutoFit/>
          </a:bodyPr>
          <a:lstStyle/>
          <a:p>
            <a:pPr marL="0" lvl="1" algn="ctr"/>
            <a:r>
              <a:rPr lang="en-US" sz="1700" u="sng" dirty="0">
                <a:latin typeface="Arial (Body)"/>
              </a:rPr>
              <a:t>Military Installations / Portfolios Supported</a:t>
            </a:r>
          </a:p>
          <a:p>
            <a:pPr marL="0" lvl="1" algn="ctr"/>
            <a:endParaRPr lang="en-US" sz="200" dirty="0">
              <a:latin typeface="Arial (Body)"/>
            </a:endParaRPr>
          </a:p>
          <a:p>
            <a:pPr marL="0" lvl="1"/>
            <a:r>
              <a:rPr lang="en-US" sz="1700" dirty="0">
                <a:latin typeface="Arial (Body)"/>
              </a:rPr>
              <a:t>Pennsylvania</a:t>
            </a:r>
          </a:p>
          <a:p>
            <a:pPr marL="0" lvl="1"/>
            <a:endParaRPr lang="en-US" sz="200" dirty="0">
              <a:highlight>
                <a:srgbClr val="FFFF00"/>
              </a:highlight>
              <a:latin typeface="Arial (Body)"/>
            </a:endParaRPr>
          </a:p>
          <a:p>
            <a:pPr marL="515938" lvl="1" indent="-285750">
              <a:buFont typeface="Arial" panose="020B0604020202020204" pitchFamily="34" charset="0"/>
              <a:buChar char="•"/>
            </a:pPr>
            <a:r>
              <a:rPr lang="en-US" sz="1500" dirty="0">
                <a:latin typeface="Arial (Body)"/>
              </a:rPr>
              <a:t>Carlisle Barracks</a:t>
            </a:r>
          </a:p>
          <a:p>
            <a:pPr marL="515938" lvl="1" indent="-285750">
              <a:buFont typeface="Arial" panose="020B0604020202020204" pitchFamily="34" charset="0"/>
              <a:buChar char="•"/>
            </a:pPr>
            <a:r>
              <a:rPr lang="en-US" sz="1500" dirty="0">
                <a:latin typeface="Arial (Body)"/>
              </a:rPr>
              <a:t>DLA Distribution Center Susquehanna</a:t>
            </a:r>
          </a:p>
          <a:p>
            <a:pPr marL="515938" lvl="1" indent="-285750">
              <a:buFont typeface="Arial" panose="020B0604020202020204" pitchFamily="34" charset="0"/>
              <a:buChar char="•"/>
            </a:pPr>
            <a:r>
              <a:rPr lang="en-US" sz="1500" dirty="0">
                <a:latin typeface="Arial (Body)"/>
              </a:rPr>
              <a:t>Fort Indiantown Gap</a:t>
            </a:r>
          </a:p>
          <a:p>
            <a:pPr marL="515938" lvl="1" indent="-285750">
              <a:buFont typeface="Arial" panose="020B0604020202020204" pitchFamily="34" charset="0"/>
              <a:buChar char="•"/>
            </a:pPr>
            <a:r>
              <a:rPr lang="en-US" sz="1500" dirty="0">
                <a:latin typeface="Arial (Body)"/>
              </a:rPr>
              <a:t>Letterkenny Army Depot</a:t>
            </a:r>
          </a:p>
          <a:p>
            <a:pPr marL="515938" lvl="1" indent="-285750">
              <a:buFont typeface="Arial" panose="020B0604020202020204" pitchFamily="34" charset="0"/>
              <a:buChar char="•"/>
            </a:pPr>
            <a:r>
              <a:rPr lang="en-US" sz="1500" dirty="0">
                <a:latin typeface="Arial (Body)"/>
              </a:rPr>
              <a:t>Raven Rock Mountain Complex</a:t>
            </a:r>
          </a:p>
          <a:p>
            <a:endParaRPr lang="en-US" sz="200" b="0" dirty="0">
              <a:highlight>
                <a:srgbClr val="FFFF00"/>
              </a:highlight>
              <a:latin typeface="Arial (Body)"/>
            </a:endParaRPr>
          </a:p>
          <a:p>
            <a:r>
              <a:rPr lang="en-US" sz="1700" dirty="0">
                <a:latin typeface="Arial (Body)"/>
              </a:rPr>
              <a:t>Maryland</a:t>
            </a:r>
          </a:p>
          <a:p>
            <a:endParaRPr lang="en-US" sz="200" b="0" dirty="0">
              <a:highlight>
                <a:srgbClr val="FFFF00"/>
              </a:highlight>
              <a:latin typeface="Arial (Body)"/>
            </a:endParaRPr>
          </a:p>
          <a:p>
            <a:pPr marL="512763" indent="-285750">
              <a:buFont typeface="Arial" panose="020B0604020202020204" pitchFamily="34" charset="0"/>
              <a:buChar char="•"/>
            </a:pPr>
            <a:r>
              <a:rPr lang="en-US" sz="1500" dirty="0">
                <a:latin typeface="Arial (Body)"/>
              </a:rPr>
              <a:t>Aberdeen Proving Ground</a:t>
            </a:r>
            <a:endParaRPr lang="en-US" sz="1500" b="0" dirty="0">
              <a:latin typeface="Arial (Body)"/>
            </a:endParaRPr>
          </a:p>
          <a:p>
            <a:pPr marL="512763" indent="-285750">
              <a:buFont typeface="Arial" panose="020B0604020202020204" pitchFamily="34" charset="0"/>
              <a:buChar char="•"/>
            </a:pPr>
            <a:r>
              <a:rPr lang="en-US" sz="1500" b="0" dirty="0">
                <a:latin typeface="Arial (Body)"/>
              </a:rPr>
              <a:t>Adelphi Laboratory Complex</a:t>
            </a:r>
          </a:p>
          <a:p>
            <a:pPr marL="512763" indent="-285750">
              <a:buFont typeface="Arial" panose="020B0604020202020204" pitchFamily="34" charset="0"/>
              <a:buChar char="•"/>
            </a:pPr>
            <a:r>
              <a:rPr lang="en-US" sz="1500" b="0" dirty="0">
                <a:latin typeface="Arial (Body)"/>
              </a:rPr>
              <a:t>Fort Detrick</a:t>
            </a:r>
          </a:p>
          <a:p>
            <a:pPr marL="512763" indent="-285750">
              <a:buFont typeface="Arial" panose="020B0604020202020204" pitchFamily="34" charset="0"/>
              <a:buChar char="•"/>
            </a:pPr>
            <a:r>
              <a:rPr lang="en-US" sz="1500" dirty="0">
                <a:latin typeface="Arial (Body)"/>
              </a:rPr>
              <a:t>Fort Meade</a:t>
            </a:r>
          </a:p>
          <a:p>
            <a:pPr marL="512763" indent="-285750">
              <a:buFont typeface="Arial" panose="020B0604020202020204" pitchFamily="34" charset="0"/>
              <a:buChar char="•"/>
            </a:pPr>
            <a:r>
              <a:rPr lang="en-US" sz="1500" dirty="0">
                <a:latin typeface="Arial (Body)"/>
              </a:rPr>
              <a:t>Joint Base Andrews</a:t>
            </a:r>
          </a:p>
          <a:p>
            <a:pPr marL="512763" indent="-285750">
              <a:buFont typeface="Arial" panose="020B0604020202020204" pitchFamily="34" charset="0"/>
              <a:buChar char="•"/>
            </a:pPr>
            <a:r>
              <a:rPr lang="en-US" sz="1500" dirty="0">
                <a:latin typeface="Arial (Body)"/>
              </a:rPr>
              <a:t>USDA Beltsville Agricultural Research Center</a:t>
            </a:r>
          </a:p>
          <a:p>
            <a:endParaRPr lang="en-US" sz="200" b="0" dirty="0">
              <a:highlight>
                <a:srgbClr val="FFFF00"/>
              </a:highlight>
              <a:latin typeface="Arial (Body)"/>
            </a:endParaRPr>
          </a:p>
          <a:p>
            <a:r>
              <a:rPr lang="en-US" sz="1700" b="0" dirty="0">
                <a:latin typeface="Arial (Body)"/>
              </a:rPr>
              <a:t>District of Columbia</a:t>
            </a:r>
          </a:p>
          <a:p>
            <a:endParaRPr lang="en-US" sz="200" b="0" dirty="0">
              <a:highlight>
                <a:srgbClr val="FFFF00"/>
              </a:highlight>
              <a:latin typeface="Arial (Body)"/>
            </a:endParaRPr>
          </a:p>
          <a:p>
            <a:pPr marL="512763" indent="-171450">
              <a:buFont typeface="Arial" panose="020B0604020202020204" pitchFamily="34" charset="0"/>
              <a:buChar char="•"/>
            </a:pPr>
            <a:r>
              <a:rPr lang="en-US" sz="1500" b="0" dirty="0">
                <a:latin typeface="Arial (Body)"/>
              </a:rPr>
              <a:t>JBMM-HH (Fort McNair)</a:t>
            </a:r>
          </a:p>
          <a:p>
            <a:pPr marL="512763" indent="-171450">
              <a:buFont typeface="Arial" panose="020B0604020202020204" pitchFamily="34" charset="0"/>
              <a:buChar char="•"/>
            </a:pPr>
            <a:r>
              <a:rPr lang="en-US" sz="1500" b="0" dirty="0">
                <a:latin typeface="Arial (Body)"/>
              </a:rPr>
              <a:t>Joint Bas</a:t>
            </a:r>
            <a:r>
              <a:rPr lang="en-US" sz="1500" dirty="0">
                <a:latin typeface="Arial (Body)"/>
              </a:rPr>
              <a:t>e Anacostia - Bolling</a:t>
            </a:r>
          </a:p>
          <a:p>
            <a:pPr marL="512763" indent="-171450">
              <a:buFont typeface="Arial" panose="020B0604020202020204" pitchFamily="34" charset="0"/>
              <a:buChar char="•"/>
            </a:pPr>
            <a:r>
              <a:rPr lang="en-US" sz="1500" b="0" dirty="0">
                <a:latin typeface="Arial (Body)"/>
              </a:rPr>
              <a:t>Naval Research Laboratory</a:t>
            </a:r>
          </a:p>
          <a:p>
            <a:pPr marL="230188" lvl="1"/>
            <a:endParaRPr lang="en-US" sz="200" dirty="0">
              <a:latin typeface="Arial (Body)"/>
            </a:endParaRPr>
          </a:p>
          <a:p>
            <a:pPr marL="0" lvl="1"/>
            <a:r>
              <a:rPr lang="en-US" sz="1700" dirty="0">
                <a:latin typeface="Arial (Body)"/>
              </a:rPr>
              <a:t>Virginia</a:t>
            </a:r>
          </a:p>
          <a:p>
            <a:pPr marL="0" lvl="1"/>
            <a:endParaRPr lang="en-US" sz="200" dirty="0">
              <a:latin typeface="Arial (Body)"/>
            </a:endParaRPr>
          </a:p>
          <a:p>
            <a:pPr marL="515938" lvl="1" indent="-285750">
              <a:buFont typeface="Arial" panose="020B0604020202020204" pitchFamily="34" charset="0"/>
              <a:buChar char="•"/>
            </a:pPr>
            <a:r>
              <a:rPr lang="en-US" sz="1500" dirty="0">
                <a:latin typeface="Arial (Body)"/>
              </a:rPr>
              <a:t>Fort Belvoir</a:t>
            </a:r>
          </a:p>
          <a:p>
            <a:pPr marL="515938" lvl="1" indent="-285750">
              <a:buFont typeface="Arial" panose="020B0604020202020204" pitchFamily="34" charset="0"/>
              <a:buChar char="•"/>
            </a:pPr>
            <a:r>
              <a:rPr lang="en-US" sz="1500" dirty="0">
                <a:latin typeface="Arial (Body)"/>
              </a:rPr>
              <a:t>Humphreys Engineering Center</a:t>
            </a:r>
          </a:p>
          <a:p>
            <a:pPr marL="515938" lvl="1" indent="-285750">
              <a:buFont typeface="Arial" panose="020B0604020202020204" pitchFamily="34" charset="0"/>
              <a:buChar char="•"/>
            </a:pPr>
            <a:r>
              <a:rPr lang="en-US" sz="1500" b="0" dirty="0">
                <a:latin typeface="Arial (Body)"/>
              </a:rPr>
              <a:t>JBM-HH (Fort Myer)</a:t>
            </a:r>
          </a:p>
          <a:p>
            <a:pPr marL="515938" lvl="1" indent="-285750">
              <a:buFont typeface="Arial" panose="020B0604020202020204" pitchFamily="34" charset="0"/>
              <a:buChar char="•"/>
            </a:pPr>
            <a:r>
              <a:rPr lang="en-US" sz="1500" dirty="0">
                <a:latin typeface="Arial (Body)"/>
              </a:rPr>
              <a:t>Pentagon</a:t>
            </a:r>
          </a:p>
        </p:txBody>
      </p:sp>
      <p:sp>
        <p:nvSpPr>
          <p:cNvPr id="3" name="TextBox 2">
            <a:extLst>
              <a:ext uri="{FF2B5EF4-FFF2-40B4-BE49-F238E27FC236}">
                <a16:creationId xmlns:a16="http://schemas.microsoft.com/office/drawing/2014/main" id="{AE92120D-218E-27B8-B27C-B637E73585ED}"/>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4</a:t>
            </a:r>
          </a:p>
        </p:txBody>
      </p:sp>
    </p:spTree>
    <p:extLst>
      <p:ext uri="{BB962C8B-B14F-4D97-AF65-F5344CB8AC3E}">
        <p14:creationId xmlns:p14="http://schemas.microsoft.com/office/powerpoint/2010/main" val="128627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FD8789A-34B0-B411-D467-EDF734EC073B}"/>
              </a:ext>
            </a:extLst>
          </p:cNvPr>
          <p:cNvSpPr>
            <a:spLocks noGrp="1"/>
          </p:cNvSpPr>
          <p:nvPr>
            <p:ph type="title"/>
          </p:nvPr>
        </p:nvSpPr>
        <p:spPr>
          <a:xfrm>
            <a:off x="741872" y="143974"/>
            <a:ext cx="10810350" cy="914400"/>
          </a:xfrm>
        </p:spPr>
        <p:txBody>
          <a:bodyPr/>
          <a:lstStyle/>
          <a:p>
            <a:r>
              <a:rPr lang="en-US" dirty="0"/>
              <a:t>obligations</a:t>
            </a:r>
            <a:br>
              <a:rPr lang="en-US" dirty="0"/>
            </a:br>
            <a:r>
              <a:rPr lang="en-US" dirty="0"/>
              <a:t>Top 10 naics codes - WOSB (Fy23 to fy24)</a:t>
            </a:r>
          </a:p>
        </p:txBody>
      </p:sp>
      <p:graphicFrame>
        <p:nvGraphicFramePr>
          <p:cNvPr id="2" name="Object 1">
            <a:extLst>
              <a:ext uri="{FF2B5EF4-FFF2-40B4-BE49-F238E27FC236}">
                <a16:creationId xmlns:a16="http://schemas.microsoft.com/office/drawing/2014/main" id="{4DF48923-33C5-B774-81D9-4A4388FAD6AB}"/>
              </a:ext>
            </a:extLst>
          </p:cNvPr>
          <p:cNvGraphicFramePr>
            <a:graphicFrameLocks noChangeAspect="1"/>
          </p:cNvGraphicFramePr>
          <p:nvPr>
            <p:extLst>
              <p:ext uri="{D42A27DB-BD31-4B8C-83A1-F6EECF244321}">
                <p14:modId xmlns:p14="http://schemas.microsoft.com/office/powerpoint/2010/main" val="1917364195"/>
              </p:ext>
            </p:extLst>
          </p:nvPr>
        </p:nvGraphicFramePr>
        <p:xfrm>
          <a:off x="588963" y="1157288"/>
          <a:ext cx="11012487" cy="4681537"/>
        </p:xfrm>
        <a:graphic>
          <a:graphicData uri="http://schemas.openxmlformats.org/presentationml/2006/ole">
            <mc:AlternateContent xmlns:mc="http://schemas.openxmlformats.org/markup-compatibility/2006">
              <mc:Choice xmlns:v="urn:schemas-microsoft-com:vml" Requires="v">
                <p:oleObj name="Worksheet" r:id="rId3" imgW="10829810" imgH="4600592" progId="Excel.Sheet.12">
                  <p:embed/>
                </p:oleObj>
              </mc:Choice>
              <mc:Fallback>
                <p:oleObj name="Worksheet" r:id="rId3" imgW="10829810" imgH="4600592" progId="Excel.Sheet.12">
                  <p:embed/>
                  <p:pic>
                    <p:nvPicPr>
                      <p:cNvPr id="2" name="Object 1">
                        <a:extLst>
                          <a:ext uri="{FF2B5EF4-FFF2-40B4-BE49-F238E27FC236}">
                            <a16:creationId xmlns:a16="http://schemas.microsoft.com/office/drawing/2014/main" id="{4DF48923-33C5-B774-81D9-4A4388FAD6AB}"/>
                          </a:ext>
                        </a:extLst>
                      </p:cNvPr>
                      <p:cNvPicPr/>
                      <p:nvPr/>
                    </p:nvPicPr>
                    <p:blipFill>
                      <a:blip r:embed="rId4"/>
                      <a:stretch>
                        <a:fillRect/>
                      </a:stretch>
                    </p:blipFill>
                    <p:spPr>
                      <a:xfrm>
                        <a:off x="588963" y="1157288"/>
                        <a:ext cx="11012487" cy="4681537"/>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EF4D8825-D432-B50A-6E2A-E0776970047D}"/>
              </a:ext>
            </a:extLst>
          </p:cNvPr>
          <p:cNvSpPr txBox="1"/>
          <p:nvPr/>
        </p:nvSpPr>
        <p:spPr>
          <a:xfrm>
            <a:off x="510162" y="5838825"/>
            <a:ext cx="5688288" cy="353943"/>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Total Actions by NAICS</a:t>
            </a:r>
            <a:endParaRPr lang="en-US" sz="1700" dirty="0">
              <a:solidFill>
                <a:srgbClr val="000000"/>
              </a:solidFill>
              <a:ea typeface="ＭＳ Ｐゴシック" pitchFamily="34" charset="-128"/>
            </a:endParaRPr>
          </a:p>
        </p:txBody>
      </p:sp>
      <p:sp>
        <p:nvSpPr>
          <p:cNvPr id="15" name="Rectangle: Rounded Corners 14">
            <a:hlinkClick r:id="rId5" action="ppaction://hlinksldjump"/>
            <a:extLst>
              <a:ext uri="{FF2B5EF4-FFF2-40B4-BE49-F238E27FC236}">
                <a16:creationId xmlns:a16="http://schemas.microsoft.com/office/drawing/2014/main" id="{5A13A33B-A0CD-204D-6519-9453C9F37A34}"/>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Total</a:t>
            </a:r>
          </a:p>
        </p:txBody>
      </p:sp>
      <p:sp>
        <p:nvSpPr>
          <p:cNvPr id="16" name="Rectangle: Rounded Corners 15">
            <a:hlinkClick r:id="rId6" action="ppaction://hlinksldjump"/>
            <a:extLst>
              <a:ext uri="{FF2B5EF4-FFF2-40B4-BE49-F238E27FC236}">
                <a16:creationId xmlns:a16="http://schemas.microsoft.com/office/drawing/2014/main" id="{67EE01D8-6D61-9B81-2296-FF185DE1DAEE}"/>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SB</a:t>
            </a:r>
          </a:p>
        </p:txBody>
      </p:sp>
      <p:sp>
        <p:nvSpPr>
          <p:cNvPr id="17" name="Rectangle: Rounded Corners 16">
            <a:hlinkClick r:id="rId7" action="ppaction://hlinksldjump"/>
            <a:extLst>
              <a:ext uri="{FF2B5EF4-FFF2-40B4-BE49-F238E27FC236}">
                <a16:creationId xmlns:a16="http://schemas.microsoft.com/office/drawing/2014/main" id="{BD6CB619-791A-B90E-8B98-05C84B0D0767}"/>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SDB</a:t>
            </a:r>
          </a:p>
        </p:txBody>
      </p:sp>
      <p:sp>
        <p:nvSpPr>
          <p:cNvPr id="18" name="Rectangle: Rounded Corners 17">
            <a:hlinkClick r:id="rId8" action="ppaction://hlinksldjump"/>
            <a:extLst>
              <a:ext uri="{FF2B5EF4-FFF2-40B4-BE49-F238E27FC236}">
                <a16:creationId xmlns:a16="http://schemas.microsoft.com/office/drawing/2014/main" id="{221A9C01-9ADC-77DA-6E77-31D322E9E46B}"/>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SDVOSB</a:t>
            </a:r>
          </a:p>
        </p:txBody>
      </p:sp>
      <p:sp>
        <p:nvSpPr>
          <p:cNvPr id="19" name="Rectangle: Rounded Corners 18">
            <a:hlinkClick r:id="rId9" action="ppaction://hlinksldjump"/>
            <a:extLst>
              <a:ext uri="{FF2B5EF4-FFF2-40B4-BE49-F238E27FC236}">
                <a16:creationId xmlns:a16="http://schemas.microsoft.com/office/drawing/2014/main" id="{103FEF32-1B66-C34B-0F32-C15DEBCF00E5}"/>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WOSB</a:t>
            </a:r>
          </a:p>
        </p:txBody>
      </p:sp>
      <p:sp>
        <p:nvSpPr>
          <p:cNvPr id="20" name="Rectangle: Rounded Corners 19">
            <a:hlinkClick r:id="rId10" action="ppaction://hlinksldjump"/>
            <a:extLst>
              <a:ext uri="{FF2B5EF4-FFF2-40B4-BE49-F238E27FC236}">
                <a16:creationId xmlns:a16="http://schemas.microsoft.com/office/drawing/2014/main" id="{BFE9262C-00D9-830B-AE7E-EC7398DE84DB}"/>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HUBZone</a:t>
            </a:r>
          </a:p>
        </p:txBody>
      </p:sp>
      <p:sp>
        <p:nvSpPr>
          <p:cNvPr id="23" name="TextBox 22">
            <a:extLst>
              <a:ext uri="{FF2B5EF4-FFF2-40B4-BE49-F238E27FC236}">
                <a16:creationId xmlns:a16="http://schemas.microsoft.com/office/drawing/2014/main" id="{0274A695-5838-A55D-81F1-7FC69059E652}"/>
              </a:ext>
            </a:extLst>
          </p:cNvPr>
          <p:cNvSpPr txBox="1"/>
          <p:nvPr/>
        </p:nvSpPr>
        <p:spPr>
          <a:xfrm>
            <a:off x="2108543" y="6107149"/>
            <a:ext cx="7973325"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Information on Top NAICS Obligations for Small Business and Socioeconomic Categories</a:t>
            </a:r>
            <a:endParaRPr lang="en-US" sz="1700" b="1" dirty="0">
              <a:solidFill>
                <a:srgbClr val="000000"/>
              </a:solidFill>
              <a:ea typeface="ＭＳ Ｐゴシック" pitchFamily="34" charset="-128"/>
            </a:endParaRPr>
          </a:p>
        </p:txBody>
      </p:sp>
    </p:spTree>
    <p:extLst>
      <p:ext uri="{BB962C8B-B14F-4D97-AF65-F5344CB8AC3E}">
        <p14:creationId xmlns:p14="http://schemas.microsoft.com/office/powerpoint/2010/main" val="2632578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FD8789A-34B0-B411-D467-EDF734EC073B}"/>
              </a:ext>
            </a:extLst>
          </p:cNvPr>
          <p:cNvSpPr>
            <a:spLocks noGrp="1"/>
          </p:cNvSpPr>
          <p:nvPr>
            <p:ph type="title"/>
          </p:nvPr>
        </p:nvSpPr>
        <p:spPr>
          <a:xfrm>
            <a:off x="741872" y="143974"/>
            <a:ext cx="10810350" cy="914400"/>
          </a:xfrm>
        </p:spPr>
        <p:txBody>
          <a:bodyPr/>
          <a:lstStyle/>
          <a:p>
            <a:r>
              <a:rPr lang="en-US" dirty="0"/>
              <a:t>obligations</a:t>
            </a:r>
            <a:br>
              <a:rPr lang="en-US" dirty="0"/>
            </a:br>
            <a:r>
              <a:rPr lang="en-US" dirty="0"/>
              <a:t>Top 10 naics codes - HUBZONE (Fy23 to fy24)</a:t>
            </a:r>
          </a:p>
        </p:txBody>
      </p:sp>
      <p:graphicFrame>
        <p:nvGraphicFramePr>
          <p:cNvPr id="2" name="Object 1">
            <a:extLst>
              <a:ext uri="{FF2B5EF4-FFF2-40B4-BE49-F238E27FC236}">
                <a16:creationId xmlns:a16="http://schemas.microsoft.com/office/drawing/2014/main" id="{4DF48923-33C5-B774-81D9-4A4388FAD6AB}"/>
              </a:ext>
            </a:extLst>
          </p:cNvPr>
          <p:cNvGraphicFramePr>
            <a:graphicFrameLocks noChangeAspect="1"/>
          </p:cNvGraphicFramePr>
          <p:nvPr>
            <p:extLst>
              <p:ext uri="{D42A27DB-BD31-4B8C-83A1-F6EECF244321}">
                <p14:modId xmlns:p14="http://schemas.microsoft.com/office/powerpoint/2010/main" val="976329958"/>
              </p:ext>
            </p:extLst>
          </p:nvPr>
        </p:nvGraphicFramePr>
        <p:xfrm>
          <a:off x="588963" y="1157288"/>
          <a:ext cx="11012487" cy="4681537"/>
        </p:xfrm>
        <a:graphic>
          <a:graphicData uri="http://schemas.openxmlformats.org/presentationml/2006/ole">
            <mc:AlternateContent xmlns:mc="http://schemas.openxmlformats.org/markup-compatibility/2006">
              <mc:Choice xmlns:v="urn:schemas-microsoft-com:vml" Requires="v">
                <p:oleObj name="Worksheet" r:id="rId3" imgW="10829810" imgH="4600592" progId="Excel.Sheet.12">
                  <p:embed/>
                </p:oleObj>
              </mc:Choice>
              <mc:Fallback>
                <p:oleObj name="Worksheet" r:id="rId3" imgW="10829810" imgH="4600592" progId="Excel.Sheet.12">
                  <p:embed/>
                  <p:pic>
                    <p:nvPicPr>
                      <p:cNvPr id="2" name="Object 1">
                        <a:extLst>
                          <a:ext uri="{FF2B5EF4-FFF2-40B4-BE49-F238E27FC236}">
                            <a16:creationId xmlns:a16="http://schemas.microsoft.com/office/drawing/2014/main" id="{4DF48923-33C5-B774-81D9-4A4388FAD6AB}"/>
                          </a:ext>
                        </a:extLst>
                      </p:cNvPr>
                      <p:cNvPicPr/>
                      <p:nvPr/>
                    </p:nvPicPr>
                    <p:blipFill>
                      <a:blip r:embed="rId4"/>
                      <a:stretch>
                        <a:fillRect/>
                      </a:stretch>
                    </p:blipFill>
                    <p:spPr>
                      <a:xfrm>
                        <a:off x="588963" y="1157288"/>
                        <a:ext cx="11012487" cy="4681537"/>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A8546673-5EB2-48DA-BF25-C59EF622B447}"/>
              </a:ext>
            </a:extLst>
          </p:cNvPr>
          <p:cNvSpPr txBox="1"/>
          <p:nvPr/>
        </p:nvSpPr>
        <p:spPr>
          <a:xfrm>
            <a:off x="510162" y="5838825"/>
            <a:ext cx="5688288" cy="353943"/>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Total Actions by NAICS</a:t>
            </a:r>
            <a:endParaRPr lang="en-US" sz="1700" dirty="0">
              <a:solidFill>
                <a:srgbClr val="000000"/>
              </a:solidFill>
              <a:ea typeface="ＭＳ Ｐゴシック" pitchFamily="34" charset="-128"/>
            </a:endParaRPr>
          </a:p>
        </p:txBody>
      </p:sp>
      <p:sp>
        <p:nvSpPr>
          <p:cNvPr id="14" name="Rectangle: Rounded Corners 13">
            <a:hlinkClick r:id="rId5" action="ppaction://hlinksldjump"/>
            <a:extLst>
              <a:ext uri="{FF2B5EF4-FFF2-40B4-BE49-F238E27FC236}">
                <a16:creationId xmlns:a16="http://schemas.microsoft.com/office/drawing/2014/main" id="{7AC4B5AF-B66B-7C0F-3881-5E99EA74252C}"/>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Total</a:t>
            </a:r>
          </a:p>
        </p:txBody>
      </p:sp>
      <p:sp>
        <p:nvSpPr>
          <p:cNvPr id="15" name="Rectangle: Rounded Corners 14">
            <a:hlinkClick r:id="rId6" action="ppaction://hlinksldjump"/>
            <a:extLst>
              <a:ext uri="{FF2B5EF4-FFF2-40B4-BE49-F238E27FC236}">
                <a16:creationId xmlns:a16="http://schemas.microsoft.com/office/drawing/2014/main" id="{D276D96A-1377-0B11-7C31-0050DE8FF784}"/>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SB</a:t>
            </a:r>
          </a:p>
        </p:txBody>
      </p:sp>
      <p:sp>
        <p:nvSpPr>
          <p:cNvPr id="16" name="Rectangle: Rounded Corners 15">
            <a:hlinkClick r:id="rId7" action="ppaction://hlinksldjump"/>
            <a:extLst>
              <a:ext uri="{FF2B5EF4-FFF2-40B4-BE49-F238E27FC236}">
                <a16:creationId xmlns:a16="http://schemas.microsoft.com/office/drawing/2014/main" id="{00D4B17F-FC14-7C37-9151-7A0809D43324}"/>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SDB</a:t>
            </a:r>
          </a:p>
        </p:txBody>
      </p:sp>
      <p:sp>
        <p:nvSpPr>
          <p:cNvPr id="17" name="Rectangle: Rounded Corners 16">
            <a:hlinkClick r:id="rId8" action="ppaction://hlinksldjump"/>
            <a:extLst>
              <a:ext uri="{FF2B5EF4-FFF2-40B4-BE49-F238E27FC236}">
                <a16:creationId xmlns:a16="http://schemas.microsoft.com/office/drawing/2014/main" id="{BF34B5B5-E2AB-7693-6D48-90D46256B24D}"/>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SDVOSB</a:t>
            </a:r>
          </a:p>
        </p:txBody>
      </p:sp>
      <p:sp>
        <p:nvSpPr>
          <p:cNvPr id="18" name="Rectangle: Rounded Corners 17">
            <a:hlinkClick r:id="rId9" action="ppaction://hlinksldjump"/>
            <a:extLst>
              <a:ext uri="{FF2B5EF4-FFF2-40B4-BE49-F238E27FC236}">
                <a16:creationId xmlns:a16="http://schemas.microsoft.com/office/drawing/2014/main" id="{0885C6C2-0333-4071-3D35-51083573814E}"/>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WOSB</a:t>
            </a:r>
          </a:p>
        </p:txBody>
      </p:sp>
      <p:sp>
        <p:nvSpPr>
          <p:cNvPr id="19" name="Rectangle: Rounded Corners 18">
            <a:hlinkClick r:id="rId10" action="ppaction://hlinksldjump"/>
            <a:extLst>
              <a:ext uri="{FF2B5EF4-FFF2-40B4-BE49-F238E27FC236}">
                <a16:creationId xmlns:a16="http://schemas.microsoft.com/office/drawing/2014/main" id="{4F632E53-31F4-A45C-9C1A-A9B2B5C59D66}"/>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HUBZone</a:t>
            </a:r>
          </a:p>
        </p:txBody>
      </p:sp>
      <p:sp>
        <p:nvSpPr>
          <p:cNvPr id="21" name="TextBox 20">
            <a:extLst>
              <a:ext uri="{FF2B5EF4-FFF2-40B4-BE49-F238E27FC236}">
                <a16:creationId xmlns:a16="http://schemas.microsoft.com/office/drawing/2014/main" id="{8C4B1004-667D-A01A-8D47-CF566A7513F0}"/>
              </a:ext>
            </a:extLst>
          </p:cNvPr>
          <p:cNvSpPr txBox="1"/>
          <p:nvPr/>
        </p:nvSpPr>
        <p:spPr>
          <a:xfrm>
            <a:off x="2108543" y="6107149"/>
            <a:ext cx="7973325"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Information on Top NAICS Obligations for Small Business and Socioeconomic Categories</a:t>
            </a:r>
            <a:endParaRPr lang="en-US" sz="1700" b="1" dirty="0">
              <a:solidFill>
                <a:srgbClr val="000000"/>
              </a:solidFill>
              <a:ea typeface="ＭＳ Ｐゴシック" pitchFamily="34" charset="-128"/>
            </a:endParaRPr>
          </a:p>
        </p:txBody>
      </p:sp>
    </p:spTree>
    <p:extLst>
      <p:ext uri="{BB962C8B-B14F-4D97-AF65-F5344CB8AC3E}">
        <p14:creationId xmlns:p14="http://schemas.microsoft.com/office/powerpoint/2010/main" val="15874816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75577A-8675-25FE-EEE6-9A827B5AF7E5}"/>
              </a:ext>
            </a:extLst>
          </p:cNvPr>
          <p:cNvSpPr>
            <a:spLocks noGrp="1"/>
          </p:cNvSpPr>
          <p:nvPr>
            <p:ph type="title"/>
          </p:nvPr>
        </p:nvSpPr>
        <p:spPr>
          <a:xfrm>
            <a:off x="741872" y="143974"/>
            <a:ext cx="10810350" cy="914400"/>
          </a:xfrm>
        </p:spPr>
        <p:txBody>
          <a:bodyPr/>
          <a:lstStyle/>
          <a:p>
            <a:r>
              <a:rPr lang="en-US" dirty="0">
                <a:latin typeface="Arial (Body)"/>
              </a:rPr>
              <a:t>obligations</a:t>
            </a:r>
            <a:br>
              <a:rPr lang="en-US" dirty="0">
                <a:latin typeface="Arial (Body)"/>
              </a:rPr>
            </a:br>
            <a:r>
              <a:rPr lang="en-US" dirty="0">
                <a:latin typeface="Arial (Body)"/>
              </a:rPr>
              <a:t>Sb concern spending (FY13 to FY24)</a:t>
            </a:r>
            <a:endParaRPr lang="en-US" sz="800" dirty="0">
              <a:latin typeface="Arial (Body)"/>
            </a:endParaRPr>
          </a:p>
        </p:txBody>
      </p:sp>
      <p:graphicFrame>
        <p:nvGraphicFramePr>
          <p:cNvPr id="5" name="Chart 4">
            <a:extLst>
              <a:ext uri="{FF2B5EF4-FFF2-40B4-BE49-F238E27FC236}">
                <a16:creationId xmlns:a16="http://schemas.microsoft.com/office/drawing/2014/main" id="{4648BAA5-CDAD-43E0-9730-87AB01E24BBB}"/>
              </a:ext>
            </a:extLst>
          </p:cNvPr>
          <p:cNvGraphicFramePr>
            <a:graphicFrameLocks/>
          </p:cNvGraphicFramePr>
          <p:nvPr>
            <p:extLst>
              <p:ext uri="{D42A27DB-BD31-4B8C-83A1-F6EECF244321}">
                <p14:modId xmlns:p14="http://schemas.microsoft.com/office/powerpoint/2010/main" val="1975069346"/>
              </p:ext>
            </p:extLst>
          </p:nvPr>
        </p:nvGraphicFramePr>
        <p:xfrm>
          <a:off x="366162" y="1157288"/>
          <a:ext cx="114808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Rounded Corners 1">
            <a:hlinkClick r:id="rId4" action="ppaction://hlinksldjump"/>
            <a:extLst>
              <a:ext uri="{FF2B5EF4-FFF2-40B4-BE49-F238E27FC236}">
                <a16:creationId xmlns:a16="http://schemas.microsoft.com/office/drawing/2014/main" id="{8F420603-F4AF-2AFE-D3EB-77DF73DC8470}"/>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Total</a:t>
            </a:r>
          </a:p>
        </p:txBody>
      </p:sp>
      <p:sp>
        <p:nvSpPr>
          <p:cNvPr id="3" name="Rectangle: Rounded Corners 2">
            <a:hlinkClick r:id="rId5" action="ppaction://hlinksldjump"/>
            <a:extLst>
              <a:ext uri="{FF2B5EF4-FFF2-40B4-BE49-F238E27FC236}">
                <a16:creationId xmlns:a16="http://schemas.microsoft.com/office/drawing/2014/main" id="{8679FC64-2CC9-F312-84E5-CADD052C3661}"/>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SB</a:t>
            </a:r>
          </a:p>
        </p:txBody>
      </p:sp>
      <p:sp>
        <p:nvSpPr>
          <p:cNvPr id="4" name="Rectangle: Rounded Corners 3">
            <a:hlinkClick r:id="rId6" action="ppaction://hlinksldjump"/>
            <a:extLst>
              <a:ext uri="{FF2B5EF4-FFF2-40B4-BE49-F238E27FC236}">
                <a16:creationId xmlns:a16="http://schemas.microsoft.com/office/drawing/2014/main" id="{250D11C6-422F-F3B8-78DB-2801B2AAA437}"/>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SDB</a:t>
            </a:r>
          </a:p>
        </p:txBody>
      </p:sp>
      <p:sp>
        <p:nvSpPr>
          <p:cNvPr id="7" name="Rectangle: Rounded Corners 6">
            <a:hlinkClick r:id="rId7" action="ppaction://hlinksldjump"/>
            <a:extLst>
              <a:ext uri="{FF2B5EF4-FFF2-40B4-BE49-F238E27FC236}">
                <a16:creationId xmlns:a16="http://schemas.microsoft.com/office/drawing/2014/main" id="{65C99032-79FF-E944-2E19-2CF8B4E44C4B}"/>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SDVOSB</a:t>
            </a:r>
          </a:p>
        </p:txBody>
      </p:sp>
      <p:sp>
        <p:nvSpPr>
          <p:cNvPr id="8" name="Rectangle: Rounded Corners 7">
            <a:hlinkClick r:id="rId8" action="ppaction://hlinksldjump"/>
            <a:extLst>
              <a:ext uri="{FF2B5EF4-FFF2-40B4-BE49-F238E27FC236}">
                <a16:creationId xmlns:a16="http://schemas.microsoft.com/office/drawing/2014/main" id="{8B8030BA-AE53-94C1-1DAC-AEE5382AAAEB}"/>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WOSB</a:t>
            </a:r>
          </a:p>
        </p:txBody>
      </p:sp>
      <p:sp>
        <p:nvSpPr>
          <p:cNvPr id="9" name="Rectangle: Rounded Corners 8">
            <a:hlinkClick r:id="rId9" action="ppaction://hlinksldjump"/>
            <a:extLst>
              <a:ext uri="{FF2B5EF4-FFF2-40B4-BE49-F238E27FC236}">
                <a16:creationId xmlns:a16="http://schemas.microsoft.com/office/drawing/2014/main" id="{8549F36D-FB3F-E56A-1D28-DC0A822D2BDE}"/>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HUBZone</a:t>
            </a:r>
          </a:p>
        </p:txBody>
      </p:sp>
      <p:sp>
        <p:nvSpPr>
          <p:cNvPr id="10" name="TextBox 9">
            <a:extLst>
              <a:ext uri="{FF2B5EF4-FFF2-40B4-BE49-F238E27FC236}">
                <a16:creationId xmlns:a16="http://schemas.microsoft.com/office/drawing/2014/main" id="{F621E000-6B47-721C-DB60-3BAA51F62B96}"/>
              </a:ext>
            </a:extLst>
          </p:cNvPr>
          <p:cNvSpPr txBox="1"/>
          <p:nvPr/>
        </p:nvSpPr>
        <p:spPr>
          <a:xfrm>
            <a:off x="287210" y="5272088"/>
            <a:ext cx="7713790" cy="353943"/>
          </a:xfrm>
          <a:prstGeom prst="rect">
            <a:avLst/>
          </a:prstGeom>
          <a:noFill/>
        </p:spPr>
        <p:txBody>
          <a:bodyPr wrap="squar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Small Business Achievements, Excluding Deobligations</a:t>
            </a:r>
            <a:endParaRPr lang="en-US" sz="1700" dirty="0">
              <a:solidFill>
                <a:srgbClr val="000000"/>
              </a:solidFill>
              <a:ea typeface="ＭＳ Ｐゴシック" pitchFamily="34" charset="-128"/>
            </a:endParaRPr>
          </a:p>
        </p:txBody>
      </p:sp>
      <p:sp>
        <p:nvSpPr>
          <p:cNvPr id="13" name="TextBox 12">
            <a:extLst>
              <a:ext uri="{FF2B5EF4-FFF2-40B4-BE49-F238E27FC236}">
                <a16:creationId xmlns:a16="http://schemas.microsoft.com/office/drawing/2014/main" id="{F190197F-1314-4E46-0FBF-AB0A6A15FFC7}"/>
              </a:ext>
            </a:extLst>
          </p:cNvPr>
          <p:cNvSpPr txBox="1"/>
          <p:nvPr/>
        </p:nvSpPr>
        <p:spPr>
          <a:xfrm>
            <a:off x="2249667" y="6112025"/>
            <a:ext cx="7713790"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Historical Information on Small Business and Socioeconomic Spending and Goals</a:t>
            </a:r>
            <a:endParaRPr lang="en-US" sz="1700" b="1" dirty="0">
              <a:solidFill>
                <a:srgbClr val="000000"/>
              </a:solidFill>
              <a:ea typeface="ＭＳ Ｐゴシック" pitchFamily="34" charset="-128"/>
            </a:endParaRPr>
          </a:p>
        </p:txBody>
      </p:sp>
    </p:spTree>
    <p:extLst>
      <p:ext uri="{BB962C8B-B14F-4D97-AF65-F5344CB8AC3E}">
        <p14:creationId xmlns:p14="http://schemas.microsoft.com/office/powerpoint/2010/main" val="42889665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5">
            <a:extLst>
              <a:ext uri="{FF2B5EF4-FFF2-40B4-BE49-F238E27FC236}">
                <a16:creationId xmlns:a16="http://schemas.microsoft.com/office/drawing/2014/main" id="{59205BCF-3D2D-0EB0-F60A-D0841B355ADE}"/>
              </a:ext>
            </a:extLst>
          </p:cNvPr>
          <p:cNvGraphicFramePr>
            <a:graphicFrameLocks noGrp="1"/>
          </p:cNvGraphicFramePr>
          <p:nvPr/>
        </p:nvGraphicFramePr>
        <p:xfrm>
          <a:off x="3855717" y="5266278"/>
          <a:ext cx="4480560" cy="1097280"/>
        </p:xfrm>
        <a:graphic>
          <a:graphicData uri="http://schemas.openxmlformats.org/drawingml/2006/table">
            <a:tbl>
              <a:tblPr firstRow="1" bandRow="1"/>
              <a:tblGrid>
                <a:gridCol w="365760">
                  <a:extLst>
                    <a:ext uri="{9D8B030D-6E8A-4147-A177-3AD203B41FA5}">
                      <a16:colId xmlns:a16="http://schemas.microsoft.com/office/drawing/2014/main" val="3097968278"/>
                    </a:ext>
                  </a:extLst>
                </a:gridCol>
                <a:gridCol w="4114800">
                  <a:extLst>
                    <a:ext uri="{9D8B030D-6E8A-4147-A177-3AD203B41FA5}">
                      <a16:colId xmlns:a16="http://schemas.microsoft.com/office/drawing/2014/main" val="1495242826"/>
                    </a:ext>
                  </a:extLst>
                </a:gridCol>
              </a:tblGrid>
              <a:tr h="196515">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DAA27"/>
                    </a:solidFill>
                  </a:tcPr>
                </a:tc>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r>
                        <a:rPr lang="en-US" sz="1000" dirty="0"/>
                        <a:t>Goals (Actual) met or exceeded Goals (Army) and Goals (NAB).</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488658"/>
                  </a:ext>
                </a:extLst>
              </a:tr>
              <a:tr h="250708">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C01"/>
                    </a:solidFill>
                  </a:tcPr>
                </a:tc>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r>
                        <a:rPr lang="en-US" sz="1000" dirty="0"/>
                        <a:t>Goals (Actual) met or exceeded Goals (Army) or Goals (NAB) but not both.</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508474"/>
                  </a:ext>
                </a:extLst>
              </a:tr>
              <a:tr h="250708">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r>
                        <a:rPr lang="en-US" sz="1000" dirty="0"/>
                        <a:t>Goals (Actual) did not meet Goals (Army) and Goals (NAB).</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420616"/>
                  </a:ext>
                </a:extLst>
              </a:tr>
            </a:tbl>
          </a:graphicData>
        </a:graphic>
      </p:graphicFrame>
      <p:sp>
        <p:nvSpPr>
          <p:cNvPr id="8" name="Title 5">
            <a:extLst>
              <a:ext uri="{FF2B5EF4-FFF2-40B4-BE49-F238E27FC236}">
                <a16:creationId xmlns:a16="http://schemas.microsoft.com/office/drawing/2014/main" id="{CFE14C49-1484-1646-E21B-EBC937ADE51E}"/>
              </a:ext>
            </a:extLst>
          </p:cNvPr>
          <p:cNvSpPr>
            <a:spLocks noGrp="1"/>
          </p:cNvSpPr>
          <p:nvPr>
            <p:ph type="title"/>
          </p:nvPr>
        </p:nvSpPr>
        <p:spPr>
          <a:xfrm>
            <a:off x="741872" y="143974"/>
            <a:ext cx="10810350" cy="914400"/>
          </a:xfrm>
        </p:spPr>
        <p:txBody>
          <a:bodyPr/>
          <a:lstStyle/>
          <a:p>
            <a:r>
              <a:rPr lang="en-US" dirty="0"/>
              <a:t>Small business accomplishments</a:t>
            </a:r>
            <a:br>
              <a:rPr lang="en-US" dirty="0"/>
            </a:br>
            <a:r>
              <a:rPr lang="en-US" dirty="0"/>
              <a:t>goal achievements (fy20 to fy23)</a:t>
            </a:r>
          </a:p>
        </p:txBody>
      </p:sp>
      <p:graphicFrame>
        <p:nvGraphicFramePr>
          <p:cNvPr id="3" name="Object 2">
            <a:extLst>
              <a:ext uri="{FF2B5EF4-FFF2-40B4-BE49-F238E27FC236}">
                <a16:creationId xmlns:a16="http://schemas.microsoft.com/office/drawing/2014/main" id="{8A121D73-17B6-DB80-8B04-80733EE22BFF}"/>
              </a:ext>
            </a:extLst>
          </p:cNvPr>
          <p:cNvGraphicFramePr>
            <a:graphicFrameLocks noChangeAspect="1"/>
          </p:cNvGraphicFramePr>
          <p:nvPr/>
        </p:nvGraphicFramePr>
        <p:xfrm>
          <a:off x="2305050" y="1157289"/>
          <a:ext cx="7581900" cy="1905982"/>
        </p:xfrm>
        <a:graphic>
          <a:graphicData uri="http://schemas.openxmlformats.org/presentationml/2006/ole">
            <mc:AlternateContent xmlns:mc="http://schemas.openxmlformats.org/markup-compatibility/2006">
              <mc:Choice xmlns:v="urn:schemas-microsoft-com:vml" Requires="v">
                <p:oleObj name="Worksheet" r:id="rId3" imgW="7581849" imgH="2295383" progId="Excel.Sheet.12">
                  <p:embed/>
                </p:oleObj>
              </mc:Choice>
              <mc:Fallback>
                <p:oleObj name="Worksheet" r:id="rId3" imgW="7581849" imgH="2295383" progId="Excel.Sheet.12">
                  <p:embed/>
                  <p:pic>
                    <p:nvPicPr>
                      <p:cNvPr id="3" name="Object 2">
                        <a:extLst>
                          <a:ext uri="{FF2B5EF4-FFF2-40B4-BE49-F238E27FC236}">
                            <a16:creationId xmlns:a16="http://schemas.microsoft.com/office/drawing/2014/main" id="{8A121D73-17B6-DB80-8B04-80733EE22BFF}"/>
                          </a:ext>
                        </a:extLst>
                      </p:cNvPr>
                      <p:cNvPicPr/>
                      <p:nvPr/>
                    </p:nvPicPr>
                    <p:blipFill>
                      <a:blip r:embed="rId4"/>
                      <a:stretch>
                        <a:fillRect/>
                      </a:stretch>
                    </p:blipFill>
                    <p:spPr>
                      <a:xfrm>
                        <a:off x="2305050" y="1157289"/>
                        <a:ext cx="7581900" cy="190598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4B81D40-95C1-B831-CFD0-66FC7ED82CE6}"/>
              </a:ext>
            </a:extLst>
          </p:cNvPr>
          <p:cNvGraphicFramePr>
            <a:graphicFrameLocks noChangeAspect="1"/>
          </p:cNvGraphicFramePr>
          <p:nvPr/>
        </p:nvGraphicFramePr>
        <p:xfrm>
          <a:off x="2305050" y="3211783"/>
          <a:ext cx="7581900" cy="1905982"/>
        </p:xfrm>
        <a:graphic>
          <a:graphicData uri="http://schemas.openxmlformats.org/presentationml/2006/ole">
            <mc:AlternateContent xmlns:mc="http://schemas.openxmlformats.org/markup-compatibility/2006">
              <mc:Choice xmlns:v="urn:schemas-microsoft-com:vml" Requires="v">
                <p:oleObj name="Worksheet" r:id="rId5" imgW="7581849" imgH="2295383" progId="Excel.Sheet.12">
                  <p:embed/>
                </p:oleObj>
              </mc:Choice>
              <mc:Fallback>
                <p:oleObj name="Worksheet" r:id="rId5" imgW="7581849" imgH="2295383" progId="Excel.Sheet.12">
                  <p:embed/>
                  <p:pic>
                    <p:nvPicPr>
                      <p:cNvPr id="9" name="Object 8">
                        <a:extLst>
                          <a:ext uri="{FF2B5EF4-FFF2-40B4-BE49-F238E27FC236}">
                            <a16:creationId xmlns:a16="http://schemas.microsoft.com/office/drawing/2014/main" id="{44B81D40-95C1-B831-CFD0-66FC7ED82CE6}"/>
                          </a:ext>
                        </a:extLst>
                      </p:cNvPr>
                      <p:cNvPicPr/>
                      <p:nvPr/>
                    </p:nvPicPr>
                    <p:blipFill>
                      <a:blip r:embed="rId6"/>
                      <a:stretch>
                        <a:fillRect/>
                      </a:stretch>
                    </p:blipFill>
                    <p:spPr>
                      <a:xfrm>
                        <a:off x="2305050" y="3211783"/>
                        <a:ext cx="7581900" cy="1905982"/>
                      </a:xfrm>
                      <a:prstGeom prst="rect">
                        <a:avLst/>
                      </a:prstGeom>
                    </p:spPr>
                  </p:pic>
                </p:oleObj>
              </mc:Fallback>
            </mc:AlternateContent>
          </a:graphicData>
        </a:graphic>
      </p:graphicFrame>
    </p:spTree>
    <p:extLst>
      <p:ext uri="{BB962C8B-B14F-4D97-AF65-F5344CB8AC3E}">
        <p14:creationId xmlns:p14="http://schemas.microsoft.com/office/powerpoint/2010/main" val="16078703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75577A-8675-25FE-EEE6-9A827B5AF7E5}"/>
              </a:ext>
            </a:extLst>
          </p:cNvPr>
          <p:cNvSpPr>
            <a:spLocks noGrp="1"/>
          </p:cNvSpPr>
          <p:nvPr>
            <p:ph type="title"/>
          </p:nvPr>
        </p:nvSpPr>
        <p:spPr>
          <a:xfrm>
            <a:off x="741872" y="143974"/>
            <a:ext cx="10810350" cy="914400"/>
          </a:xfrm>
        </p:spPr>
        <p:txBody>
          <a:bodyPr/>
          <a:lstStyle/>
          <a:p>
            <a:r>
              <a:rPr lang="en-US" dirty="0">
                <a:latin typeface="Arial (Body)"/>
              </a:rPr>
              <a:t>Small business accomplishments</a:t>
            </a:r>
            <a:br>
              <a:rPr lang="en-US" dirty="0">
                <a:latin typeface="Arial (Body)"/>
              </a:rPr>
            </a:br>
            <a:r>
              <a:rPr lang="en-US" dirty="0">
                <a:latin typeface="Arial (Body)"/>
              </a:rPr>
              <a:t>Sb Concerns spending / goals (Fy13 to FY24)</a:t>
            </a:r>
            <a:endParaRPr lang="en-US" sz="800" dirty="0">
              <a:latin typeface="Arial (Body)"/>
            </a:endParaRPr>
          </a:p>
        </p:txBody>
      </p:sp>
      <p:graphicFrame>
        <p:nvGraphicFramePr>
          <p:cNvPr id="3" name="Object 2">
            <a:extLst>
              <a:ext uri="{FF2B5EF4-FFF2-40B4-BE49-F238E27FC236}">
                <a16:creationId xmlns:a16="http://schemas.microsoft.com/office/drawing/2014/main" id="{38EF25CE-EBD5-3051-6E2D-42134171E35A}"/>
              </a:ext>
            </a:extLst>
          </p:cNvPr>
          <p:cNvGraphicFramePr>
            <a:graphicFrameLocks noChangeAspect="1"/>
          </p:cNvGraphicFramePr>
          <p:nvPr/>
        </p:nvGraphicFramePr>
        <p:xfrm>
          <a:off x="355600" y="1157288"/>
          <a:ext cx="5540375" cy="3173412"/>
        </p:xfrm>
        <a:graphic>
          <a:graphicData uri="http://schemas.openxmlformats.org/presentationml/2006/ole">
            <mc:AlternateContent xmlns:mc="http://schemas.openxmlformats.org/markup-compatibility/2006">
              <mc:Choice xmlns:v="urn:schemas-microsoft-com:vml" Requires="v">
                <p:oleObj name="Worksheet" r:id="rId3" imgW="4857673" imgH="2781175" progId="Excel.Sheet.12">
                  <p:embed/>
                </p:oleObj>
              </mc:Choice>
              <mc:Fallback>
                <p:oleObj name="Worksheet" r:id="rId3" imgW="4857673" imgH="2781175" progId="Excel.Sheet.12">
                  <p:embed/>
                  <p:pic>
                    <p:nvPicPr>
                      <p:cNvPr id="3" name="Object 2">
                        <a:extLst>
                          <a:ext uri="{FF2B5EF4-FFF2-40B4-BE49-F238E27FC236}">
                            <a16:creationId xmlns:a16="http://schemas.microsoft.com/office/drawing/2014/main" id="{38EF25CE-EBD5-3051-6E2D-42134171E35A}"/>
                          </a:ext>
                        </a:extLst>
                      </p:cNvPr>
                      <p:cNvPicPr/>
                      <p:nvPr/>
                    </p:nvPicPr>
                    <p:blipFill>
                      <a:blip r:embed="rId4"/>
                      <a:stretch>
                        <a:fillRect/>
                      </a:stretch>
                    </p:blipFill>
                    <p:spPr>
                      <a:xfrm>
                        <a:off x="355600" y="1157288"/>
                        <a:ext cx="5540375" cy="3173412"/>
                      </a:xfrm>
                      <a:prstGeom prst="rect">
                        <a:avLst/>
                      </a:prstGeom>
                    </p:spPr>
                  </p:pic>
                </p:oleObj>
              </mc:Fallback>
            </mc:AlternateContent>
          </a:graphicData>
        </a:graphic>
      </p:graphicFrame>
      <p:graphicFrame>
        <p:nvGraphicFramePr>
          <p:cNvPr id="8" name="Chart 7">
            <a:extLst>
              <a:ext uri="{FF2B5EF4-FFF2-40B4-BE49-F238E27FC236}">
                <a16:creationId xmlns:a16="http://schemas.microsoft.com/office/drawing/2014/main" id="{5317E960-97D9-4701-B0E8-AC099A222B7B}"/>
              </a:ext>
            </a:extLst>
          </p:cNvPr>
          <p:cNvGraphicFramePr>
            <a:graphicFrameLocks/>
          </p:cNvGraphicFramePr>
          <p:nvPr/>
        </p:nvGraphicFramePr>
        <p:xfrm>
          <a:off x="6296027" y="1157287"/>
          <a:ext cx="5540374" cy="3171825"/>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89644FDA-D6E4-EEE3-9058-4B6C0831C1F3}"/>
              </a:ext>
            </a:extLst>
          </p:cNvPr>
          <p:cNvSpPr txBox="1"/>
          <p:nvPr/>
        </p:nvSpPr>
        <p:spPr>
          <a:xfrm>
            <a:off x="278067" y="4356544"/>
            <a:ext cx="5195653" cy="528350"/>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Small Business</a:t>
            </a:r>
          </a:p>
          <a:p>
            <a:pPr defTabSz="914400" fontAlgn="base">
              <a:spcBef>
                <a:spcPct val="0"/>
              </a:spcBef>
              <a:spcAft>
                <a:spcPct val="0"/>
              </a:spcAft>
            </a:pPr>
            <a:r>
              <a:rPr lang="en-US" sz="1700" baseline="30000" dirty="0">
                <a:solidFill>
                  <a:srgbClr val="000000"/>
                </a:solidFill>
                <a:ea typeface="ＭＳ Ｐゴシック"/>
                <a:cs typeface="Arial"/>
                <a:sym typeface="Wingdings" panose="05000000000000000000" pitchFamily="2" charset="2"/>
              </a:rPr>
              <a:t>Achievements, Excluding Deobligations</a:t>
            </a:r>
            <a:endParaRPr lang="en-US" sz="1700" dirty="0">
              <a:solidFill>
                <a:srgbClr val="000000"/>
              </a:solidFill>
              <a:ea typeface="ＭＳ Ｐゴシック" pitchFamily="34" charset="-128"/>
            </a:endParaRPr>
          </a:p>
        </p:txBody>
      </p:sp>
      <p:sp>
        <p:nvSpPr>
          <p:cNvPr id="4" name="Rectangle: Rounded Corners 3">
            <a:hlinkClick r:id="rId6" action="ppaction://hlinksldjump"/>
            <a:extLst>
              <a:ext uri="{FF2B5EF4-FFF2-40B4-BE49-F238E27FC236}">
                <a16:creationId xmlns:a16="http://schemas.microsoft.com/office/drawing/2014/main" id="{E51F443A-4AB1-1874-16D0-2AB05AE81041}"/>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Total</a:t>
            </a:r>
          </a:p>
        </p:txBody>
      </p:sp>
      <p:sp>
        <p:nvSpPr>
          <p:cNvPr id="5" name="Rectangle: Rounded Corners 4">
            <a:hlinkClick r:id="rId7" action="ppaction://hlinksldjump"/>
            <a:extLst>
              <a:ext uri="{FF2B5EF4-FFF2-40B4-BE49-F238E27FC236}">
                <a16:creationId xmlns:a16="http://schemas.microsoft.com/office/drawing/2014/main" id="{0AD250BB-C822-A656-372B-8B4F337F791C}"/>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SB</a:t>
            </a:r>
          </a:p>
        </p:txBody>
      </p:sp>
      <p:sp>
        <p:nvSpPr>
          <p:cNvPr id="7" name="Rectangle: Rounded Corners 6">
            <a:hlinkClick r:id="rId8" action="ppaction://hlinksldjump"/>
            <a:extLst>
              <a:ext uri="{FF2B5EF4-FFF2-40B4-BE49-F238E27FC236}">
                <a16:creationId xmlns:a16="http://schemas.microsoft.com/office/drawing/2014/main" id="{AA9A4231-984D-3E1E-0541-90F6A292E8F6}"/>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SDB</a:t>
            </a:r>
          </a:p>
        </p:txBody>
      </p:sp>
      <p:sp>
        <p:nvSpPr>
          <p:cNvPr id="9" name="Rectangle: Rounded Corners 8">
            <a:hlinkClick r:id="rId9" action="ppaction://hlinksldjump"/>
            <a:extLst>
              <a:ext uri="{FF2B5EF4-FFF2-40B4-BE49-F238E27FC236}">
                <a16:creationId xmlns:a16="http://schemas.microsoft.com/office/drawing/2014/main" id="{D009ED51-6BA2-DF90-926B-BF447181F189}"/>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SDVOSB</a:t>
            </a:r>
          </a:p>
        </p:txBody>
      </p:sp>
      <p:sp>
        <p:nvSpPr>
          <p:cNvPr id="10" name="Rectangle: Rounded Corners 9">
            <a:hlinkClick r:id="rId10" action="ppaction://hlinksldjump"/>
            <a:extLst>
              <a:ext uri="{FF2B5EF4-FFF2-40B4-BE49-F238E27FC236}">
                <a16:creationId xmlns:a16="http://schemas.microsoft.com/office/drawing/2014/main" id="{6C586CC7-D15C-DCC4-4A01-14F9C0C3D010}"/>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WOSB</a:t>
            </a:r>
          </a:p>
        </p:txBody>
      </p:sp>
      <p:sp>
        <p:nvSpPr>
          <p:cNvPr id="11" name="Rectangle: Rounded Corners 10">
            <a:hlinkClick r:id="rId11" action="ppaction://hlinksldjump"/>
            <a:extLst>
              <a:ext uri="{FF2B5EF4-FFF2-40B4-BE49-F238E27FC236}">
                <a16:creationId xmlns:a16="http://schemas.microsoft.com/office/drawing/2014/main" id="{6C64535C-3897-5D78-CFF3-5B1DF85BA5EF}"/>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HUBZone</a:t>
            </a:r>
          </a:p>
        </p:txBody>
      </p:sp>
      <p:sp>
        <p:nvSpPr>
          <p:cNvPr id="12" name="TextBox 11">
            <a:extLst>
              <a:ext uri="{FF2B5EF4-FFF2-40B4-BE49-F238E27FC236}">
                <a16:creationId xmlns:a16="http://schemas.microsoft.com/office/drawing/2014/main" id="{EFB391AA-AA79-2C3E-1EE5-020F1A66ECAA}"/>
              </a:ext>
            </a:extLst>
          </p:cNvPr>
          <p:cNvSpPr txBox="1"/>
          <p:nvPr/>
        </p:nvSpPr>
        <p:spPr>
          <a:xfrm>
            <a:off x="2249667" y="6112025"/>
            <a:ext cx="7713790"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Historical Information on Small Business and Socioeconomic Spending and Goals</a:t>
            </a:r>
            <a:endParaRPr lang="en-US" sz="1700" b="1" dirty="0">
              <a:solidFill>
                <a:srgbClr val="000000"/>
              </a:solidFill>
              <a:ea typeface="ＭＳ Ｐゴシック" pitchFamily="34" charset="-128"/>
            </a:endParaRPr>
          </a:p>
        </p:txBody>
      </p:sp>
    </p:spTree>
    <p:extLst>
      <p:ext uri="{BB962C8B-B14F-4D97-AF65-F5344CB8AC3E}">
        <p14:creationId xmlns:p14="http://schemas.microsoft.com/office/powerpoint/2010/main" val="3765101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D2461CCA-A0A4-1A6B-5C9E-48A80F3AF2E6}"/>
              </a:ext>
            </a:extLst>
          </p:cNvPr>
          <p:cNvGraphicFramePr>
            <a:graphicFrameLocks noChangeAspect="1"/>
          </p:cNvGraphicFramePr>
          <p:nvPr>
            <p:extLst>
              <p:ext uri="{D42A27DB-BD31-4B8C-83A1-F6EECF244321}">
                <p14:modId xmlns:p14="http://schemas.microsoft.com/office/powerpoint/2010/main" val="2238552746"/>
              </p:ext>
            </p:extLst>
          </p:nvPr>
        </p:nvGraphicFramePr>
        <p:xfrm>
          <a:off x="355600" y="1157287"/>
          <a:ext cx="5540375" cy="3171825"/>
        </p:xfrm>
        <a:graphic>
          <a:graphicData uri="http://schemas.openxmlformats.org/presentationml/2006/ole">
            <mc:AlternateContent xmlns:mc="http://schemas.openxmlformats.org/markup-compatibility/2006">
              <mc:Choice xmlns:v="urn:schemas-microsoft-com:vml" Requires="v">
                <p:oleObj name="Worksheet" r:id="rId3" imgW="4857673" imgH="2781175" progId="Excel.Sheet.12">
                  <p:embed/>
                </p:oleObj>
              </mc:Choice>
              <mc:Fallback>
                <p:oleObj name="Worksheet" r:id="rId3" imgW="4857673" imgH="2781175" progId="Excel.Sheet.12">
                  <p:embed/>
                  <p:pic>
                    <p:nvPicPr>
                      <p:cNvPr id="3" name="Object 2">
                        <a:extLst>
                          <a:ext uri="{FF2B5EF4-FFF2-40B4-BE49-F238E27FC236}">
                            <a16:creationId xmlns:a16="http://schemas.microsoft.com/office/drawing/2014/main" id="{38EF25CE-EBD5-3051-6E2D-42134171E35A}"/>
                          </a:ext>
                        </a:extLst>
                      </p:cNvPr>
                      <p:cNvPicPr/>
                      <p:nvPr/>
                    </p:nvPicPr>
                    <p:blipFill>
                      <a:blip r:embed="rId4"/>
                      <a:stretch>
                        <a:fillRect/>
                      </a:stretch>
                    </p:blipFill>
                    <p:spPr>
                      <a:xfrm>
                        <a:off x="355600" y="1157287"/>
                        <a:ext cx="5540375" cy="3171825"/>
                      </a:xfrm>
                      <a:prstGeom prst="rect">
                        <a:avLst/>
                      </a:prstGeom>
                    </p:spPr>
                  </p:pic>
                </p:oleObj>
              </mc:Fallback>
            </mc:AlternateContent>
          </a:graphicData>
        </a:graphic>
      </p:graphicFrame>
      <p:graphicFrame>
        <p:nvGraphicFramePr>
          <p:cNvPr id="11" name="Chart 10">
            <a:extLst>
              <a:ext uri="{FF2B5EF4-FFF2-40B4-BE49-F238E27FC236}">
                <a16:creationId xmlns:a16="http://schemas.microsoft.com/office/drawing/2014/main" id="{A2958B6A-3DBD-43F5-9D04-5CC477A0A9D6}"/>
              </a:ext>
            </a:extLst>
          </p:cNvPr>
          <p:cNvGraphicFramePr>
            <a:graphicFrameLocks/>
          </p:cNvGraphicFramePr>
          <p:nvPr>
            <p:extLst>
              <p:ext uri="{D42A27DB-BD31-4B8C-83A1-F6EECF244321}">
                <p14:modId xmlns:p14="http://schemas.microsoft.com/office/powerpoint/2010/main" val="3478538713"/>
              </p:ext>
            </p:extLst>
          </p:nvPr>
        </p:nvGraphicFramePr>
        <p:xfrm>
          <a:off x="6296026" y="1157287"/>
          <a:ext cx="5540374" cy="3171825"/>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EE9B44F2-6688-B627-D044-3F815CAAA817}"/>
              </a:ext>
            </a:extLst>
          </p:cNvPr>
          <p:cNvSpPr txBox="1"/>
          <p:nvPr/>
        </p:nvSpPr>
        <p:spPr>
          <a:xfrm>
            <a:off x="278067" y="4356544"/>
            <a:ext cx="5195653" cy="528350"/>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Small Business</a:t>
            </a:r>
          </a:p>
          <a:p>
            <a:pPr defTabSz="914400" fontAlgn="base">
              <a:spcBef>
                <a:spcPct val="0"/>
              </a:spcBef>
              <a:spcAft>
                <a:spcPct val="0"/>
              </a:spcAft>
            </a:pPr>
            <a:r>
              <a:rPr lang="en-US" sz="1700" baseline="30000" dirty="0">
                <a:solidFill>
                  <a:srgbClr val="000000"/>
                </a:solidFill>
                <a:ea typeface="ＭＳ Ｐゴシック"/>
                <a:cs typeface="Arial"/>
                <a:sym typeface="Wingdings" panose="05000000000000000000" pitchFamily="2" charset="2"/>
              </a:rPr>
              <a:t>Achievements, Excluding Deobligations</a:t>
            </a:r>
            <a:endParaRPr lang="en-US" sz="1700" dirty="0">
              <a:solidFill>
                <a:srgbClr val="000000"/>
              </a:solidFill>
              <a:ea typeface="ＭＳ Ｐゴシック" pitchFamily="34" charset="-128"/>
            </a:endParaRPr>
          </a:p>
        </p:txBody>
      </p:sp>
      <p:sp>
        <p:nvSpPr>
          <p:cNvPr id="13" name="Title 5">
            <a:extLst>
              <a:ext uri="{FF2B5EF4-FFF2-40B4-BE49-F238E27FC236}">
                <a16:creationId xmlns:a16="http://schemas.microsoft.com/office/drawing/2014/main" id="{7DD6F1C7-E5B9-3D3B-C85B-79C1A918EEF6}"/>
              </a:ext>
            </a:extLst>
          </p:cNvPr>
          <p:cNvSpPr txBox="1">
            <a:spLocks/>
          </p:cNvSpPr>
          <p:nvPr/>
        </p:nvSpPr>
        <p:spPr>
          <a:xfrm>
            <a:off x="741872" y="143974"/>
            <a:ext cx="10810350"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latin typeface="Arial (Body)"/>
              </a:rPr>
              <a:t>Small business accomplishments</a:t>
            </a:r>
            <a:br>
              <a:rPr lang="en-US" dirty="0">
                <a:latin typeface="Arial (Body)"/>
              </a:rPr>
            </a:br>
            <a:r>
              <a:rPr lang="en-US" dirty="0">
                <a:latin typeface="Arial (Body)"/>
              </a:rPr>
              <a:t>SDB Concern spending / goals (Fy13 to FY24)</a:t>
            </a:r>
            <a:endParaRPr lang="en-US" sz="800" dirty="0">
              <a:latin typeface="Arial (Body)"/>
            </a:endParaRPr>
          </a:p>
        </p:txBody>
      </p:sp>
      <p:sp>
        <p:nvSpPr>
          <p:cNvPr id="14" name="Rectangle: Rounded Corners 13">
            <a:hlinkClick r:id="rId6" action="ppaction://hlinksldjump"/>
            <a:extLst>
              <a:ext uri="{FF2B5EF4-FFF2-40B4-BE49-F238E27FC236}">
                <a16:creationId xmlns:a16="http://schemas.microsoft.com/office/drawing/2014/main" id="{C0CECE10-AA2B-35AC-DE41-B0648AFA71FF}"/>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Total</a:t>
            </a:r>
          </a:p>
        </p:txBody>
      </p:sp>
      <p:sp>
        <p:nvSpPr>
          <p:cNvPr id="15" name="Rectangle: Rounded Corners 14">
            <a:hlinkClick r:id="rId7" action="ppaction://hlinksldjump"/>
            <a:extLst>
              <a:ext uri="{FF2B5EF4-FFF2-40B4-BE49-F238E27FC236}">
                <a16:creationId xmlns:a16="http://schemas.microsoft.com/office/drawing/2014/main" id="{AC4C12D8-5C26-DE95-3C3E-CD0D3984409C}"/>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SB</a:t>
            </a:r>
          </a:p>
        </p:txBody>
      </p:sp>
      <p:sp>
        <p:nvSpPr>
          <p:cNvPr id="16" name="Rectangle: Rounded Corners 15">
            <a:hlinkClick r:id="rId8" action="ppaction://hlinksldjump"/>
            <a:extLst>
              <a:ext uri="{FF2B5EF4-FFF2-40B4-BE49-F238E27FC236}">
                <a16:creationId xmlns:a16="http://schemas.microsoft.com/office/drawing/2014/main" id="{C5D5256F-41AB-F74B-4355-71921DEB06D9}"/>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SDB</a:t>
            </a:r>
          </a:p>
        </p:txBody>
      </p:sp>
      <p:sp>
        <p:nvSpPr>
          <p:cNvPr id="17" name="Rectangle: Rounded Corners 16">
            <a:hlinkClick r:id="rId9" action="ppaction://hlinksldjump"/>
            <a:extLst>
              <a:ext uri="{FF2B5EF4-FFF2-40B4-BE49-F238E27FC236}">
                <a16:creationId xmlns:a16="http://schemas.microsoft.com/office/drawing/2014/main" id="{31908C29-AD2D-4E67-1672-2CD8E1EEC290}"/>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SDVOSB</a:t>
            </a:r>
          </a:p>
        </p:txBody>
      </p:sp>
      <p:sp>
        <p:nvSpPr>
          <p:cNvPr id="18" name="Rectangle: Rounded Corners 17">
            <a:hlinkClick r:id="rId10" action="ppaction://hlinksldjump"/>
            <a:extLst>
              <a:ext uri="{FF2B5EF4-FFF2-40B4-BE49-F238E27FC236}">
                <a16:creationId xmlns:a16="http://schemas.microsoft.com/office/drawing/2014/main" id="{EC5DBE49-2A16-BC4E-D2AA-74D00BD876A7}"/>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WOSB</a:t>
            </a:r>
          </a:p>
        </p:txBody>
      </p:sp>
      <p:sp>
        <p:nvSpPr>
          <p:cNvPr id="19" name="Rectangle: Rounded Corners 18">
            <a:hlinkClick r:id="rId11" action="ppaction://hlinksldjump"/>
            <a:extLst>
              <a:ext uri="{FF2B5EF4-FFF2-40B4-BE49-F238E27FC236}">
                <a16:creationId xmlns:a16="http://schemas.microsoft.com/office/drawing/2014/main" id="{32CA380B-9DE8-1B06-C3C8-FF8811645078}"/>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HUBZone</a:t>
            </a:r>
          </a:p>
        </p:txBody>
      </p:sp>
      <p:sp>
        <p:nvSpPr>
          <p:cNvPr id="20" name="TextBox 19">
            <a:extLst>
              <a:ext uri="{FF2B5EF4-FFF2-40B4-BE49-F238E27FC236}">
                <a16:creationId xmlns:a16="http://schemas.microsoft.com/office/drawing/2014/main" id="{91A98B9A-7394-2D09-CDC3-B19CD76F047E}"/>
              </a:ext>
            </a:extLst>
          </p:cNvPr>
          <p:cNvSpPr txBox="1"/>
          <p:nvPr/>
        </p:nvSpPr>
        <p:spPr>
          <a:xfrm>
            <a:off x="2249667" y="6112025"/>
            <a:ext cx="7713790"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Historical Information on Small Business and Socioeconomic Spending and Goals</a:t>
            </a:r>
            <a:endParaRPr lang="en-US" sz="1700" b="1" dirty="0">
              <a:solidFill>
                <a:srgbClr val="000000"/>
              </a:solidFill>
              <a:ea typeface="ＭＳ Ｐゴシック" pitchFamily="34" charset="-128"/>
            </a:endParaRPr>
          </a:p>
        </p:txBody>
      </p:sp>
    </p:spTree>
    <p:extLst>
      <p:ext uri="{BB962C8B-B14F-4D97-AF65-F5344CB8AC3E}">
        <p14:creationId xmlns:p14="http://schemas.microsoft.com/office/powerpoint/2010/main" val="157429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D2461CCA-A0A4-1A6B-5C9E-48A80F3AF2E6}"/>
              </a:ext>
            </a:extLst>
          </p:cNvPr>
          <p:cNvGraphicFramePr>
            <a:graphicFrameLocks noChangeAspect="1"/>
          </p:cNvGraphicFramePr>
          <p:nvPr>
            <p:extLst>
              <p:ext uri="{D42A27DB-BD31-4B8C-83A1-F6EECF244321}">
                <p14:modId xmlns:p14="http://schemas.microsoft.com/office/powerpoint/2010/main" val="703779286"/>
              </p:ext>
            </p:extLst>
          </p:nvPr>
        </p:nvGraphicFramePr>
        <p:xfrm>
          <a:off x="355600" y="1157287"/>
          <a:ext cx="5540375" cy="3171825"/>
        </p:xfrm>
        <a:graphic>
          <a:graphicData uri="http://schemas.openxmlformats.org/presentationml/2006/ole">
            <mc:AlternateContent xmlns:mc="http://schemas.openxmlformats.org/markup-compatibility/2006">
              <mc:Choice xmlns:v="urn:schemas-microsoft-com:vml" Requires="v">
                <p:oleObj name="Worksheet" r:id="rId3" imgW="4857673" imgH="2781175" progId="Excel.Sheet.12">
                  <p:embed/>
                </p:oleObj>
              </mc:Choice>
              <mc:Fallback>
                <p:oleObj name="Worksheet" r:id="rId3" imgW="4857673" imgH="2781175" progId="Excel.Sheet.12">
                  <p:embed/>
                  <p:pic>
                    <p:nvPicPr>
                      <p:cNvPr id="7" name="Object 6">
                        <a:extLst>
                          <a:ext uri="{FF2B5EF4-FFF2-40B4-BE49-F238E27FC236}">
                            <a16:creationId xmlns:a16="http://schemas.microsoft.com/office/drawing/2014/main" id="{D2461CCA-A0A4-1A6B-5C9E-48A80F3AF2E6}"/>
                          </a:ext>
                        </a:extLst>
                      </p:cNvPr>
                      <p:cNvPicPr/>
                      <p:nvPr/>
                    </p:nvPicPr>
                    <p:blipFill>
                      <a:blip r:embed="rId4"/>
                      <a:stretch>
                        <a:fillRect/>
                      </a:stretch>
                    </p:blipFill>
                    <p:spPr>
                      <a:xfrm>
                        <a:off x="355600" y="1157287"/>
                        <a:ext cx="5540375" cy="3171825"/>
                      </a:xfrm>
                      <a:prstGeom prst="rect">
                        <a:avLst/>
                      </a:prstGeom>
                    </p:spPr>
                  </p:pic>
                </p:oleObj>
              </mc:Fallback>
            </mc:AlternateContent>
          </a:graphicData>
        </a:graphic>
      </p:graphicFrame>
      <p:graphicFrame>
        <p:nvGraphicFramePr>
          <p:cNvPr id="3" name="Chart 2">
            <a:extLst>
              <a:ext uri="{FF2B5EF4-FFF2-40B4-BE49-F238E27FC236}">
                <a16:creationId xmlns:a16="http://schemas.microsoft.com/office/drawing/2014/main" id="{E544E718-DC46-4576-943D-3A3308B4C231}"/>
              </a:ext>
            </a:extLst>
          </p:cNvPr>
          <p:cNvGraphicFramePr>
            <a:graphicFrameLocks/>
          </p:cNvGraphicFramePr>
          <p:nvPr>
            <p:extLst>
              <p:ext uri="{D42A27DB-BD31-4B8C-83A1-F6EECF244321}">
                <p14:modId xmlns:p14="http://schemas.microsoft.com/office/powerpoint/2010/main" val="3065928489"/>
              </p:ext>
            </p:extLst>
          </p:nvPr>
        </p:nvGraphicFramePr>
        <p:xfrm>
          <a:off x="6296027" y="1157287"/>
          <a:ext cx="5540373" cy="3171825"/>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0D47DAAE-354F-8E23-F06B-0A989D30CE82}"/>
              </a:ext>
            </a:extLst>
          </p:cNvPr>
          <p:cNvSpPr txBox="1"/>
          <p:nvPr/>
        </p:nvSpPr>
        <p:spPr>
          <a:xfrm>
            <a:off x="278067" y="4356544"/>
            <a:ext cx="5195653" cy="528350"/>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Small Business</a:t>
            </a:r>
          </a:p>
          <a:p>
            <a:pPr defTabSz="914400" fontAlgn="base">
              <a:spcBef>
                <a:spcPct val="0"/>
              </a:spcBef>
              <a:spcAft>
                <a:spcPct val="0"/>
              </a:spcAft>
            </a:pPr>
            <a:r>
              <a:rPr lang="en-US" sz="1700" baseline="30000" dirty="0">
                <a:solidFill>
                  <a:srgbClr val="000000"/>
                </a:solidFill>
                <a:ea typeface="ＭＳ Ｐゴシック"/>
                <a:cs typeface="Arial"/>
                <a:sym typeface="Wingdings" panose="05000000000000000000" pitchFamily="2" charset="2"/>
              </a:rPr>
              <a:t>Achievements, Excluding Deobligations</a:t>
            </a:r>
            <a:endParaRPr lang="en-US" sz="1700" dirty="0">
              <a:solidFill>
                <a:srgbClr val="000000"/>
              </a:solidFill>
              <a:ea typeface="ＭＳ Ｐゴシック" pitchFamily="34" charset="-128"/>
            </a:endParaRPr>
          </a:p>
        </p:txBody>
      </p:sp>
      <p:sp>
        <p:nvSpPr>
          <p:cNvPr id="12" name="Title 5">
            <a:extLst>
              <a:ext uri="{FF2B5EF4-FFF2-40B4-BE49-F238E27FC236}">
                <a16:creationId xmlns:a16="http://schemas.microsoft.com/office/drawing/2014/main" id="{5AEEF47C-41DE-D255-7AED-5752F7116462}"/>
              </a:ext>
            </a:extLst>
          </p:cNvPr>
          <p:cNvSpPr>
            <a:spLocks noGrp="1"/>
          </p:cNvSpPr>
          <p:nvPr>
            <p:ph type="title"/>
          </p:nvPr>
        </p:nvSpPr>
        <p:spPr>
          <a:xfrm>
            <a:off x="741872" y="143974"/>
            <a:ext cx="10962448" cy="914400"/>
          </a:xfrm>
        </p:spPr>
        <p:txBody>
          <a:bodyPr/>
          <a:lstStyle/>
          <a:p>
            <a:r>
              <a:rPr lang="en-US" dirty="0">
                <a:latin typeface="Arial (Body)"/>
              </a:rPr>
              <a:t>Small business accomplishments</a:t>
            </a:r>
            <a:br>
              <a:rPr lang="en-US" dirty="0">
                <a:latin typeface="Arial (Body)"/>
              </a:rPr>
            </a:br>
            <a:r>
              <a:rPr lang="en-US" dirty="0">
                <a:latin typeface="Arial (Body)"/>
              </a:rPr>
              <a:t>SDVOSB Concern spending / goals (Fy13 to FY24)</a:t>
            </a:r>
            <a:endParaRPr lang="en-US" sz="800" dirty="0">
              <a:latin typeface="Arial (Body)"/>
            </a:endParaRPr>
          </a:p>
        </p:txBody>
      </p:sp>
      <p:sp>
        <p:nvSpPr>
          <p:cNvPr id="13" name="Rectangle: Rounded Corners 12">
            <a:hlinkClick r:id="rId6" action="ppaction://hlinksldjump"/>
            <a:extLst>
              <a:ext uri="{FF2B5EF4-FFF2-40B4-BE49-F238E27FC236}">
                <a16:creationId xmlns:a16="http://schemas.microsoft.com/office/drawing/2014/main" id="{29E5957B-1AC6-1DCE-0A06-7A2E1B9D8F84}"/>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Total</a:t>
            </a:r>
          </a:p>
        </p:txBody>
      </p:sp>
      <p:sp>
        <p:nvSpPr>
          <p:cNvPr id="14" name="Rectangle: Rounded Corners 13">
            <a:hlinkClick r:id="rId7" action="ppaction://hlinksldjump"/>
            <a:extLst>
              <a:ext uri="{FF2B5EF4-FFF2-40B4-BE49-F238E27FC236}">
                <a16:creationId xmlns:a16="http://schemas.microsoft.com/office/drawing/2014/main" id="{48B97051-B8B5-48B6-4713-7A3884ED8590}"/>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SB</a:t>
            </a:r>
          </a:p>
        </p:txBody>
      </p:sp>
      <p:sp>
        <p:nvSpPr>
          <p:cNvPr id="15" name="Rectangle: Rounded Corners 14">
            <a:hlinkClick r:id="rId8" action="ppaction://hlinksldjump"/>
            <a:extLst>
              <a:ext uri="{FF2B5EF4-FFF2-40B4-BE49-F238E27FC236}">
                <a16:creationId xmlns:a16="http://schemas.microsoft.com/office/drawing/2014/main" id="{8C7278F8-8668-2BEE-A66A-0F7733227836}"/>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SDB</a:t>
            </a:r>
          </a:p>
        </p:txBody>
      </p:sp>
      <p:sp>
        <p:nvSpPr>
          <p:cNvPr id="16" name="Rectangle: Rounded Corners 15">
            <a:hlinkClick r:id="rId9" action="ppaction://hlinksldjump"/>
            <a:extLst>
              <a:ext uri="{FF2B5EF4-FFF2-40B4-BE49-F238E27FC236}">
                <a16:creationId xmlns:a16="http://schemas.microsoft.com/office/drawing/2014/main" id="{4850EF48-07AD-E955-3353-354CC2FD4702}"/>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SDVOSB</a:t>
            </a:r>
          </a:p>
        </p:txBody>
      </p:sp>
      <p:sp>
        <p:nvSpPr>
          <p:cNvPr id="17" name="Rectangle: Rounded Corners 16">
            <a:hlinkClick r:id="rId10" action="ppaction://hlinksldjump"/>
            <a:extLst>
              <a:ext uri="{FF2B5EF4-FFF2-40B4-BE49-F238E27FC236}">
                <a16:creationId xmlns:a16="http://schemas.microsoft.com/office/drawing/2014/main" id="{FFA96921-4FAD-95AD-E1B2-178AD4E9FC70}"/>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WOSB</a:t>
            </a:r>
          </a:p>
        </p:txBody>
      </p:sp>
      <p:sp>
        <p:nvSpPr>
          <p:cNvPr id="18" name="Rectangle: Rounded Corners 17">
            <a:hlinkClick r:id="rId11" action="ppaction://hlinksldjump"/>
            <a:extLst>
              <a:ext uri="{FF2B5EF4-FFF2-40B4-BE49-F238E27FC236}">
                <a16:creationId xmlns:a16="http://schemas.microsoft.com/office/drawing/2014/main" id="{0B70CD6B-6607-7052-940D-563F9490BC79}"/>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HUBZone</a:t>
            </a:r>
          </a:p>
        </p:txBody>
      </p:sp>
      <p:sp>
        <p:nvSpPr>
          <p:cNvPr id="19" name="TextBox 18">
            <a:extLst>
              <a:ext uri="{FF2B5EF4-FFF2-40B4-BE49-F238E27FC236}">
                <a16:creationId xmlns:a16="http://schemas.microsoft.com/office/drawing/2014/main" id="{32808C7A-AEB6-AFCC-EFFF-E1E17CCDF4D6}"/>
              </a:ext>
            </a:extLst>
          </p:cNvPr>
          <p:cNvSpPr txBox="1"/>
          <p:nvPr/>
        </p:nvSpPr>
        <p:spPr>
          <a:xfrm>
            <a:off x="2249667" y="6112025"/>
            <a:ext cx="7713790"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Historical Information on Small Business and Socioeconomic Spending and Goals</a:t>
            </a:r>
            <a:endParaRPr lang="en-US" sz="1700" b="1" dirty="0">
              <a:solidFill>
                <a:srgbClr val="000000"/>
              </a:solidFill>
              <a:ea typeface="ＭＳ Ｐゴシック" pitchFamily="34" charset="-128"/>
            </a:endParaRPr>
          </a:p>
        </p:txBody>
      </p:sp>
    </p:spTree>
    <p:extLst>
      <p:ext uri="{BB962C8B-B14F-4D97-AF65-F5344CB8AC3E}">
        <p14:creationId xmlns:p14="http://schemas.microsoft.com/office/powerpoint/2010/main" val="8855150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D2461CCA-A0A4-1A6B-5C9E-48A80F3AF2E6}"/>
              </a:ext>
            </a:extLst>
          </p:cNvPr>
          <p:cNvGraphicFramePr>
            <a:graphicFrameLocks noChangeAspect="1"/>
          </p:cNvGraphicFramePr>
          <p:nvPr>
            <p:extLst>
              <p:ext uri="{D42A27DB-BD31-4B8C-83A1-F6EECF244321}">
                <p14:modId xmlns:p14="http://schemas.microsoft.com/office/powerpoint/2010/main" val="1205289012"/>
              </p:ext>
            </p:extLst>
          </p:nvPr>
        </p:nvGraphicFramePr>
        <p:xfrm>
          <a:off x="355600" y="1157288"/>
          <a:ext cx="5540375" cy="3171825"/>
        </p:xfrm>
        <a:graphic>
          <a:graphicData uri="http://schemas.openxmlformats.org/presentationml/2006/ole">
            <mc:AlternateContent xmlns:mc="http://schemas.openxmlformats.org/markup-compatibility/2006">
              <mc:Choice xmlns:v="urn:schemas-microsoft-com:vml" Requires="v">
                <p:oleObj name="Worksheet" r:id="rId3" imgW="4857673" imgH="2781175" progId="Excel.Sheet.12">
                  <p:embed/>
                </p:oleObj>
              </mc:Choice>
              <mc:Fallback>
                <p:oleObj name="Worksheet" r:id="rId3" imgW="4857673" imgH="2781175" progId="Excel.Sheet.12">
                  <p:embed/>
                  <p:pic>
                    <p:nvPicPr>
                      <p:cNvPr id="7" name="Object 6">
                        <a:extLst>
                          <a:ext uri="{FF2B5EF4-FFF2-40B4-BE49-F238E27FC236}">
                            <a16:creationId xmlns:a16="http://schemas.microsoft.com/office/drawing/2014/main" id="{D2461CCA-A0A4-1A6B-5C9E-48A80F3AF2E6}"/>
                          </a:ext>
                        </a:extLst>
                      </p:cNvPr>
                      <p:cNvPicPr/>
                      <p:nvPr/>
                    </p:nvPicPr>
                    <p:blipFill>
                      <a:blip r:embed="rId4"/>
                      <a:stretch>
                        <a:fillRect/>
                      </a:stretch>
                    </p:blipFill>
                    <p:spPr>
                      <a:xfrm>
                        <a:off x="355600" y="1157288"/>
                        <a:ext cx="5540375" cy="3171825"/>
                      </a:xfrm>
                      <a:prstGeom prst="rect">
                        <a:avLst/>
                      </a:prstGeom>
                    </p:spPr>
                  </p:pic>
                </p:oleObj>
              </mc:Fallback>
            </mc:AlternateContent>
          </a:graphicData>
        </a:graphic>
      </p:graphicFrame>
      <p:graphicFrame>
        <p:nvGraphicFramePr>
          <p:cNvPr id="5" name="Chart 4">
            <a:extLst>
              <a:ext uri="{FF2B5EF4-FFF2-40B4-BE49-F238E27FC236}">
                <a16:creationId xmlns:a16="http://schemas.microsoft.com/office/drawing/2014/main" id="{0AF2B5EB-F495-4A72-8950-535184087C21}"/>
              </a:ext>
            </a:extLst>
          </p:cNvPr>
          <p:cNvGraphicFramePr>
            <a:graphicFrameLocks/>
          </p:cNvGraphicFramePr>
          <p:nvPr>
            <p:extLst>
              <p:ext uri="{D42A27DB-BD31-4B8C-83A1-F6EECF244321}">
                <p14:modId xmlns:p14="http://schemas.microsoft.com/office/powerpoint/2010/main" val="3643663386"/>
              </p:ext>
            </p:extLst>
          </p:nvPr>
        </p:nvGraphicFramePr>
        <p:xfrm>
          <a:off x="6296028" y="1157288"/>
          <a:ext cx="5540372" cy="3171825"/>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7EDA2B89-6E35-FEE8-D5F6-26FEA8ACB08F}"/>
              </a:ext>
            </a:extLst>
          </p:cNvPr>
          <p:cNvSpPr txBox="1"/>
          <p:nvPr/>
        </p:nvSpPr>
        <p:spPr>
          <a:xfrm>
            <a:off x="278067" y="4356544"/>
            <a:ext cx="5195653" cy="528350"/>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Small Business</a:t>
            </a:r>
          </a:p>
          <a:p>
            <a:pPr defTabSz="914400" fontAlgn="base">
              <a:spcBef>
                <a:spcPct val="0"/>
              </a:spcBef>
              <a:spcAft>
                <a:spcPct val="0"/>
              </a:spcAft>
            </a:pPr>
            <a:r>
              <a:rPr lang="en-US" sz="1700" baseline="30000" dirty="0">
                <a:solidFill>
                  <a:srgbClr val="000000"/>
                </a:solidFill>
                <a:ea typeface="ＭＳ Ｐゴシック"/>
                <a:cs typeface="Arial"/>
                <a:sym typeface="Wingdings" panose="05000000000000000000" pitchFamily="2" charset="2"/>
              </a:rPr>
              <a:t>Achievements, Excluding Deobligations</a:t>
            </a:r>
            <a:endParaRPr lang="en-US" sz="1700" dirty="0">
              <a:solidFill>
                <a:srgbClr val="000000"/>
              </a:solidFill>
              <a:ea typeface="ＭＳ Ｐゴシック" pitchFamily="34" charset="-128"/>
            </a:endParaRPr>
          </a:p>
        </p:txBody>
      </p:sp>
      <p:sp>
        <p:nvSpPr>
          <p:cNvPr id="9" name="Title 5">
            <a:extLst>
              <a:ext uri="{FF2B5EF4-FFF2-40B4-BE49-F238E27FC236}">
                <a16:creationId xmlns:a16="http://schemas.microsoft.com/office/drawing/2014/main" id="{1D2BBDD6-2FAD-152B-ABB6-7AD4B2A82B7B}"/>
              </a:ext>
            </a:extLst>
          </p:cNvPr>
          <p:cNvSpPr>
            <a:spLocks noGrp="1"/>
          </p:cNvSpPr>
          <p:nvPr>
            <p:ph type="title"/>
          </p:nvPr>
        </p:nvSpPr>
        <p:spPr>
          <a:xfrm>
            <a:off x="741872" y="143974"/>
            <a:ext cx="10810350" cy="914400"/>
          </a:xfrm>
        </p:spPr>
        <p:txBody>
          <a:bodyPr/>
          <a:lstStyle/>
          <a:p>
            <a:r>
              <a:rPr lang="en-US" dirty="0">
                <a:latin typeface="Arial (Body)"/>
              </a:rPr>
              <a:t>Small business accomplishments</a:t>
            </a:r>
            <a:br>
              <a:rPr lang="en-US" dirty="0">
                <a:latin typeface="Arial (Body)"/>
              </a:rPr>
            </a:br>
            <a:r>
              <a:rPr lang="en-US" dirty="0">
                <a:latin typeface="Arial (Body)"/>
              </a:rPr>
              <a:t>WOSB Concern spending / goals (Fy13 to FY24)</a:t>
            </a:r>
            <a:endParaRPr lang="en-US" sz="800" dirty="0">
              <a:latin typeface="Arial (Body)"/>
            </a:endParaRPr>
          </a:p>
        </p:txBody>
      </p:sp>
      <p:sp>
        <p:nvSpPr>
          <p:cNvPr id="10" name="Rectangle: Rounded Corners 9">
            <a:hlinkClick r:id="rId6" action="ppaction://hlinksldjump"/>
            <a:extLst>
              <a:ext uri="{FF2B5EF4-FFF2-40B4-BE49-F238E27FC236}">
                <a16:creationId xmlns:a16="http://schemas.microsoft.com/office/drawing/2014/main" id="{3C7C9324-42BE-4F07-FF7E-A0F3C91CE3DD}"/>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Total</a:t>
            </a:r>
          </a:p>
        </p:txBody>
      </p:sp>
      <p:sp>
        <p:nvSpPr>
          <p:cNvPr id="11" name="Rectangle: Rounded Corners 10">
            <a:hlinkClick r:id="rId7" action="ppaction://hlinksldjump"/>
            <a:extLst>
              <a:ext uri="{FF2B5EF4-FFF2-40B4-BE49-F238E27FC236}">
                <a16:creationId xmlns:a16="http://schemas.microsoft.com/office/drawing/2014/main" id="{F67B5771-F899-C110-A6D5-21D6E19F010F}"/>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SB</a:t>
            </a:r>
          </a:p>
        </p:txBody>
      </p:sp>
      <p:sp>
        <p:nvSpPr>
          <p:cNvPr id="12" name="Rectangle: Rounded Corners 11">
            <a:hlinkClick r:id="rId8" action="ppaction://hlinksldjump"/>
            <a:extLst>
              <a:ext uri="{FF2B5EF4-FFF2-40B4-BE49-F238E27FC236}">
                <a16:creationId xmlns:a16="http://schemas.microsoft.com/office/drawing/2014/main" id="{EC531362-7726-7205-31F8-71A097DC6C8D}"/>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SDB</a:t>
            </a:r>
          </a:p>
        </p:txBody>
      </p:sp>
      <p:sp>
        <p:nvSpPr>
          <p:cNvPr id="13" name="Rectangle: Rounded Corners 12">
            <a:hlinkClick r:id="rId9" action="ppaction://hlinksldjump"/>
            <a:extLst>
              <a:ext uri="{FF2B5EF4-FFF2-40B4-BE49-F238E27FC236}">
                <a16:creationId xmlns:a16="http://schemas.microsoft.com/office/drawing/2014/main" id="{FBCCCC18-EC0E-D0D2-DB01-5BFA87FDEDC9}"/>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SDVOSB</a:t>
            </a:r>
          </a:p>
        </p:txBody>
      </p:sp>
      <p:sp>
        <p:nvSpPr>
          <p:cNvPr id="14" name="Rectangle: Rounded Corners 13">
            <a:hlinkClick r:id="rId10" action="ppaction://hlinksldjump"/>
            <a:extLst>
              <a:ext uri="{FF2B5EF4-FFF2-40B4-BE49-F238E27FC236}">
                <a16:creationId xmlns:a16="http://schemas.microsoft.com/office/drawing/2014/main" id="{8C848D1C-B9F8-6440-A46D-11793B8D72DB}"/>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WOSB</a:t>
            </a:r>
          </a:p>
        </p:txBody>
      </p:sp>
      <p:sp>
        <p:nvSpPr>
          <p:cNvPr id="15" name="Rectangle: Rounded Corners 14">
            <a:hlinkClick r:id="rId11" action="ppaction://hlinksldjump"/>
            <a:extLst>
              <a:ext uri="{FF2B5EF4-FFF2-40B4-BE49-F238E27FC236}">
                <a16:creationId xmlns:a16="http://schemas.microsoft.com/office/drawing/2014/main" id="{8B32737E-0EBC-CC36-03FC-B37F24DE7D2E}"/>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HUBZone</a:t>
            </a:r>
          </a:p>
        </p:txBody>
      </p:sp>
      <p:sp>
        <p:nvSpPr>
          <p:cNvPr id="16" name="TextBox 15">
            <a:extLst>
              <a:ext uri="{FF2B5EF4-FFF2-40B4-BE49-F238E27FC236}">
                <a16:creationId xmlns:a16="http://schemas.microsoft.com/office/drawing/2014/main" id="{970912BE-9B31-53EA-2719-96FC7C80B3E3}"/>
              </a:ext>
            </a:extLst>
          </p:cNvPr>
          <p:cNvSpPr txBox="1"/>
          <p:nvPr/>
        </p:nvSpPr>
        <p:spPr>
          <a:xfrm>
            <a:off x="2249667" y="6112025"/>
            <a:ext cx="7713790"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Historical Information on Small Business and Socioeconomic Spending and Goals</a:t>
            </a:r>
            <a:endParaRPr lang="en-US" sz="1700" b="1" dirty="0">
              <a:solidFill>
                <a:srgbClr val="000000"/>
              </a:solidFill>
              <a:ea typeface="ＭＳ Ｐゴシック" pitchFamily="34" charset="-128"/>
            </a:endParaRPr>
          </a:p>
        </p:txBody>
      </p:sp>
    </p:spTree>
    <p:extLst>
      <p:ext uri="{BB962C8B-B14F-4D97-AF65-F5344CB8AC3E}">
        <p14:creationId xmlns:p14="http://schemas.microsoft.com/office/powerpoint/2010/main" val="31135557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D2461CCA-A0A4-1A6B-5C9E-48A80F3AF2E6}"/>
              </a:ext>
            </a:extLst>
          </p:cNvPr>
          <p:cNvGraphicFramePr>
            <a:graphicFrameLocks noChangeAspect="1"/>
          </p:cNvGraphicFramePr>
          <p:nvPr>
            <p:extLst>
              <p:ext uri="{D42A27DB-BD31-4B8C-83A1-F6EECF244321}">
                <p14:modId xmlns:p14="http://schemas.microsoft.com/office/powerpoint/2010/main" val="3330066384"/>
              </p:ext>
            </p:extLst>
          </p:nvPr>
        </p:nvGraphicFramePr>
        <p:xfrm>
          <a:off x="355600" y="1157288"/>
          <a:ext cx="5540375" cy="3171825"/>
        </p:xfrm>
        <a:graphic>
          <a:graphicData uri="http://schemas.openxmlformats.org/presentationml/2006/ole">
            <mc:AlternateContent xmlns:mc="http://schemas.openxmlformats.org/markup-compatibility/2006">
              <mc:Choice xmlns:v="urn:schemas-microsoft-com:vml" Requires="v">
                <p:oleObj name="Worksheet" r:id="rId3" imgW="4857673" imgH="2781175" progId="Excel.Sheet.12">
                  <p:embed/>
                </p:oleObj>
              </mc:Choice>
              <mc:Fallback>
                <p:oleObj name="Worksheet" r:id="rId3" imgW="4857673" imgH="2781175" progId="Excel.Sheet.12">
                  <p:embed/>
                  <p:pic>
                    <p:nvPicPr>
                      <p:cNvPr id="7" name="Object 6">
                        <a:extLst>
                          <a:ext uri="{FF2B5EF4-FFF2-40B4-BE49-F238E27FC236}">
                            <a16:creationId xmlns:a16="http://schemas.microsoft.com/office/drawing/2014/main" id="{D2461CCA-A0A4-1A6B-5C9E-48A80F3AF2E6}"/>
                          </a:ext>
                        </a:extLst>
                      </p:cNvPr>
                      <p:cNvPicPr/>
                      <p:nvPr/>
                    </p:nvPicPr>
                    <p:blipFill>
                      <a:blip r:embed="rId4"/>
                      <a:stretch>
                        <a:fillRect/>
                      </a:stretch>
                    </p:blipFill>
                    <p:spPr>
                      <a:xfrm>
                        <a:off x="355600" y="1157288"/>
                        <a:ext cx="5540375" cy="3171825"/>
                      </a:xfrm>
                      <a:prstGeom prst="rect">
                        <a:avLst/>
                      </a:prstGeom>
                    </p:spPr>
                  </p:pic>
                </p:oleObj>
              </mc:Fallback>
            </mc:AlternateContent>
          </a:graphicData>
        </a:graphic>
      </p:graphicFrame>
      <p:graphicFrame>
        <p:nvGraphicFramePr>
          <p:cNvPr id="3" name="Chart 2">
            <a:extLst>
              <a:ext uri="{FF2B5EF4-FFF2-40B4-BE49-F238E27FC236}">
                <a16:creationId xmlns:a16="http://schemas.microsoft.com/office/drawing/2014/main" id="{66F8D31E-D366-4307-86DA-396BBCB37D8C}"/>
              </a:ext>
            </a:extLst>
          </p:cNvPr>
          <p:cNvGraphicFramePr>
            <a:graphicFrameLocks/>
          </p:cNvGraphicFramePr>
          <p:nvPr>
            <p:extLst>
              <p:ext uri="{D42A27DB-BD31-4B8C-83A1-F6EECF244321}">
                <p14:modId xmlns:p14="http://schemas.microsoft.com/office/powerpoint/2010/main" val="1832300200"/>
              </p:ext>
            </p:extLst>
          </p:nvPr>
        </p:nvGraphicFramePr>
        <p:xfrm>
          <a:off x="6296028" y="1157288"/>
          <a:ext cx="5540372" cy="3171824"/>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321D8515-A350-815F-0ADC-1948C73B5075}"/>
              </a:ext>
            </a:extLst>
          </p:cNvPr>
          <p:cNvSpPr txBox="1"/>
          <p:nvPr/>
        </p:nvSpPr>
        <p:spPr>
          <a:xfrm>
            <a:off x="278067" y="4356544"/>
            <a:ext cx="5195653" cy="528350"/>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Small Business</a:t>
            </a:r>
          </a:p>
          <a:p>
            <a:pPr defTabSz="914400" fontAlgn="base">
              <a:spcBef>
                <a:spcPct val="0"/>
              </a:spcBef>
              <a:spcAft>
                <a:spcPct val="0"/>
              </a:spcAft>
            </a:pPr>
            <a:r>
              <a:rPr lang="en-US" sz="1700" baseline="30000" dirty="0">
                <a:solidFill>
                  <a:srgbClr val="000000"/>
                </a:solidFill>
                <a:ea typeface="ＭＳ Ｐゴシック"/>
                <a:cs typeface="Arial"/>
                <a:sym typeface="Wingdings" panose="05000000000000000000" pitchFamily="2" charset="2"/>
              </a:rPr>
              <a:t>Achievements, Excluding Deobligations</a:t>
            </a:r>
            <a:endParaRPr lang="en-US" sz="1700" dirty="0">
              <a:solidFill>
                <a:srgbClr val="000000"/>
              </a:solidFill>
              <a:ea typeface="ＭＳ Ｐゴシック" pitchFamily="34" charset="-128"/>
            </a:endParaRPr>
          </a:p>
        </p:txBody>
      </p:sp>
      <p:sp>
        <p:nvSpPr>
          <p:cNvPr id="9" name="Title 5">
            <a:extLst>
              <a:ext uri="{FF2B5EF4-FFF2-40B4-BE49-F238E27FC236}">
                <a16:creationId xmlns:a16="http://schemas.microsoft.com/office/drawing/2014/main" id="{9C063999-4DE4-3B83-8409-4B86E6D05C36}"/>
              </a:ext>
            </a:extLst>
          </p:cNvPr>
          <p:cNvSpPr>
            <a:spLocks noGrp="1"/>
          </p:cNvSpPr>
          <p:nvPr>
            <p:ph type="title"/>
          </p:nvPr>
        </p:nvSpPr>
        <p:spPr>
          <a:xfrm>
            <a:off x="741872" y="143974"/>
            <a:ext cx="11236768" cy="914400"/>
          </a:xfrm>
        </p:spPr>
        <p:txBody>
          <a:bodyPr/>
          <a:lstStyle/>
          <a:p>
            <a:r>
              <a:rPr lang="en-US" dirty="0">
                <a:latin typeface="Arial (Body)"/>
              </a:rPr>
              <a:t>Small business accomplishments</a:t>
            </a:r>
            <a:br>
              <a:rPr lang="en-US" dirty="0">
                <a:latin typeface="Arial (Body)"/>
              </a:rPr>
            </a:br>
            <a:r>
              <a:rPr lang="en-US" dirty="0">
                <a:latin typeface="Arial (Body)"/>
              </a:rPr>
              <a:t>HUBZone Concern spending / goals (Fy13 to FY24)</a:t>
            </a:r>
            <a:endParaRPr lang="en-US" sz="800" dirty="0">
              <a:latin typeface="Arial (Body)"/>
            </a:endParaRPr>
          </a:p>
        </p:txBody>
      </p:sp>
      <p:sp>
        <p:nvSpPr>
          <p:cNvPr id="10" name="Rectangle: Rounded Corners 9">
            <a:hlinkClick r:id="rId6" action="ppaction://hlinksldjump"/>
            <a:extLst>
              <a:ext uri="{FF2B5EF4-FFF2-40B4-BE49-F238E27FC236}">
                <a16:creationId xmlns:a16="http://schemas.microsoft.com/office/drawing/2014/main" id="{4C58C294-0AD5-FFDE-56F7-0F3265C60568}"/>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Total</a:t>
            </a:r>
          </a:p>
        </p:txBody>
      </p:sp>
      <p:sp>
        <p:nvSpPr>
          <p:cNvPr id="11" name="Rectangle: Rounded Corners 10">
            <a:hlinkClick r:id="rId7" action="ppaction://hlinksldjump"/>
            <a:extLst>
              <a:ext uri="{FF2B5EF4-FFF2-40B4-BE49-F238E27FC236}">
                <a16:creationId xmlns:a16="http://schemas.microsoft.com/office/drawing/2014/main" id="{9ECBDB24-7AA9-59DF-00A9-EC3DFD6A656F}"/>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SB</a:t>
            </a:r>
          </a:p>
        </p:txBody>
      </p:sp>
      <p:sp>
        <p:nvSpPr>
          <p:cNvPr id="12" name="Rectangle: Rounded Corners 11">
            <a:hlinkClick r:id="rId8" action="ppaction://hlinksldjump"/>
            <a:extLst>
              <a:ext uri="{FF2B5EF4-FFF2-40B4-BE49-F238E27FC236}">
                <a16:creationId xmlns:a16="http://schemas.microsoft.com/office/drawing/2014/main" id="{6DD36165-ABC4-95B5-42F2-8076346C3564}"/>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SDB</a:t>
            </a:r>
          </a:p>
        </p:txBody>
      </p:sp>
      <p:sp>
        <p:nvSpPr>
          <p:cNvPr id="13" name="Rectangle: Rounded Corners 12">
            <a:hlinkClick r:id="rId9" action="ppaction://hlinksldjump"/>
            <a:extLst>
              <a:ext uri="{FF2B5EF4-FFF2-40B4-BE49-F238E27FC236}">
                <a16:creationId xmlns:a16="http://schemas.microsoft.com/office/drawing/2014/main" id="{8C815C70-5168-DCF9-5AD2-D656DB333458}"/>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SDVOSB</a:t>
            </a:r>
          </a:p>
        </p:txBody>
      </p:sp>
      <p:sp>
        <p:nvSpPr>
          <p:cNvPr id="14" name="Rectangle: Rounded Corners 13">
            <a:hlinkClick r:id="rId10" action="ppaction://hlinksldjump"/>
            <a:extLst>
              <a:ext uri="{FF2B5EF4-FFF2-40B4-BE49-F238E27FC236}">
                <a16:creationId xmlns:a16="http://schemas.microsoft.com/office/drawing/2014/main" id="{FEF88C61-D34E-CD99-7E9E-A64D42F58059}"/>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WOSB</a:t>
            </a:r>
          </a:p>
        </p:txBody>
      </p:sp>
      <p:sp>
        <p:nvSpPr>
          <p:cNvPr id="15" name="Rectangle: Rounded Corners 14">
            <a:hlinkClick r:id="rId11" action="ppaction://hlinksldjump"/>
            <a:extLst>
              <a:ext uri="{FF2B5EF4-FFF2-40B4-BE49-F238E27FC236}">
                <a16:creationId xmlns:a16="http://schemas.microsoft.com/office/drawing/2014/main" id="{FBDC93BB-56DF-FDDB-26C3-849367440FFA}"/>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HUBZone</a:t>
            </a:r>
          </a:p>
        </p:txBody>
      </p:sp>
      <p:sp>
        <p:nvSpPr>
          <p:cNvPr id="16" name="TextBox 15">
            <a:extLst>
              <a:ext uri="{FF2B5EF4-FFF2-40B4-BE49-F238E27FC236}">
                <a16:creationId xmlns:a16="http://schemas.microsoft.com/office/drawing/2014/main" id="{6492B64F-2BCD-0279-918C-20E57E570409}"/>
              </a:ext>
            </a:extLst>
          </p:cNvPr>
          <p:cNvSpPr txBox="1"/>
          <p:nvPr/>
        </p:nvSpPr>
        <p:spPr>
          <a:xfrm>
            <a:off x="2249667" y="6112025"/>
            <a:ext cx="7713790"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Historical Information on Small Business and Socioeconomic Spending and Goals</a:t>
            </a:r>
            <a:endParaRPr lang="en-US" sz="1700" b="1" dirty="0">
              <a:solidFill>
                <a:srgbClr val="000000"/>
              </a:solidFill>
              <a:ea typeface="ＭＳ Ｐゴシック" pitchFamily="34" charset="-128"/>
            </a:endParaRPr>
          </a:p>
        </p:txBody>
      </p:sp>
    </p:spTree>
    <p:extLst>
      <p:ext uri="{BB962C8B-B14F-4D97-AF65-F5344CB8AC3E}">
        <p14:creationId xmlns:p14="http://schemas.microsoft.com/office/powerpoint/2010/main" val="2129395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ABA8CF15-716F-A351-4D76-53EE146187DB}"/>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civil works boundary Map</a:t>
            </a:r>
          </a:p>
        </p:txBody>
      </p:sp>
      <p:pic>
        <p:nvPicPr>
          <p:cNvPr id="13" name="Picture 6">
            <a:extLst>
              <a:ext uri="{FF2B5EF4-FFF2-40B4-BE49-F238E27FC236}">
                <a16:creationId xmlns:a16="http://schemas.microsoft.com/office/drawing/2014/main" id="{62D6AF3F-6223-8C3F-787A-9799F0A3C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871" y="1162050"/>
            <a:ext cx="6891020" cy="54419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CA59DD6-C843-B48C-7209-23E59F449994}"/>
              </a:ext>
            </a:extLst>
          </p:cNvPr>
          <p:cNvSpPr txBox="1"/>
          <p:nvPr/>
        </p:nvSpPr>
        <p:spPr>
          <a:xfrm>
            <a:off x="7623026" y="1162050"/>
            <a:ext cx="4568974" cy="4847481"/>
          </a:xfrm>
          <a:prstGeom prst="rect">
            <a:avLst/>
          </a:prstGeom>
          <a:noFill/>
        </p:spPr>
        <p:txBody>
          <a:bodyPr wrap="square" rtlCol="0">
            <a:spAutoFit/>
          </a:bodyPr>
          <a:lstStyle/>
          <a:p>
            <a:pPr marL="0" lvl="1" algn="ctr"/>
            <a:r>
              <a:rPr lang="en-US" sz="1700" u="sng" dirty="0">
                <a:latin typeface="Arial (Body)"/>
                <a:hlinkClick r:id="rId3">
                  <a:extLst>
                    <a:ext uri="{A12FA001-AC4F-418D-AE19-62706E023703}">
                      <ahyp:hlinkClr xmlns:ahyp="http://schemas.microsoft.com/office/drawing/2018/hyperlinkcolor" val="tx"/>
                    </a:ext>
                  </a:extLst>
                </a:hlinkClick>
              </a:rPr>
              <a:t>Dam and Recreational Sites</a:t>
            </a:r>
            <a:endParaRPr lang="en-US" sz="1700" u="sng" dirty="0">
              <a:latin typeface="Arial (Body)"/>
            </a:endParaRPr>
          </a:p>
          <a:p>
            <a:pPr marL="0" lvl="1" algn="ctr"/>
            <a:endParaRPr lang="en-US" sz="200" dirty="0">
              <a:latin typeface="Arial (Body)"/>
            </a:endParaRPr>
          </a:p>
          <a:p>
            <a:pPr marL="0" lvl="1"/>
            <a:r>
              <a:rPr lang="en-US" sz="1700" dirty="0">
                <a:latin typeface="Arial (Body)"/>
              </a:rPr>
              <a:t>New York</a:t>
            </a:r>
          </a:p>
          <a:p>
            <a:pPr marL="0" lvl="1"/>
            <a:endParaRPr lang="en-US" sz="200" dirty="0">
              <a:latin typeface="Arial (Body)"/>
            </a:endParaRPr>
          </a:p>
          <a:p>
            <a:pPr marL="515938" lvl="1" indent="-285750">
              <a:buFont typeface="Arial" panose="020B0604020202020204" pitchFamily="34" charset="0"/>
              <a:buChar char="•"/>
            </a:pPr>
            <a:r>
              <a:rPr lang="en-US" sz="1500" dirty="0">
                <a:latin typeface="Arial (Body)"/>
              </a:rPr>
              <a:t>Almond Lake</a:t>
            </a:r>
          </a:p>
          <a:p>
            <a:pPr marL="515938" lvl="1" indent="-285750">
              <a:buFont typeface="Arial" panose="020B0604020202020204" pitchFamily="34" charset="0"/>
              <a:buChar char="•"/>
            </a:pPr>
            <a:r>
              <a:rPr lang="en-US" sz="1500" dirty="0">
                <a:latin typeface="Arial (Body)"/>
              </a:rPr>
              <a:t>Arkport Dam</a:t>
            </a:r>
          </a:p>
          <a:p>
            <a:pPr marL="515938" lvl="1" indent="-285750">
              <a:buFont typeface="Arial" panose="020B0604020202020204" pitchFamily="34" charset="0"/>
              <a:buChar char="•"/>
            </a:pPr>
            <a:r>
              <a:rPr lang="en-US" sz="1500" dirty="0">
                <a:latin typeface="Arial (Body)"/>
              </a:rPr>
              <a:t>East Sidney Lake</a:t>
            </a:r>
          </a:p>
          <a:p>
            <a:pPr marL="515938" lvl="1" indent="-285750">
              <a:buFont typeface="Arial" panose="020B0604020202020204" pitchFamily="34" charset="0"/>
              <a:buChar char="•"/>
            </a:pPr>
            <a:r>
              <a:rPr lang="en-US" sz="1500" dirty="0">
                <a:latin typeface="Arial (Body)"/>
              </a:rPr>
              <a:t>Whitney Point Lake</a:t>
            </a:r>
          </a:p>
          <a:p>
            <a:pPr marL="515938" lvl="1" indent="-285750">
              <a:buFont typeface="Arial" panose="020B0604020202020204" pitchFamily="34" charset="0"/>
              <a:buChar char="•"/>
            </a:pPr>
            <a:endParaRPr lang="en-US" sz="200" dirty="0">
              <a:latin typeface="Arial (Body)"/>
            </a:endParaRPr>
          </a:p>
          <a:p>
            <a:pPr marL="0" lvl="1"/>
            <a:r>
              <a:rPr lang="en-US" sz="1700" dirty="0">
                <a:latin typeface="Arial (Body)"/>
              </a:rPr>
              <a:t>Pennsylvania</a:t>
            </a:r>
          </a:p>
          <a:p>
            <a:pPr marL="0" lvl="1"/>
            <a:endParaRPr lang="en-US" sz="200" dirty="0">
              <a:latin typeface="Arial (Body)"/>
            </a:endParaRPr>
          </a:p>
          <a:p>
            <a:pPr marL="515938" lvl="1" indent="-285750">
              <a:buFont typeface="Arial" panose="020B0604020202020204" pitchFamily="34" charset="0"/>
              <a:buChar char="•"/>
            </a:pPr>
            <a:r>
              <a:rPr lang="en-US" sz="1500" dirty="0">
                <a:latin typeface="Arial (Body)"/>
              </a:rPr>
              <a:t>Alvin R. Bush Dam</a:t>
            </a:r>
          </a:p>
          <a:p>
            <a:pPr marL="515938" lvl="1" indent="-285750">
              <a:buFont typeface="Arial" panose="020B0604020202020204" pitchFamily="34" charset="0"/>
              <a:buChar char="•"/>
            </a:pPr>
            <a:r>
              <a:rPr lang="en-US" sz="1500" dirty="0">
                <a:latin typeface="Arial (Body)"/>
              </a:rPr>
              <a:t>Aylesworth Lake</a:t>
            </a:r>
          </a:p>
          <a:p>
            <a:pPr marL="515938" lvl="1" indent="-285750">
              <a:buFont typeface="Arial" panose="020B0604020202020204" pitchFamily="34" charset="0"/>
              <a:buChar char="•"/>
            </a:pPr>
            <a:r>
              <a:rPr lang="en-US" sz="1500" dirty="0">
                <a:latin typeface="Arial (Body)"/>
              </a:rPr>
              <a:t>Codorus Creek</a:t>
            </a:r>
          </a:p>
          <a:p>
            <a:pPr marL="515938" lvl="1" indent="-285750">
              <a:buFont typeface="Arial" panose="020B0604020202020204" pitchFamily="34" charset="0"/>
              <a:buChar char="•"/>
            </a:pPr>
            <a:r>
              <a:rPr lang="en-US" sz="1500" dirty="0">
                <a:latin typeface="Arial (Body)"/>
              </a:rPr>
              <a:t>Cowanesque Lake</a:t>
            </a:r>
          </a:p>
          <a:p>
            <a:pPr marL="515938" lvl="1" indent="-285750">
              <a:buFont typeface="Arial" panose="020B0604020202020204" pitchFamily="34" charset="0"/>
              <a:buChar char="•"/>
            </a:pPr>
            <a:r>
              <a:rPr lang="en-US" sz="1500" dirty="0">
                <a:latin typeface="Arial (Body)"/>
              </a:rPr>
              <a:t>Curwensville Lake</a:t>
            </a:r>
          </a:p>
          <a:p>
            <a:pPr marL="515938" lvl="1" indent="-285750">
              <a:buFont typeface="Arial" panose="020B0604020202020204" pitchFamily="34" charset="0"/>
              <a:buChar char="•"/>
            </a:pPr>
            <a:r>
              <a:rPr lang="en-US" sz="1500" dirty="0">
                <a:latin typeface="Arial (Body)"/>
              </a:rPr>
              <a:t>Foster J. Sayers Dam</a:t>
            </a:r>
          </a:p>
          <a:p>
            <a:pPr marL="515938" lvl="1" indent="-285750">
              <a:buFont typeface="Arial" panose="020B0604020202020204" pitchFamily="34" charset="0"/>
              <a:buChar char="•"/>
            </a:pPr>
            <a:r>
              <a:rPr lang="en-US" sz="1500" dirty="0">
                <a:latin typeface="Arial (Body)"/>
              </a:rPr>
              <a:t>Indian Rock Dam</a:t>
            </a:r>
          </a:p>
          <a:p>
            <a:pPr marL="515938" lvl="1" indent="-285750">
              <a:buFont typeface="Arial" panose="020B0604020202020204" pitchFamily="34" charset="0"/>
              <a:buChar char="•"/>
            </a:pPr>
            <a:r>
              <a:rPr lang="en-US" sz="1500" dirty="0">
                <a:latin typeface="Arial (Body)"/>
              </a:rPr>
              <a:t>Raystown Lake</a:t>
            </a:r>
          </a:p>
          <a:p>
            <a:pPr marL="515938" lvl="1" indent="-285750">
              <a:buFont typeface="Arial" panose="020B0604020202020204" pitchFamily="34" charset="0"/>
              <a:buChar char="•"/>
            </a:pPr>
            <a:r>
              <a:rPr lang="en-US" sz="1500" dirty="0">
                <a:latin typeface="Arial (Body)"/>
              </a:rPr>
              <a:t>Stillwater Lake</a:t>
            </a:r>
          </a:p>
          <a:p>
            <a:pPr marL="515938" lvl="1" indent="-285750">
              <a:buFont typeface="Arial" panose="020B0604020202020204" pitchFamily="34" charset="0"/>
              <a:buChar char="•"/>
            </a:pPr>
            <a:r>
              <a:rPr lang="en-US" sz="1500" dirty="0">
                <a:latin typeface="Arial (Body)"/>
              </a:rPr>
              <a:t>Tioga - Hammond Lakes</a:t>
            </a:r>
          </a:p>
          <a:p>
            <a:pPr marL="515938" lvl="1" indent="-285750">
              <a:buFont typeface="Arial" panose="020B0604020202020204" pitchFamily="34" charset="0"/>
              <a:buChar char="•"/>
            </a:pPr>
            <a:endParaRPr lang="en-US" sz="200" dirty="0">
              <a:latin typeface="Arial (Body)"/>
            </a:endParaRPr>
          </a:p>
          <a:p>
            <a:pPr marL="0" lvl="1"/>
            <a:r>
              <a:rPr lang="en-US" sz="1700" dirty="0">
                <a:latin typeface="Arial (Body)"/>
              </a:rPr>
              <a:t>West Virginia</a:t>
            </a:r>
          </a:p>
          <a:p>
            <a:pPr marL="0" lvl="1"/>
            <a:endParaRPr lang="en-US" sz="200" dirty="0">
              <a:latin typeface="Arial (Body)"/>
            </a:endParaRPr>
          </a:p>
          <a:p>
            <a:pPr marL="515938" lvl="1" indent="-285750">
              <a:buFont typeface="Arial" panose="020B0604020202020204" pitchFamily="34" charset="0"/>
              <a:buChar char="•"/>
            </a:pPr>
            <a:r>
              <a:rPr lang="en-US" sz="1500" dirty="0">
                <a:latin typeface="Arial (Body)"/>
              </a:rPr>
              <a:t>Jennings Randolph Lake</a:t>
            </a:r>
          </a:p>
        </p:txBody>
      </p:sp>
      <p:sp>
        <p:nvSpPr>
          <p:cNvPr id="2" name="TextBox 1">
            <a:extLst>
              <a:ext uri="{FF2B5EF4-FFF2-40B4-BE49-F238E27FC236}">
                <a16:creationId xmlns:a16="http://schemas.microsoft.com/office/drawing/2014/main" id="{540CC949-A563-0735-48F5-590C9CEE134A}"/>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5</a:t>
            </a:r>
          </a:p>
        </p:txBody>
      </p:sp>
    </p:spTree>
    <p:extLst>
      <p:ext uri="{BB962C8B-B14F-4D97-AF65-F5344CB8AC3E}">
        <p14:creationId xmlns:p14="http://schemas.microsoft.com/office/powerpoint/2010/main" val="2943316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BCA1F8-A396-5D21-513E-2A25BCA9256E}"/>
              </a:ext>
            </a:extLst>
          </p:cNvPr>
          <p:cNvPicPr>
            <a:picLocks noChangeAspect="1"/>
          </p:cNvPicPr>
          <p:nvPr/>
        </p:nvPicPr>
        <p:blipFill>
          <a:blip r:embed="rId2"/>
          <a:stretch>
            <a:fillRect/>
          </a:stretch>
        </p:blipFill>
        <p:spPr>
          <a:xfrm>
            <a:off x="2624688" y="1162050"/>
            <a:ext cx="6963747" cy="3219899"/>
          </a:xfrm>
          <a:prstGeom prst="rect">
            <a:avLst/>
          </a:prstGeom>
        </p:spPr>
      </p:pic>
      <p:grpSp>
        <p:nvGrpSpPr>
          <p:cNvPr id="15" name="Group 14">
            <a:extLst>
              <a:ext uri="{FF2B5EF4-FFF2-40B4-BE49-F238E27FC236}">
                <a16:creationId xmlns:a16="http://schemas.microsoft.com/office/drawing/2014/main" id="{90EEF2FF-2470-94D8-DFF0-0FAA2C227C25}"/>
              </a:ext>
            </a:extLst>
          </p:cNvPr>
          <p:cNvGrpSpPr/>
          <p:nvPr/>
        </p:nvGrpSpPr>
        <p:grpSpPr>
          <a:xfrm>
            <a:off x="1858183" y="4381949"/>
            <a:ext cx="8496756" cy="1369130"/>
            <a:chOff x="8755537" y="3991060"/>
            <a:chExt cx="6412533" cy="500781"/>
          </a:xfrm>
        </p:grpSpPr>
        <p:sp>
          <p:nvSpPr>
            <p:cNvPr id="16" name="object 14">
              <a:extLst>
                <a:ext uri="{FF2B5EF4-FFF2-40B4-BE49-F238E27FC236}">
                  <a16:creationId xmlns:a16="http://schemas.microsoft.com/office/drawing/2014/main" id="{CBC37703-E6E2-71C4-1F66-85FD69D767FB}"/>
                </a:ext>
              </a:extLst>
            </p:cNvPr>
            <p:cNvSpPr txBox="1"/>
            <p:nvPr/>
          </p:nvSpPr>
          <p:spPr>
            <a:xfrm>
              <a:off x="8755537" y="3991060"/>
              <a:ext cx="6412533" cy="500781"/>
            </a:xfrm>
            <a:prstGeom prst="rect">
              <a:avLst/>
            </a:prstGeom>
            <a:solidFill>
              <a:schemeClr val="bg1"/>
            </a:solidFill>
          </p:spPr>
          <p:txBody>
            <a:bodyPr vert="horz" wrap="square" lIns="0" tIns="12229" rIns="0" bIns="0" rtlCol="0">
              <a:spAutoFit/>
            </a:bodyPr>
            <a:lstStyle/>
            <a:p>
              <a:pPr marL="12229" marR="0" lvl="0" indent="0" algn="l" defTabSz="457196" rtl="0" eaLnBrk="1" fontAlgn="auto" latinLnBrk="0" hangingPunct="1">
                <a:lnSpc>
                  <a:spcPts val="4093"/>
                </a:lnSpc>
                <a:spcBef>
                  <a:spcPts val="97"/>
                </a:spcBef>
                <a:spcAft>
                  <a:spcPts val="0"/>
                </a:spcAft>
                <a:buClrTx/>
                <a:buSzTx/>
                <a:buFontTx/>
                <a:buNone/>
                <a:tabLst/>
                <a:defRPr/>
              </a:pPr>
              <a:r>
                <a:rPr kumimoji="0" lang="en-US" sz="2000" b="1" i="0" u="none" strike="noStrike" kern="1200" cap="none" spc="0" normalizeH="0" baseline="0" noProof="0" dirty="0">
                  <a:ln>
                    <a:noFill/>
                  </a:ln>
                  <a:solidFill>
                    <a:srgbClr val="D2232A"/>
                  </a:solidFill>
                  <a:effectLst/>
                  <a:uLnTx/>
                  <a:uFillTx/>
                  <a:latin typeface="Arial (Body)"/>
                  <a:cs typeface="Arial Black"/>
                </a:rPr>
                <a:t>MISSION</a:t>
              </a:r>
              <a:endParaRPr kumimoji="0" lang="en-US" sz="2400" b="1" i="0" u="none" strike="noStrike" kern="1200" cap="none" spc="0" normalizeH="0" baseline="0" noProof="0" dirty="0">
                <a:ln>
                  <a:noFill/>
                </a:ln>
                <a:solidFill>
                  <a:prstClr val="black"/>
                </a:solidFill>
                <a:effectLst/>
                <a:uLnTx/>
                <a:uFillTx/>
                <a:latin typeface="Arial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211D1E"/>
                  </a:solidFill>
                  <a:effectLst/>
                  <a:uLnTx/>
                  <a:uFillTx/>
                  <a:latin typeface="Arial (Body)"/>
                </a:rPr>
                <a:t>Deliver vital engineering solutions in collaboration with our partners to serve and strengthen the Nation, energize the economy, and reduce disaster risks. </a:t>
              </a:r>
              <a:endParaRPr kumimoji="0" sz="1700" b="1" i="0" u="none" strike="noStrike" kern="1200" cap="none" spc="0" normalizeH="0" baseline="0" noProof="0" dirty="0">
                <a:ln>
                  <a:noFill/>
                </a:ln>
                <a:solidFill>
                  <a:prstClr val="black"/>
                </a:solidFill>
                <a:effectLst/>
                <a:uLnTx/>
                <a:uFillTx/>
                <a:latin typeface="Arial (Body)"/>
                <a:cs typeface="Arial"/>
              </a:endParaRPr>
            </a:p>
          </p:txBody>
        </p:sp>
        <p:sp>
          <p:nvSpPr>
            <p:cNvPr id="17" name="object 27">
              <a:extLst>
                <a:ext uri="{FF2B5EF4-FFF2-40B4-BE49-F238E27FC236}">
                  <a16:creationId xmlns:a16="http://schemas.microsoft.com/office/drawing/2014/main" id="{57465E34-B503-100A-B4D9-471C54CF5960}"/>
                </a:ext>
              </a:extLst>
            </p:cNvPr>
            <p:cNvSpPr/>
            <p:nvPr/>
          </p:nvSpPr>
          <p:spPr>
            <a:xfrm>
              <a:off x="9646672" y="4084194"/>
              <a:ext cx="5399193" cy="66962"/>
            </a:xfrm>
            <a:custGeom>
              <a:avLst/>
              <a:gdLst/>
              <a:ahLst/>
              <a:cxnLst/>
              <a:rect l="l" t="t" r="r" b="b"/>
              <a:pathLst>
                <a:path w="2561590" h="182879">
                  <a:moveTo>
                    <a:pt x="2469730" y="0"/>
                  </a:moveTo>
                  <a:lnTo>
                    <a:pt x="91439" y="0"/>
                  </a:lnTo>
                  <a:lnTo>
                    <a:pt x="55849" y="7186"/>
                  </a:lnTo>
                  <a:lnTo>
                    <a:pt x="26784" y="26784"/>
                  </a:lnTo>
                  <a:lnTo>
                    <a:pt x="7186" y="55849"/>
                  </a:lnTo>
                  <a:lnTo>
                    <a:pt x="0" y="91439"/>
                  </a:lnTo>
                  <a:lnTo>
                    <a:pt x="7186" y="127030"/>
                  </a:lnTo>
                  <a:lnTo>
                    <a:pt x="26784" y="156095"/>
                  </a:lnTo>
                  <a:lnTo>
                    <a:pt x="55849" y="175693"/>
                  </a:lnTo>
                  <a:lnTo>
                    <a:pt x="91439" y="182879"/>
                  </a:lnTo>
                  <a:lnTo>
                    <a:pt x="2469730" y="182879"/>
                  </a:lnTo>
                  <a:lnTo>
                    <a:pt x="2505326" y="175693"/>
                  </a:lnTo>
                  <a:lnTo>
                    <a:pt x="2534391" y="156095"/>
                  </a:lnTo>
                  <a:lnTo>
                    <a:pt x="2553986" y="127030"/>
                  </a:lnTo>
                  <a:lnTo>
                    <a:pt x="2561170" y="91439"/>
                  </a:lnTo>
                  <a:lnTo>
                    <a:pt x="2553986" y="55849"/>
                  </a:lnTo>
                  <a:lnTo>
                    <a:pt x="2534391" y="26784"/>
                  </a:lnTo>
                  <a:lnTo>
                    <a:pt x="2505326" y="7186"/>
                  </a:lnTo>
                  <a:lnTo>
                    <a:pt x="2469730" y="0"/>
                  </a:lnTo>
                  <a:close/>
                </a:path>
              </a:pathLst>
            </a:custGeom>
            <a:solidFill>
              <a:srgbClr val="25408F"/>
            </a:solidFill>
          </p:spPr>
          <p:txBody>
            <a:bodyPr wrap="square" lIns="0" tIns="0" rIns="0" bIns="0" rtlCol="0"/>
            <a:lstStyle/>
            <a:p>
              <a:pPr marL="0" marR="0" lvl="0" indent="0" algn="l" defTabSz="457196" rtl="0" eaLnBrk="1" fontAlgn="auto" latinLnBrk="0" hangingPunct="1">
                <a:lnSpc>
                  <a:spcPct val="100000"/>
                </a:lnSpc>
                <a:spcBef>
                  <a:spcPts val="0"/>
                </a:spcBef>
                <a:spcAft>
                  <a:spcPts val="0"/>
                </a:spcAft>
                <a:buClrTx/>
                <a:buSzTx/>
                <a:buFontTx/>
                <a:buNone/>
                <a:tabLst/>
                <a:defRPr/>
              </a:pPr>
              <a:endParaRPr kumimoji="0" sz="1156"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Title 14">
            <a:extLst>
              <a:ext uri="{FF2B5EF4-FFF2-40B4-BE49-F238E27FC236}">
                <a16:creationId xmlns:a16="http://schemas.microsoft.com/office/drawing/2014/main" id="{1603A19C-CCF7-0077-B335-EB15DE4C435D}"/>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our programs / mission statement</a:t>
            </a:r>
          </a:p>
        </p:txBody>
      </p:sp>
      <p:sp>
        <p:nvSpPr>
          <p:cNvPr id="4" name="Rectangle: Rounded Corners 3">
            <a:hlinkClick r:id="rId3" action="ppaction://hlinksldjump"/>
            <a:extLst>
              <a:ext uri="{FF2B5EF4-FFF2-40B4-BE49-F238E27FC236}">
                <a16:creationId xmlns:a16="http://schemas.microsoft.com/office/drawing/2014/main" id="{BEFC525F-6777-30FB-2A36-0B2133C2EA8B}"/>
              </a:ext>
            </a:extLst>
          </p:cNvPr>
          <p:cNvSpPr/>
          <p:nvPr/>
        </p:nvSpPr>
        <p:spPr>
          <a:xfrm>
            <a:off x="4489011" y="2690027"/>
            <a:ext cx="1403286" cy="1588245"/>
          </a:xfrm>
          <a:prstGeom prst="roundRect">
            <a:avLst/>
          </a:prstGeom>
          <a:solidFill>
            <a:schemeClr val="accent1">
              <a:alpha val="0"/>
            </a:schemeClr>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dirty="0"/>
          </a:p>
        </p:txBody>
      </p:sp>
      <p:sp>
        <p:nvSpPr>
          <p:cNvPr id="5" name="Rectangle: Rounded Corners 4">
            <a:hlinkClick r:id="rId4" action="ppaction://hlinksldjump"/>
            <a:extLst>
              <a:ext uri="{FF2B5EF4-FFF2-40B4-BE49-F238E27FC236}">
                <a16:creationId xmlns:a16="http://schemas.microsoft.com/office/drawing/2014/main" id="{E541C6F8-BEE9-5B37-8826-C6038C147BCB}"/>
              </a:ext>
            </a:extLst>
          </p:cNvPr>
          <p:cNvSpPr/>
          <p:nvPr/>
        </p:nvSpPr>
        <p:spPr>
          <a:xfrm>
            <a:off x="6233325" y="2690026"/>
            <a:ext cx="1403286" cy="1588245"/>
          </a:xfrm>
          <a:prstGeom prst="roundRect">
            <a:avLst/>
          </a:prstGeom>
          <a:solidFill>
            <a:schemeClr val="accent1">
              <a:alpha val="0"/>
            </a:schemeClr>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dirty="0"/>
          </a:p>
        </p:txBody>
      </p:sp>
      <p:sp>
        <p:nvSpPr>
          <p:cNvPr id="6" name="Rectangle: Rounded Corners 5">
            <a:hlinkClick r:id="rId5" action="ppaction://hlinksldjump"/>
            <a:extLst>
              <a:ext uri="{FF2B5EF4-FFF2-40B4-BE49-F238E27FC236}">
                <a16:creationId xmlns:a16="http://schemas.microsoft.com/office/drawing/2014/main" id="{9B2E7346-F94A-0103-8D6E-EF8BBDE653C1}"/>
              </a:ext>
            </a:extLst>
          </p:cNvPr>
          <p:cNvSpPr/>
          <p:nvPr/>
        </p:nvSpPr>
        <p:spPr>
          <a:xfrm>
            <a:off x="7995745" y="2690026"/>
            <a:ext cx="1403286" cy="1588245"/>
          </a:xfrm>
          <a:prstGeom prst="roundRect">
            <a:avLst/>
          </a:prstGeom>
          <a:solidFill>
            <a:schemeClr val="accent1">
              <a:alpha val="0"/>
            </a:schemeClr>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dirty="0"/>
          </a:p>
        </p:txBody>
      </p:sp>
      <p:sp>
        <p:nvSpPr>
          <p:cNvPr id="7" name="Rectangle: Rounded Corners 6">
            <a:hlinkClick r:id="rId6" action="ppaction://hlinksldjump"/>
            <a:extLst>
              <a:ext uri="{FF2B5EF4-FFF2-40B4-BE49-F238E27FC236}">
                <a16:creationId xmlns:a16="http://schemas.microsoft.com/office/drawing/2014/main" id="{5D1805EC-893C-AF45-02ED-CE6DE4B2CE74}"/>
              </a:ext>
            </a:extLst>
          </p:cNvPr>
          <p:cNvSpPr/>
          <p:nvPr/>
        </p:nvSpPr>
        <p:spPr>
          <a:xfrm>
            <a:off x="2711526" y="2690026"/>
            <a:ext cx="1403286" cy="1588245"/>
          </a:xfrm>
          <a:prstGeom prst="roundRect">
            <a:avLst/>
          </a:prstGeom>
          <a:solidFill>
            <a:schemeClr val="accent1">
              <a:alpha val="0"/>
            </a:schemeClr>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dirty="0"/>
          </a:p>
        </p:txBody>
      </p:sp>
      <p:sp>
        <p:nvSpPr>
          <p:cNvPr id="2" name="TextBox 1">
            <a:extLst>
              <a:ext uri="{FF2B5EF4-FFF2-40B4-BE49-F238E27FC236}">
                <a16:creationId xmlns:a16="http://schemas.microsoft.com/office/drawing/2014/main" id="{0D41ABA8-DA03-CD51-4DCC-605555E02427}"/>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6</a:t>
            </a:r>
          </a:p>
        </p:txBody>
      </p:sp>
    </p:spTree>
    <p:extLst>
      <p:ext uri="{BB962C8B-B14F-4D97-AF65-F5344CB8AC3E}">
        <p14:creationId xmlns:p14="http://schemas.microsoft.com/office/powerpoint/2010/main" val="265125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94AF356-D69E-BE0B-1B4B-0CA6287ADF17}"/>
              </a:ext>
            </a:extLst>
          </p:cNvPr>
          <p:cNvSpPr txBox="1"/>
          <p:nvPr/>
        </p:nvSpPr>
        <p:spPr>
          <a:xfrm>
            <a:off x="525805" y="1064794"/>
            <a:ext cx="11165951" cy="3877985"/>
          </a:xfrm>
          <a:prstGeom prst="rect">
            <a:avLst/>
          </a:prstGeom>
          <a:noFill/>
        </p:spPr>
        <p:txBody>
          <a:bodyPr wrap="square" rtlCol="0">
            <a:spAutoFit/>
          </a:bodyPr>
          <a:lstStyle/>
          <a:p>
            <a:pPr marL="0" indent="0">
              <a:buNone/>
            </a:pPr>
            <a:r>
              <a:rPr lang="en-US" sz="1700" b="1" u="sng" cap="all" dirty="0">
                <a:latin typeface="Arial (Body)"/>
              </a:rPr>
              <a:t>MISSION STATEMENT - hq USACE, OFFICE OF SMALL BUSINESS PROGRAMS (OSBP)</a:t>
            </a:r>
            <a:r>
              <a:rPr lang="en-US" sz="1700" b="1" cap="all" dirty="0">
                <a:latin typeface="Arial (Body)"/>
              </a:rPr>
              <a:t>:</a:t>
            </a:r>
            <a:endParaRPr lang="en-US" sz="1700" b="1" u="sng" cap="all" dirty="0">
              <a:latin typeface="Arial (Body)"/>
            </a:endParaRPr>
          </a:p>
          <a:p>
            <a:pPr marL="0" indent="0">
              <a:buNone/>
            </a:pPr>
            <a:endParaRPr lang="en-US" sz="400" b="0" i="1" dirty="0">
              <a:latin typeface="Arial (Body)"/>
            </a:endParaRPr>
          </a:p>
          <a:p>
            <a:pPr marL="0" indent="0">
              <a:buNone/>
            </a:pPr>
            <a:r>
              <a:rPr lang="en-US" sz="1700" b="0" i="1" dirty="0">
                <a:latin typeface="Arial (Body)"/>
              </a:rPr>
              <a:t>“To sustain the U.S. Army Corps of Engineers as a premier organization in developing small businesses and maximizing their opportunities to participate in our procurements, thereby ensuring a broad base of capable suppliers to support the Corps of Engineers' mission and strengthen our nation’s economic development.”</a:t>
            </a:r>
          </a:p>
          <a:p>
            <a:pPr marL="0" indent="0">
              <a:buNone/>
            </a:pPr>
            <a:endParaRPr lang="en-US" sz="1700" dirty="0">
              <a:latin typeface="Arial (Body)"/>
            </a:endParaRPr>
          </a:p>
          <a:p>
            <a:pPr marL="0" indent="0">
              <a:buNone/>
            </a:pPr>
            <a:endParaRPr lang="en-US" sz="1700" dirty="0">
              <a:latin typeface="Arial (Body)"/>
            </a:endParaRPr>
          </a:p>
          <a:p>
            <a:pPr marL="0" indent="0">
              <a:buNone/>
            </a:pPr>
            <a:r>
              <a:rPr lang="en-US" sz="1700" b="1" u="sng" dirty="0">
                <a:latin typeface="Arial (Body)"/>
              </a:rPr>
              <a:t>FEDERAL ACQUISITION REGULATION (FAR) 19.201(a) - GENERAL POLICY</a:t>
            </a:r>
            <a:r>
              <a:rPr lang="en-US" sz="1700" b="1" dirty="0">
                <a:latin typeface="Arial (Body)"/>
              </a:rPr>
              <a:t>:</a:t>
            </a:r>
          </a:p>
          <a:p>
            <a:pPr marL="0" indent="0">
              <a:buNone/>
            </a:pPr>
            <a:endParaRPr lang="en-US" sz="400" b="0" i="1" dirty="0">
              <a:latin typeface="Arial (Body)"/>
            </a:endParaRPr>
          </a:p>
          <a:p>
            <a:pPr marL="0" indent="0">
              <a:buNone/>
            </a:pPr>
            <a:r>
              <a:rPr lang="en-US" sz="1700" b="0" i="1" dirty="0">
                <a:latin typeface="Arial (Body)"/>
              </a:rPr>
              <a:t>“It is the policy of the Government to provide </a:t>
            </a:r>
            <a:r>
              <a:rPr lang="en-US" sz="1700" b="0" i="1" dirty="0">
                <a:highlight>
                  <a:srgbClr val="FFCC01"/>
                </a:highlight>
                <a:latin typeface="Arial (Body)"/>
              </a:rPr>
              <a:t>maximum practicable opportunities in its acquisitions</a:t>
            </a:r>
            <a:r>
              <a:rPr lang="en-US" sz="1700" b="0" i="1" dirty="0">
                <a:latin typeface="Arial (Body)"/>
              </a:rPr>
              <a:t> to small business, veteran-owned small business, service-disabled veteran-owned small business, HUBZone small business, small disadvantaged business, and women-owned small business concerns.  Such concerns must also have the </a:t>
            </a:r>
            <a:r>
              <a:rPr lang="en-US" sz="1700" b="0" i="1" dirty="0">
                <a:highlight>
                  <a:srgbClr val="FFCC01"/>
                </a:highlight>
                <a:latin typeface="Arial (Body)"/>
              </a:rPr>
              <a:t>maximum practicable opportunity to participate as subcontractors</a:t>
            </a:r>
            <a:r>
              <a:rPr lang="en-US" sz="1700" b="0" i="1" dirty="0">
                <a:latin typeface="Arial (Body)"/>
              </a:rPr>
              <a:t> in the contracts awarded by any executive agency, consistent with efficient contract performance.  The Small Business Administration (SBA) counsels and assists small business concerns and assists contracting personnel to ensure that a fair proportion of contracts for supplies and services is placed with small business.”</a:t>
            </a:r>
          </a:p>
        </p:txBody>
      </p:sp>
      <p:sp>
        <p:nvSpPr>
          <p:cNvPr id="20" name="Title 14">
            <a:extLst>
              <a:ext uri="{FF2B5EF4-FFF2-40B4-BE49-F238E27FC236}">
                <a16:creationId xmlns:a16="http://schemas.microsoft.com/office/drawing/2014/main" id="{0488AC95-5F6B-B394-446A-3F61759B90CD}"/>
              </a:ext>
            </a:extLst>
          </p:cNvPr>
          <p:cNvSpPr>
            <a:spLocks noGrp="1"/>
          </p:cNvSpPr>
          <p:nvPr>
            <p:ph type="title"/>
          </p:nvPr>
        </p:nvSpPr>
        <p:spPr>
          <a:xfrm>
            <a:off x="741871" y="143974"/>
            <a:ext cx="9840403" cy="914400"/>
          </a:xfrm>
        </p:spPr>
        <p:txBody>
          <a:bodyPr/>
          <a:lstStyle/>
          <a:p>
            <a:r>
              <a:rPr lang="en-US" dirty="0"/>
              <a:t>Small business office</a:t>
            </a:r>
            <a:br>
              <a:rPr lang="en-US" dirty="0"/>
            </a:br>
            <a:r>
              <a:rPr lang="en-US" dirty="0"/>
              <a:t>Mission statement / small business policy</a:t>
            </a:r>
          </a:p>
        </p:txBody>
      </p:sp>
      <p:sp>
        <p:nvSpPr>
          <p:cNvPr id="2" name="TextBox 1">
            <a:extLst>
              <a:ext uri="{FF2B5EF4-FFF2-40B4-BE49-F238E27FC236}">
                <a16:creationId xmlns:a16="http://schemas.microsoft.com/office/drawing/2014/main" id="{8E80CF71-48B1-31D7-5176-835DAAB07DE9}"/>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5BD4E6-2DDD-81AB-098E-2C9E3AF0431F}"/>
              </a:ext>
            </a:extLst>
          </p:cNvPr>
          <p:cNvSpPr txBox="1"/>
          <p:nvPr/>
        </p:nvSpPr>
        <p:spPr>
          <a:xfrm>
            <a:off x="525805" y="1064794"/>
            <a:ext cx="8879900" cy="5878532"/>
          </a:xfrm>
          <a:prstGeom prst="rect">
            <a:avLst/>
          </a:prstGeom>
          <a:noFill/>
        </p:spPr>
        <p:txBody>
          <a:bodyPr wrap="square" rtlCol="0">
            <a:spAutoFit/>
          </a:bodyPr>
          <a:lstStyle/>
          <a:p>
            <a:r>
              <a:rPr lang="en-US" sz="1700" dirty="0">
                <a:solidFill>
                  <a:srgbClr val="221F20"/>
                </a:solidFill>
                <a:latin typeface="Arial (Body)"/>
              </a:rPr>
              <a:t>Key </a:t>
            </a:r>
            <a:r>
              <a:rPr lang="en-US" sz="1700" dirty="0">
                <a:latin typeface="Arial (Body)"/>
              </a:rPr>
              <a:t>Highlights (</a:t>
            </a:r>
            <a:r>
              <a:rPr lang="en-US" sz="1700" dirty="0">
                <a:highlight>
                  <a:srgbClr val="FFCC01"/>
                </a:highlight>
                <a:latin typeface="Arial (Body)"/>
              </a:rPr>
              <a:t>FY24</a:t>
            </a:r>
            <a:r>
              <a:rPr lang="en-US" sz="1700" dirty="0">
                <a:latin typeface="Arial (Body)"/>
              </a:rPr>
              <a:t>):</a:t>
            </a:r>
          </a:p>
          <a:p>
            <a:endParaRPr lang="en-US" sz="400" dirty="0">
              <a:solidFill>
                <a:srgbClr val="221F20"/>
              </a:solidFill>
              <a:latin typeface="Arial (Body)"/>
            </a:endParaRPr>
          </a:p>
          <a:p>
            <a:pPr marL="461963" indent="-231775">
              <a:buFont typeface="Arial" panose="020B0604020202020204" pitchFamily="34" charset="0"/>
              <a:buChar char="•"/>
            </a:pPr>
            <a:r>
              <a:rPr lang="en-US" sz="1700" dirty="0">
                <a:solidFill>
                  <a:srgbClr val="221F20"/>
                </a:solidFill>
                <a:highlight>
                  <a:srgbClr val="FFCC01"/>
                </a:highlight>
                <a:latin typeface="Arial (Body)"/>
              </a:rPr>
              <a:t>Highest ever dollars</a:t>
            </a:r>
            <a:r>
              <a:rPr lang="en-US" sz="1700" dirty="0">
                <a:solidFill>
                  <a:srgbClr val="221F20"/>
                </a:solidFill>
                <a:latin typeface="Arial (Body)"/>
              </a:rPr>
              <a:t> obligated for </a:t>
            </a:r>
            <a:r>
              <a:rPr lang="en-US" sz="1700" dirty="0">
                <a:solidFill>
                  <a:srgbClr val="221F20"/>
                </a:solidFill>
                <a:highlight>
                  <a:srgbClr val="FFCC01"/>
                </a:highlight>
                <a:latin typeface="Arial (Body)"/>
              </a:rPr>
              <a:t>SB (~$420M) and SDB (~$298M)</a:t>
            </a:r>
            <a:r>
              <a:rPr lang="en-US" sz="1700" dirty="0">
                <a:solidFill>
                  <a:srgbClr val="221F20"/>
                </a:solidFill>
                <a:latin typeface="Arial (Body)"/>
              </a:rPr>
              <a:t>.</a:t>
            </a:r>
          </a:p>
          <a:p>
            <a:pPr marL="461963" indent="-231775">
              <a:buFont typeface="Arial" panose="020B0604020202020204" pitchFamily="34" charset="0"/>
              <a:buChar char="•"/>
            </a:pPr>
            <a:endParaRPr lang="en-US" sz="400" dirty="0">
              <a:solidFill>
                <a:srgbClr val="221F20"/>
              </a:solidFill>
              <a:latin typeface="Arial (Body)"/>
            </a:endParaRPr>
          </a:p>
          <a:p>
            <a:pPr marL="461963" indent="-231775">
              <a:buFont typeface="Arial" panose="020B0604020202020204" pitchFamily="34" charset="0"/>
              <a:buChar char="•"/>
            </a:pPr>
            <a:r>
              <a:rPr lang="en-US" sz="1700" dirty="0">
                <a:solidFill>
                  <a:srgbClr val="221F20"/>
                </a:solidFill>
                <a:latin typeface="Arial (Body)"/>
              </a:rPr>
              <a:t>Met our SDVOSB goal for the first time since FY21 and for only the third time since FY13.</a:t>
            </a:r>
          </a:p>
          <a:p>
            <a:pPr marL="461963" indent="-231775">
              <a:buFont typeface="Arial" panose="020B0604020202020204" pitchFamily="34" charset="0"/>
              <a:buChar char="•"/>
            </a:pPr>
            <a:endParaRPr lang="en-US" sz="400" dirty="0">
              <a:solidFill>
                <a:srgbClr val="221F20"/>
              </a:solidFill>
              <a:latin typeface="Arial (Body)"/>
            </a:endParaRPr>
          </a:p>
          <a:p>
            <a:pPr marL="461963" indent="-231775">
              <a:buFont typeface="Arial" panose="020B0604020202020204" pitchFamily="34" charset="0"/>
              <a:buChar char="•"/>
            </a:pPr>
            <a:r>
              <a:rPr lang="en-US" sz="1700" dirty="0">
                <a:solidFill>
                  <a:srgbClr val="221F20"/>
                </a:solidFill>
                <a:latin typeface="Arial (Body)"/>
              </a:rPr>
              <a:t>Met our HUBZone goal for the sixth consecutive year.</a:t>
            </a:r>
          </a:p>
          <a:p>
            <a:pPr marL="515938" indent="-285750">
              <a:buFont typeface="Arial" panose="020B0604020202020204" pitchFamily="34" charset="0"/>
              <a:buChar char="•"/>
            </a:pPr>
            <a:endParaRPr lang="en-US" sz="400" dirty="0">
              <a:solidFill>
                <a:srgbClr val="221F20"/>
              </a:solidFill>
              <a:latin typeface="Arial (Body)"/>
            </a:endParaRPr>
          </a:p>
          <a:p>
            <a:pPr marL="461963" indent="-231775">
              <a:buFont typeface="Arial" panose="020B0604020202020204" pitchFamily="34" charset="0"/>
              <a:buChar char="•"/>
            </a:pPr>
            <a:r>
              <a:rPr lang="en-US" sz="1700" dirty="0">
                <a:solidFill>
                  <a:srgbClr val="221F20"/>
                </a:solidFill>
                <a:latin typeface="Arial (Body)"/>
              </a:rPr>
              <a:t>Awards made to </a:t>
            </a:r>
            <a:r>
              <a:rPr lang="en-US" sz="1700" dirty="0">
                <a:solidFill>
                  <a:srgbClr val="221F20"/>
                </a:solidFill>
                <a:highlight>
                  <a:srgbClr val="FFCC01"/>
                </a:highlight>
                <a:latin typeface="Arial (Body)"/>
              </a:rPr>
              <a:t>six new small business entrants to the Government </a:t>
            </a:r>
            <a:r>
              <a:rPr lang="en-US" sz="1700" dirty="0">
                <a:solidFill>
                  <a:srgbClr val="221F20"/>
                </a:solidFill>
                <a:latin typeface="Arial (Body)"/>
              </a:rPr>
              <a:t>and </a:t>
            </a:r>
            <a:r>
              <a:rPr lang="en-US" sz="1700" dirty="0">
                <a:solidFill>
                  <a:srgbClr val="221F20"/>
                </a:solidFill>
                <a:highlight>
                  <a:srgbClr val="FFCC01"/>
                </a:highlight>
                <a:latin typeface="Arial (Body)"/>
              </a:rPr>
              <a:t>12 new small business entrants to USACE</a:t>
            </a:r>
            <a:r>
              <a:rPr lang="en-US" sz="1700" dirty="0">
                <a:solidFill>
                  <a:srgbClr val="221F20"/>
                </a:solidFill>
                <a:latin typeface="Arial (Body)"/>
              </a:rPr>
              <a:t>.</a:t>
            </a:r>
          </a:p>
          <a:p>
            <a:pPr marL="228600"/>
            <a:endParaRPr lang="en-US" sz="1700" dirty="0">
              <a:solidFill>
                <a:srgbClr val="221F20"/>
              </a:solidFill>
              <a:latin typeface="Arial (Body)"/>
            </a:endParaRPr>
          </a:p>
          <a:p>
            <a:r>
              <a:rPr lang="en-US" sz="1700" dirty="0">
                <a:solidFill>
                  <a:srgbClr val="221F20"/>
                </a:solidFill>
                <a:latin typeface="Arial (Body)"/>
              </a:rPr>
              <a:t>Initiatives (</a:t>
            </a:r>
            <a:r>
              <a:rPr lang="en-US" sz="1700" dirty="0">
                <a:solidFill>
                  <a:srgbClr val="221F20"/>
                </a:solidFill>
                <a:highlight>
                  <a:srgbClr val="FFCC01"/>
                </a:highlight>
                <a:latin typeface="Arial (Body)"/>
              </a:rPr>
              <a:t>FY25</a:t>
            </a:r>
            <a:r>
              <a:rPr lang="en-US" sz="1700" dirty="0">
                <a:solidFill>
                  <a:srgbClr val="221F20"/>
                </a:solidFill>
                <a:latin typeface="Arial (Body)"/>
              </a:rPr>
              <a:t>):</a:t>
            </a:r>
          </a:p>
          <a:p>
            <a:endParaRPr lang="en-US" sz="400" dirty="0">
              <a:solidFill>
                <a:srgbClr val="221F20"/>
              </a:solidFill>
              <a:latin typeface="Arial (Body)"/>
            </a:endParaRPr>
          </a:p>
          <a:p>
            <a:pPr marL="461963" indent="-231775">
              <a:buFont typeface="Arial" panose="020B0604020202020204" pitchFamily="34" charset="0"/>
              <a:buChar char="•"/>
            </a:pPr>
            <a:r>
              <a:rPr lang="en-US" sz="1700" dirty="0">
                <a:solidFill>
                  <a:srgbClr val="221F20"/>
                </a:solidFill>
                <a:latin typeface="Arial (Body)"/>
              </a:rPr>
              <a:t>Automating and sharing historical data to assist with market research and notifying Industry of opportunities.</a:t>
            </a:r>
          </a:p>
          <a:p>
            <a:pPr marL="461963" indent="-231775">
              <a:buFont typeface="Arial" panose="020B0604020202020204" pitchFamily="34" charset="0"/>
              <a:buChar char="•"/>
            </a:pPr>
            <a:endParaRPr lang="en-US" sz="400" dirty="0">
              <a:solidFill>
                <a:srgbClr val="221F20"/>
              </a:solidFill>
              <a:latin typeface="Arial (Body)"/>
            </a:endParaRPr>
          </a:p>
          <a:p>
            <a:pPr marL="461963" indent="-231775">
              <a:buFont typeface="Arial" panose="020B0604020202020204" pitchFamily="34" charset="0"/>
              <a:buChar char="•"/>
            </a:pPr>
            <a:r>
              <a:rPr lang="en-US" sz="1700" dirty="0">
                <a:solidFill>
                  <a:srgbClr val="221F20"/>
                </a:solidFill>
                <a:highlight>
                  <a:srgbClr val="FFCC01"/>
                </a:highlight>
                <a:latin typeface="Arial (Body)"/>
              </a:rPr>
              <a:t>Targeting outreach</a:t>
            </a:r>
            <a:r>
              <a:rPr lang="en-US" sz="1700" dirty="0">
                <a:solidFill>
                  <a:srgbClr val="221F20"/>
                </a:solidFill>
                <a:latin typeface="Arial (Body)"/>
              </a:rPr>
              <a:t> towards socioeconomic categories we historically have difficulties in achieving goals with (i.e., </a:t>
            </a:r>
            <a:r>
              <a:rPr lang="en-US" sz="1700" dirty="0">
                <a:solidFill>
                  <a:srgbClr val="221F20"/>
                </a:solidFill>
                <a:highlight>
                  <a:srgbClr val="FFCC01"/>
                </a:highlight>
                <a:latin typeface="Arial (Body)"/>
              </a:rPr>
              <a:t>SDVOSBs and WOSBs</a:t>
            </a:r>
            <a:r>
              <a:rPr lang="en-US" sz="1700" dirty="0">
                <a:solidFill>
                  <a:srgbClr val="221F20"/>
                </a:solidFill>
                <a:latin typeface="Arial (Body)"/>
              </a:rPr>
              <a:t>).</a:t>
            </a:r>
          </a:p>
          <a:p>
            <a:pPr marL="461963" indent="-231775">
              <a:buFont typeface="Arial" panose="020B0604020202020204" pitchFamily="34" charset="0"/>
              <a:buChar char="•"/>
            </a:pPr>
            <a:endParaRPr lang="en-US" sz="400" dirty="0">
              <a:solidFill>
                <a:srgbClr val="221F20"/>
              </a:solidFill>
              <a:latin typeface="Arial (Body)"/>
            </a:endParaRPr>
          </a:p>
          <a:p>
            <a:pPr marL="461963" indent="-231775">
              <a:buFont typeface="Arial" panose="020B0604020202020204" pitchFamily="34" charset="0"/>
              <a:buChar char="•"/>
            </a:pPr>
            <a:r>
              <a:rPr lang="en-US" sz="1700" dirty="0">
                <a:solidFill>
                  <a:srgbClr val="221F20"/>
                </a:solidFill>
                <a:highlight>
                  <a:srgbClr val="FFCC01"/>
                </a:highlight>
                <a:latin typeface="Arial (Body)"/>
              </a:rPr>
              <a:t>Streamlining capability presentations</a:t>
            </a:r>
            <a:r>
              <a:rPr lang="en-US" sz="1700" dirty="0">
                <a:solidFill>
                  <a:srgbClr val="221F20"/>
                </a:solidFill>
                <a:latin typeface="Arial (Body)"/>
              </a:rPr>
              <a:t> with internal stakeholders to ensure maximum participation and quicker turnaround times with requests.</a:t>
            </a:r>
          </a:p>
          <a:p>
            <a:pPr marL="461963" indent="-231775">
              <a:buFont typeface="Arial" panose="020B0604020202020204" pitchFamily="34" charset="0"/>
              <a:buChar char="•"/>
            </a:pPr>
            <a:endParaRPr lang="en-US" sz="400" dirty="0">
              <a:solidFill>
                <a:srgbClr val="221F20"/>
              </a:solidFill>
              <a:highlight>
                <a:srgbClr val="FFFF00"/>
              </a:highlight>
              <a:latin typeface="Arial (Body)"/>
            </a:endParaRPr>
          </a:p>
          <a:p>
            <a:pPr marL="461963" indent="-231775">
              <a:buFont typeface="Arial" panose="020B0604020202020204" pitchFamily="34" charset="0"/>
              <a:buChar char="•"/>
            </a:pPr>
            <a:r>
              <a:rPr lang="en-US" sz="1700" dirty="0">
                <a:solidFill>
                  <a:srgbClr val="221F20"/>
                </a:solidFill>
                <a:highlight>
                  <a:srgbClr val="FFCC01"/>
                </a:highlight>
                <a:latin typeface="Arial (Body)"/>
              </a:rPr>
              <a:t>Sending out weekly notices</a:t>
            </a:r>
            <a:r>
              <a:rPr lang="en-US" sz="1700" dirty="0">
                <a:solidFill>
                  <a:srgbClr val="221F20"/>
                </a:solidFill>
                <a:latin typeface="Arial (Body)"/>
              </a:rPr>
              <a:t> of USACE - Baltimore District’s original postings on </a:t>
            </a:r>
            <a:r>
              <a:rPr lang="en-US" sz="1700" dirty="0">
                <a:solidFill>
                  <a:srgbClr val="221F20"/>
                </a:solidFill>
                <a:latin typeface="Arial (Body)"/>
                <a:hlinkClick r:id="rId2">
                  <a:extLst>
                    <a:ext uri="{A12FA001-AC4F-418D-AE19-62706E023703}">
                      <ahyp:hlinkClr xmlns:ahyp="http://schemas.microsoft.com/office/drawing/2018/hyperlinkcolor" val="tx"/>
                    </a:ext>
                  </a:extLst>
                </a:hlinkClick>
              </a:rPr>
              <a:t>SAM.gov</a:t>
            </a:r>
            <a:r>
              <a:rPr lang="en-US" sz="1700" dirty="0">
                <a:solidFill>
                  <a:srgbClr val="221F20"/>
                </a:solidFill>
                <a:latin typeface="Arial (Body)"/>
              </a:rPr>
              <a:t>.</a:t>
            </a:r>
          </a:p>
          <a:p>
            <a:pPr marL="234950"/>
            <a:endParaRPr lang="en-US" sz="1700" dirty="0">
              <a:solidFill>
                <a:srgbClr val="221F20"/>
              </a:solidFill>
              <a:latin typeface="Arial (Body)"/>
            </a:endParaRPr>
          </a:p>
          <a:p>
            <a:r>
              <a:rPr lang="en-US" sz="1700" dirty="0">
                <a:solidFill>
                  <a:srgbClr val="221F20"/>
                </a:solidFill>
                <a:latin typeface="Arial (Body)"/>
              </a:rPr>
              <a:t>How to Reach Us:</a:t>
            </a:r>
          </a:p>
          <a:p>
            <a:endParaRPr lang="en-US" sz="400" dirty="0">
              <a:solidFill>
                <a:srgbClr val="221F20"/>
              </a:solidFill>
              <a:latin typeface="Arial (Body)"/>
            </a:endParaRPr>
          </a:p>
          <a:p>
            <a:pPr marL="460375" indent="-230188">
              <a:buFont typeface="Arial" panose="020B0604020202020204" pitchFamily="34" charset="0"/>
              <a:buChar char="•"/>
            </a:pPr>
            <a:r>
              <a:rPr lang="en-US" sz="1700" dirty="0">
                <a:solidFill>
                  <a:srgbClr val="221F20"/>
                </a:solidFill>
                <a:latin typeface="Arial (Body)"/>
                <a:hlinkClick r:id="rId3">
                  <a:extLst>
                    <a:ext uri="{A12FA001-AC4F-418D-AE19-62706E023703}">
                      <ahyp:hlinkClr xmlns:ahyp="http://schemas.microsoft.com/office/drawing/2018/hyperlinkcolor" val="tx"/>
                    </a:ext>
                  </a:extLst>
                </a:hlinkClick>
              </a:rPr>
              <a:t>CENAB-SB@usace.army.mil</a:t>
            </a:r>
            <a:r>
              <a:rPr lang="en-US" sz="1700" dirty="0">
                <a:solidFill>
                  <a:srgbClr val="221F20"/>
                </a:solidFill>
                <a:latin typeface="Arial (Body)"/>
              </a:rPr>
              <a:t> </a:t>
            </a:r>
          </a:p>
        </p:txBody>
      </p:sp>
      <p:pic>
        <p:nvPicPr>
          <p:cNvPr id="3" name="Picture 2">
            <a:extLst>
              <a:ext uri="{FF2B5EF4-FFF2-40B4-BE49-F238E27FC236}">
                <a16:creationId xmlns:a16="http://schemas.microsoft.com/office/drawing/2014/main" id="{A984CED1-C31D-B180-C76B-DF930BE5A051}"/>
              </a:ext>
            </a:extLst>
          </p:cNvPr>
          <p:cNvPicPr>
            <a:picLocks/>
          </p:cNvPicPr>
          <p:nvPr/>
        </p:nvPicPr>
        <p:blipFill>
          <a:blip r:embed="rId4"/>
          <a:stretch>
            <a:fillRect/>
          </a:stretch>
        </p:blipFill>
        <p:spPr>
          <a:xfrm>
            <a:off x="9405705" y="563436"/>
            <a:ext cx="2057400" cy="2057400"/>
          </a:xfrm>
          <a:prstGeom prst="rect">
            <a:avLst/>
          </a:prstGeom>
          <a:ln>
            <a:solidFill>
              <a:schemeClr val="tx1"/>
            </a:solidFill>
          </a:ln>
        </p:spPr>
      </p:pic>
      <p:pic>
        <p:nvPicPr>
          <p:cNvPr id="19" name="Picture 18">
            <a:extLst>
              <a:ext uri="{FF2B5EF4-FFF2-40B4-BE49-F238E27FC236}">
                <a16:creationId xmlns:a16="http://schemas.microsoft.com/office/drawing/2014/main" id="{C531621E-C78D-C4E7-0F6C-DA9B42A5FCC5}"/>
              </a:ext>
            </a:extLst>
          </p:cNvPr>
          <p:cNvPicPr>
            <a:picLocks/>
          </p:cNvPicPr>
          <p:nvPr/>
        </p:nvPicPr>
        <p:blipFill>
          <a:blip r:embed="rId5"/>
          <a:stretch>
            <a:fillRect/>
          </a:stretch>
        </p:blipFill>
        <p:spPr>
          <a:xfrm>
            <a:off x="9405705" y="3370499"/>
            <a:ext cx="2057400" cy="2057400"/>
          </a:xfrm>
          <a:prstGeom prst="rect">
            <a:avLst/>
          </a:prstGeom>
          <a:ln>
            <a:solidFill>
              <a:schemeClr val="tx1"/>
            </a:solidFill>
          </a:ln>
        </p:spPr>
      </p:pic>
      <p:sp>
        <p:nvSpPr>
          <p:cNvPr id="20" name="TextBox 19">
            <a:extLst>
              <a:ext uri="{FF2B5EF4-FFF2-40B4-BE49-F238E27FC236}">
                <a16:creationId xmlns:a16="http://schemas.microsoft.com/office/drawing/2014/main" id="{9AE6CD30-3269-0AAB-D426-6C5E39466CE6}"/>
              </a:ext>
            </a:extLst>
          </p:cNvPr>
          <p:cNvSpPr txBox="1"/>
          <p:nvPr/>
        </p:nvSpPr>
        <p:spPr>
          <a:xfrm>
            <a:off x="9218089" y="2578847"/>
            <a:ext cx="2443297" cy="553998"/>
          </a:xfrm>
          <a:prstGeom prst="rect">
            <a:avLst/>
          </a:prstGeom>
          <a:noFill/>
        </p:spPr>
        <p:txBody>
          <a:bodyPr wrap="none" rtlCol="0">
            <a:spAutoFit/>
          </a:bodyPr>
          <a:lstStyle/>
          <a:p>
            <a:pPr algn="ctr"/>
            <a:r>
              <a:rPr lang="en-US" sz="1500" dirty="0"/>
              <a:t>Tamika Gray</a:t>
            </a:r>
          </a:p>
          <a:p>
            <a:pPr algn="ctr"/>
            <a:r>
              <a:rPr lang="en-US" sz="1500" dirty="0"/>
              <a:t>Deputy for Small Business</a:t>
            </a:r>
          </a:p>
        </p:txBody>
      </p:sp>
      <p:sp>
        <p:nvSpPr>
          <p:cNvPr id="21" name="TextBox 20">
            <a:extLst>
              <a:ext uri="{FF2B5EF4-FFF2-40B4-BE49-F238E27FC236}">
                <a16:creationId xmlns:a16="http://schemas.microsoft.com/office/drawing/2014/main" id="{25C29090-51E4-19AE-4A03-BA54B9FF8E60}"/>
              </a:ext>
            </a:extLst>
          </p:cNvPr>
          <p:cNvSpPr txBox="1"/>
          <p:nvPr/>
        </p:nvSpPr>
        <p:spPr>
          <a:xfrm>
            <a:off x="9258341" y="5399324"/>
            <a:ext cx="2443297" cy="553998"/>
          </a:xfrm>
          <a:prstGeom prst="rect">
            <a:avLst/>
          </a:prstGeom>
          <a:noFill/>
        </p:spPr>
        <p:txBody>
          <a:bodyPr wrap="none" rtlCol="0">
            <a:spAutoFit/>
          </a:bodyPr>
          <a:lstStyle/>
          <a:p>
            <a:pPr algn="ctr"/>
            <a:r>
              <a:rPr lang="en-US" sz="1500" dirty="0"/>
              <a:t>Michael Stearns</a:t>
            </a:r>
          </a:p>
          <a:p>
            <a:pPr algn="ctr"/>
            <a:r>
              <a:rPr lang="en-US" sz="1500" dirty="0"/>
              <a:t>Deputy for Small Business</a:t>
            </a:r>
          </a:p>
        </p:txBody>
      </p:sp>
      <p:sp>
        <p:nvSpPr>
          <p:cNvPr id="9" name="Title 5">
            <a:extLst>
              <a:ext uri="{FF2B5EF4-FFF2-40B4-BE49-F238E27FC236}">
                <a16:creationId xmlns:a16="http://schemas.microsoft.com/office/drawing/2014/main" id="{DA887A44-E219-B724-6B1D-F276DDB658AC}"/>
              </a:ext>
            </a:extLst>
          </p:cNvPr>
          <p:cNvSpPr txBox="1">
            <a:spLocks/>
          </p:cNvSpPr>
          <p:nvPr/>
        </p:nvSpPr>
        <p:spPr>
          <a:xfrm>
            <a:off x="741872" y="143974"/>
            <a:ext cx="10810350"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Small business office</a:t>
            </a:r>
          </a:p>
          <a:p>
            <a:r>
              <a:rPr lang="en-US" dirty="0"/>
              <a:t>Highlights (fy24) and initiatives (fy25)</a:t>
            </a:r>
          </a:p>
        </p:txBody>
      </p:sp>
      <p:sp>
        <p:nvSpPr>
          <p:cNvPr id="4" name="TextBox 3">
            <a:extLst>
              <a:ext uri="{FF2B5EF4-FFF2-40B4-BE49-F238E27FC236}">
                <a16:creationId xmlns:a16="http://schemas.microsoft.com/office/drawing/2014/main" id="{6EB9362E-75FE-B45F-DC9C-8FDF4AE2C62A}"/>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8</a:t>
            </a:r>
          </a:p>
        </p:txBody>
      </p:sp>
    </p:spTree>
    <p:extLst>
      <p:ext uri="{BB962C8B-B14F-4D97-AF65-F5344CB8AC3E}">
        <p14:creationId xmlns:p14="http://schemas.microsoft.com/office/powerpoint/2010/main" val="701905852"/>
      </p:ext>
    </p:extLst>
  </p:cSld>
  <p:clrMapOvr>
    <a:masterClrMapping/>
  </p:clrMapOvr>
</p:sld>
</file>

<file path=ppt/theme/theme1.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extLst>
    <a:ext uri="{05A4C25C-085E-4340-85A3-A5531E510DB2}">
      <thm15:themeFamily xmlns:thm15="http://schemas.microsoft.com/office/thememl/2012/main" name="US Army PowerPoint 16x9 12Feb2023" id="{3EB2FCAD-453B-4F97-9379-31EB449BB4A1}" vid="{CCBAEC26-5D3F-44DD-9C13-DB69982D462A}"/>
    </a:ext>
  </a:extLst>
</a:theme>
</file>

<file path=ppt/theme/theme2.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theme>
</file>

<file path=ppt/theme/theme3.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4630639-a0bb-48e0-b270-9667651ca8c1">
      <Terms xmlns="http://schemas.microsoft.com/office/infopath/2007/PartnerControls"/>
    </lcf76f155ced4ddcb4097134ff3c332f>
    <TaxCatchAll xmlns="4baeaec8-4928-4375-bdfb-ddb7c719635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1F4EB155FFC39429FA1930A8AC21896" ma:contentTypeVersion="12" ma:contentTypeDescription="Create a new document." ma:contentTypeScope="" ma:versionID="a62ed9c22158c6eca11d73692bc8b8e6">
  <xsd:schema xmlns:xsd="http://www.w3.org/2001/XMLSchema" xmlns:xs="http://www.w3.org/2001/XMLSchema" xmlns:p="http://schemas.microsoft.com/office/2006/metadata/properties" xmlns:ns2="c4630639-a0bb-48e0-b270-9667651ca8c1" xmlns:ns3="4baeaec8-4928-4375-bdfb-ddb7c7196353" targetNamespace="http://schemas.microsoft.com/office/2006/metadata/properties" ma:root="true" ma:fieldsID="5acd31c4152a8f6698def39644e24748" ns2:_="" ns3:_="">
    <xsd:import namespace="c4630639-a0bb-48e0-b270-9667651ca8c1"/>
    <xsd:import namespace="4baeaec8-4928-4375-bdfb-ddb7c719635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630639-a0bb-48e0-b270-9667651ca8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e6c1609-49e0-4fdc-8f5b-8b798a96913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aeaec8-4928-4375-bdfb-ddb7c719635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afab975-b401-434b-bb93-96aedb7d3f59}" ma:internalName="TaxCatchAll" ma:showField="CatchAllData" ma:web="4baeaec8-4928-4375-bdfb-ddb7c71963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E1D225-F329-4AEB-AC1F-FF7488C88F1E}">
  <ds:schemaRefs>
    <ds:schemaRef ds:uri="http://purl.org/dc/dcmitype/"/>
    <ds:schemaRef ds:uri="http://purl.org/dc/terms/"/>
    <ds:schemaRef ds:uri="http://purl.org/dc/elements/1.1/"/>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4baeaec8-4928-4375-bdfb-ddb7c7196353"/>
    <ds:schemaRef ds:uri="c4630639-a0bb-48e0-b270-9667651ca8c1"/>
    <ds:schemaRef ds:uri="http://schemas.microsoft.com/office/infopath/2007/PartnerControls"/>
  </ds:schemaRefs>
</ds:datastoreItem>
</file>

<file path=customXml/itemProps2.xml><?xml version="1.0" encoding="utf-8"?>
<ds:datastoreItem xmlns:ds="http://schemas.openxmlformats.org/officeDocument/2006/customXml" ds:itemID="{8FD5E8C4-9CB9-4A6E-A524-A2DD99FB3F10}">
  <ds:schemaRefs>
    <ds:schemaRef ds:uri="http://schemas.microsoft.com/sharepoint/v3/contenttype/forms"/>
  </ds:schemaRefs>
</ds:datastoreItem>
</file>

<file path=customXml/itemProps3.xml><?xml version="1.0" encoding="utf-8"?>
<ds:datastoreItem xmlns:ds="http://schemas.openxmlformats.org/officeDocument/2006/customXml" ds:itemID="{F2A4A3FB-F0F9-4EA0-934D-25FDF5475BE3}">
  <ds:schemaRefs>
    <ds:schemaRef ds:uri="4baeaec8-4928-4375-bdfb-ddb7c7196353"/>
    <ds:schemaRef ds:uri="c4630639-a0bb-48e0-b270-9667651ca8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NAB_AWARDS_2023</Template>
  <TotalTime>7167</TotalTime>
  <Words>4937</Words>
  <Application>Microsoft Office PowerPoint</Application>
  <PresentationFormat>Widescreen</PresentationFormat>
  <Paragraphs>1035</Paragraphs>
  <Slides>58</Slides>
  <Notes>26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6" baseType="lpstr">
      <vt:lpstr>ＭＳ Ｐゴシック</vt:lpstr>
      <vt:lpstr>Arial</vt:lpstr>
      <vt:lpstr>Arial (Body)</vt:lpstr>
      <vt:lpstr>Calibri</vt:lpstr>
      <vt:lpstr>Times New Roman</vt:lpstr>
      <vt:lpstr>Wingdings</vt:lpstr>
      <vt:lpstr>US Army 2023</vt:lpstr>
      <vt:lpstr>Worksheet</vt:lpstr>
      <vt:lpstr>SAME PHILADELPHIA POST RESILIENCE AND SMALL BUSINESS SYMPOSIUM</vt:lpstr>
      <vt:lpstr>PowerPoint Presentation</vt:lpstr>
      <vt:lpstr>PowerPoint Presentation</vt:lpstr>
      <vt:lpstr>PowerPoint Presentation</vt:lpstr>
      <vt:lpstr>PowerPoint Presentation</vt:lpstr>
      <vt:lpstr>PowerPoint Presentation</vt:lpstr>
      <vt:lpstr>PowerPoint Presentation</vt:lpstr>
      <vt:lpstr>Small business office Mission statement / small business policy</vt:lpstr>
      <vt:lpstr>PowerPoint Presentation</vt:lpstr>
      <vt:lpstr>obligations total contract actions / dollars (fy22 to fy24)</vt:lpstr>
      <vt:lpstr>obligations Top 5 naics codes (Fy22 to fy24)</vt:lpstr>
      <vt:lpstr>PowerPoint Presentation</vt:lpstr>
      <vt:lpstr>Program Highlights</vt:lpstr>
      <vt:lpstr>Fy25 contracting opportunities</vt:lpstr>
      <vt:lpstr>Fy25 contracting opportunities division / program points of contact (1 of 3)</vt:lpstr>
      <vt:lpstr>Fy25 contracting opportunities division / program points of contact (2 of 3)</vt:lpstr>
      <vt:lpstr>Fy25 contracting opportunities division / program points of contact (3 of 3)</vt:lpstr>
      <vt:lpstr>Fy25 contracting opportunities architectural-engineering services (1 of 2)</vt:lpstr>
      <vt:lpstr>Fy25 contracting opportunities architectural-engineering services (2 of 2)</vt:lpstr>
      <vt:lpstr>Fy25 contracting opportunities environmental services</vt:lpstr>
      <vt:lpstr>Fy25 contracting opportunities international and interagency support</vt:lpstr>
      <vt:lpstr>Fy25 contracting opportunities milcon / rsfo (1 of 5)</vt:lpstr>
      <vt:lpstr>Fy25 contracting opportunities milcon / rsfo (2 of 5)</vt:lpstr>
      <vt:lpstr>Fy25 contracting opportunities milcon / rsfo (3 of 5)</vt:lpstr>
      <vt:lpstr>Fy25 contracting opportunities milcon / rsfo (4 of 5)</vt:lpstr>
      <vt:lpstr>Fy25 contracting opportunities milcon / rsfo (5 of 5)</vt:lpstr>
      <vt:lpstr>Fy25 contracting opportunities civil works (1 of 3)</vt:lpstr>
      <vt:lpstr>Fy25 contracting opportunities civil works (2 of 3)</vt:lpstr>
      <vt:lpstr>Fy25 contracting opportunities civil works (3 of 3)</vt:lpstr>
      <vt:lpstr>Fy25 contracting opportunities Washington aqueduct (1 of 2)</vt:lpstr>
      <vt:lpstr>Fy25 contracting opportunities Washington aqueduct (2 of 2)</vt:lpstr>
      <vt:lpstr>Fy25 contracting opportunities services</vt:lpstr>
      <vt:lpstr>Fy25 contracting opportunities supplies</vt:lpstr>
      <vt:lpstr>Doing business with us qr code to Baltimore district webpage</vt:lpstr>
      <vt:lpstr>Doing business with us Baltimore district webpage</vt:lpstr>
      <vt:lpstr>Doing business with us Future industry engagements</vt:lpstr>
      <vt:lpstr>Doing business with us Follow us on social media</vt:lpstr>
      <vt:lpstr>PowerPoint Presentation</vt:lpstr>
      <vt:lpstr>PowerPoint Presentation</vt:lpstr>
      <vt:lpstr>Acronyms and expansions</vt:lpstr>
      <vt:lpstr>PowerPoint Presentation</vt:lpstr>
      <vt:lpstr>PowerPoint Presentation</vt:lpstr>
      <vt:lpstr>PowerPoint Presentation</vt:lpstr>
      <vt:lpstr>PowerPoint Presentation</vt:lpstr>
      <vt:lpstr>Small Business Office Small business professional authorities</vt:lpstr>
      <vt:lpstr>Defense industrial base (dib)</vt:lpstr>
      <vt:lpstr>obligations Top 10 naics codes - sb (Fy23 to fy24)</vt:lpstr>
      <vt:lpstr>obligations Top 10 naics codes - SDB (Fy23 to fy24)</vt:lpstr>
      <vt:lpstr>obligations Top 10 naics codes - SDVOSB (Fy23 to fy24)</vt:lpstr>
      <vt:lpstr>obligations Top 10 naics codes - WOSB (Fy23 to fy24)</vt:lpstr>
      <vt:lpstr>obligations Top 10 naics codes - HUBZONE (Fy23 to fy24)</vt:lpstr>
      <vt:lpstr>obligations Sb concern spending (FY13 to FY24)</vt:lpstr>
      <vt:lpstr>Small business accomplishments goal achievements (fy20 to fy23)</vt:lpstr>
      <vt:lpstr>Small business accomplishments Sb Concerns spending / goals (Fy13 to FY24)</vt:lpstr>
      <vt:lpstr>PowerPoint Presentation</vt:lpstr>
      <vt:lpstr>Small business accomplishments SDVOSB Concern spending / goals (Fy13 to FY24)</vt:lpstr>
      <vt:lpstr>Small business accomplishments WOSB Concern spending / goals (Fy13 to FY24)</vt:lpstr>
      <vt:lpstr>Small business accomplishments HUBZone Concern spending / goals (Fy13 to FY24)</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Fincham, Christopher E CIV USARMY CENAB (USA)</dc:creator>
  <cp:keywords/>
  <dc:description/>
  <cp:lastModifiedBy>Stearns, Michael</cp:lastModifiedBy>
  <cp:revision>122</cp:revision>
  <dcterms:created xsi:type="dcterms:W3CDTF">2023-06-13T17:19:46Z</dcterms:created>
  <dcterms:modified xsi:type="dcterms:W3CDTF">2024-11-04T21:16:11Z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0x01010041F4EB155FFC39429FA1930A8AC21896</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