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Lst>
  <p:notesMasterIdLst>
    <p:notesMasterId r:id="rId26"/>
  </p:notesMasterIdLst>
  <p:handoutMasterIdLst>
    <p:handoutMasterId r:id="rId27"/>
  </p:handoutMasterIdLst>
  <p:sldIdLst>
    <p:sldId id="264" r:id="rId6"/>
    <p:sldId id="692" r:id="rId7"/>
    <p:sldId id="691" r:id="rId8"/>
    <p:sldId id="613" r:id="rId9"/>
    <p:sldId id="686" r:id="rId10"/>
    <p:sldId id="684" r:id="rId11"/>
    <p:sldId id="685" r:id="rId12"/>
    <p:sldId id="314" r:id="rId13"/>
    <p:sldId id="659" r:id="rId14"/>
    <p:sldId id="693" r:id="rId15"/>
    <p:sldId id="671" r:id="rId16"/>
    <p:sldId id="687" r:id="rId17"/>
    <p:sldId id="262" r:id="rId18"/>
    <p:sldId id="286" r:id="rId19"/>
    <p:sldId id="300" r:id="rId20"/>
    <p:sldId id="696" r:id="rId21"/>
    <p:sldId id="695" r:id="rId22"/>
    <p:sldId id="293" r:id="rId23"/>
    <p:sldId id="697" r:id="rId24"/>
    <p:sldId id="30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8C8"/>
    <a:srgbClr val="FFCC66"/>
    <a:srgbClr val="6E8778"/>
    <a:srgbClr val="FFFFFF"/>
    <a:srgbClr val="FF6600"/>
    <a:srgbClr val="D9D9D9"/>
    <a:srgbClr val="DF1F2E"/>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866" autoAdjust="0"/>
  </p:normalViewPr>
  <p:slideViewPr>
    <p:cSldViewPr snapToGrid="0">
      <p:cViewPr varScale="1">
        <p:scale>
          <a:sx n="74" d="100"/>
          <a:sy n="74" d="100"/>
        </p:scale>
        <p:origin x="340" y="56"/>
      </p:cViewPr>
      <p:guideLst/>
    </p:cSldViewPr>
  </p:slid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2CF3383-DF08-4C90-8557-22EF3027DD43}" type="datetimeFigureOut">
              <a:rPr lang="en-US" smtClean="0"/>
              <a:t>8/12/2024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D16557-6E8E-4D95-8DF3-2DE1590C714A}" type="datetimeFigureOut">
              <a:rPr lang="en-US" smtClean="0"/>
              <a:t>8/12/2024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2</a:t>
            </a:fld>
            <a:endParaRPr lang="en-US"/>
          </a:p>
        </p:txBody>
      </p:sp>
    </p:spTree>
    <p:extLst>
      <p:ext uri="{BB962C8B-B14F-4D97-AF65-F5344CB8AC3E}">
        <p14:creationId xmlns:p14="http://schemas.microsoft.com/office/powerpoint/2010/main" val="20121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3</a:t>
            </a:fld>
            <a:endParaRPr lang="en-US"/>
          </a:p>
        </p:txBody>
      </p:sp>
    </p:spTree>
    <p:extLst>
      <p:ext uri="{BB962C8B-B14F-4D97-AF65-F5344CB8AC3E}">
        <p14:creationId xmlns:p14="http://schemas.microsoft.com/office/powerpoint/2010/main" val="209640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5</a:t>
            </a:fld>
            <a:endParaRPr lang="en-US"/>
          </a:p>
        </p:txBody>
      </p:sp>
    </p:spTree>
    <p:extLst>
      <p:ext uri="{BB962C8B-B14F-4D97-AF65-F5344CB8AC3E}">
        <p14:creationId xmlns:p14="http://schemas.microsoft.com/office/powerpoint/2010/main" val="333617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6</a:t>
            </a:fld>
            <a:endParaRPr lang="en-US"/>
          </a:p>
        </p:txBody>
      </p:sp>
    </p:spTree>
    <p:extLst>
      <p:ext uri="{BB962C8B-B14F-4D97-AF65-F5344CB8AC3E}">
        <p14:creationId xmlns:p14="http://schemas.microsoft.com/office/powerpoint/2010/main" val="298179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7</a:t>
            </a:fld>
            <a:endParaRPr lang="en-US"/>
          </a:p>
        </p:txBody>
      </p:sp>
    </p:spTree>
    <p:extLst>
      <p:ext uri="{BB962C8B-B14F-4D97-AF65-F5344CB8AC3E}">
        <p14:creationId xmlns:p14="http://schemas.microsoft.com/office/powerpoint/2010/main" val="306451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403171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759814"/>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206101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876800" y="6381750"/>
            <a:ext cx="2844800" cy="476250"/>
          </a:xfrm>
          <a:prstGeom prst="rect">
            <a:avLst/>
          </a:prstGeom>
          <a:ln/>
        </p:spPr>
        <p:txBody>
          <a:bodyPr/>
          <a:lstStyle>
            <a:lvl1pPr>
              <a:defRPr/>
            </a:lvl1pPr>
          </a:lstStyle>
          <a:p>
            <a:pPr>
              <a:defRPr/>
            </a:pPr>
            <a:fld id="{E14BBC95-0EC9-47C7-9528-9845459EE4E2}" type="slidenum">
              <a:rPr lang="en-US"/>
              <a:pPr>
                <a:defRPr/>
              </a:pPr>
              <a:t>‹#›</a:t>
            </a:fld>
            <a:endParaRPr lang="en-US" dirty="0"/>
          </a:p>
        </p:txBody>
      </p:sp>
    </p:spTree>
    <p:extLst>
      <p:ext uri="{BB962C8B-B14F-4D97-AF65-F5344CB8AC3E}">
        <p14:creationId xmlns:p14="http://schemas.microsoft.com/office/powerpoint/2010/main" val="19568476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09AD09F-85A6-4F5B-8F6D-6206EE7FEE13}" type="slidenum">
              <a:rPr lang="en-US"/>
              <a:pPr>
                <a:defRPr/>
              </a:pPr>
              <a:t>‹#›</a:t>
            </a:fld>
            <a:endParaRPr lang="en-US" dirty="0"/>
          </a:p>
        </p:txBody>
      </p:sp>
    </p:spTree>
    <p:extLst>
      <p:ext uri="{BB962C8B-B14F-4D97-AF65-F5344CB8AC3E}">
        <p14:creationId xmlns:p14="http://schemas.microsoft.com/office/powerpoint/2010/main" val="223692275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Spring Valley FUDS September 2016 RAB Meeting</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453616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406400" y="1225550"/>
            <a:ext cx="54864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6096000" y="1225550"/>
            <a:ext cx="54864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solidFill>
                  <a:srgbClr val="000000">
                    <a:tint val="75000"/>
                  </a:srgbClr>
                </a:solidFill>
              </a:rPr>
              <a:t>Spring Valley FUDS September 2016 RAB Meeting</a:t>
            </a:r>
            <a:endParaRPr lang="en-US" dirty="0">
              <a:solidFill>
                <a:srgbClr val="000000">
                  <a:tint val="75000"/>
                </a:srgbClr>
              </a:solidFill>
            </a:endParaRPr>
          </a:p>
        </p:txBody>
      </p:sp>
    </p:spTree>
    <p:extLst>
      <p:ext uri="{BB962C8B-B14F-4D97-AF65-F5344CB8AC3E}">
        <p14:creationId xmlns:p14="http://schemas.microsoft.com/office/powerpoint/2010/main" val="1079604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88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a:t>
              </a:r>
              <a:r>
                <a:rPr lang="en-US" sz="1000" b="1" dirty="0" err="1">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58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1525952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6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2"/>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Spring Valley FUDS September 2019 RAB Meeting</a:t>
            </a:r>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 id="2147483728" r:id="rId26"/>
    <p:sldLayoutId id="2147483729" r:id="rId27"/>
    <p:sldLayoutId id="2147483731" r:id="rId28"/>
    <p:sldLayoutId id="2147483732" r:id="rId29"/>
  </p:sldLayoutIdLst>
  <p:hf sldNum="0"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Spring Valley FUDS September 2019 RAB Meeting</a:t>
            </a:r>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sldNum="0"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 Id="rId4" Type="http://schemas.openxmlformats.org/officeDocument/2006/relationships/hyperlink" Target="https://www.nab.usace.army.mil/Home/Spring-Valle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 Id="rId5" Type="http://schemas.openxmlformats.org/officeDocument/2006/relationships/hyperlink" Target="mailto:NAB-PAO@usace.army.mil" TargetMode="External"/><Relationship Id="rId4" Type="http://schemas.openxmlformats.org/officeDocument/2006/relationships/hyperlink" Target="https://www.nab.usace.army.mil/Home/Spring-Valley/Groundwat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E8778">
            <a:alpha val="75000"/>
          </a:srgb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prstGeom prst="rect">
            <a:avLst/>
          </a:prstGeom>
        </p:spPr>
        <p:txBody>
          <a:bodyPr/>
          <a:lstStyle/>
          <a:p>
            <a:pPr algn="ctr"/>
            <a:endParaRPr lang="en-US" sz="3200" b="1" dirty="0"/>
          </a:p>
          <a:p>
            <a:pPr algn="ctr"/>
            <a:r>
              <a:rPr lang="en-US" sz="3200" b="1" dirty="0"/>
              <a:t>Groundwater</a:t>
            </a:r>
          </a:p>
          <a:p>
            <a:pPr algn="ctr"/>
            <a:r>
              <a:rPr lang="en-US" sz="3200" b="1" dirty="0"/>
              <a:t>Proposed Plan</a:t>
            </a:r>
          </a:p>
          <a:p>
            <a:pPr algn="ctr"/>
            <a:r>
              <a:rPr lang="en-US" sz="3200" b="1" dirty="0"/>
              <a:t>Community Meeting</a:t>
            </a:r>
          </a:p>
          <a:p>
            <a:pPr algn="ctr"/>
            <a:endParaRPr lang="en-US" b="1" dirty="0"/>
          </a:p>
          <a:p>
            <a:pPr algn="ctr"/>
            <a:r>
              <a:rPr lang="en-US" sz="2800" b="1" dirty="0"/>
              <a:t>13 August 2024</a:t>
            </a:r>
          </a:p>
          <a:p>
            <a:endParaRPr lang="en-US" dirty="0"/>
          </a:p>
        </p:txBody>
      </p:sp>
      <p:sp>
        <p:nvSpPr>
          <p:cNvPr id="3" name="Title 2"/>
          <p:cNvSpPr>
            <a:spLocks noGrp="1"/>
          </p:cNvSpPr>
          <p:nvPr>
            <p:ph type="title"/>
          </p:nvPr>
        </p:nvSpPr>
        <p:spPr>
          <a:xfrm>
            <a:off x="381000" y="265872"/>
            <a:ext cx="5115910" cy="1671543"/>
          </a:xfrm>
        </p:spPr>
        <p:txBody>
          <a:bodyPr>
            <a:normAutofit/>
          </a:bodyPr>
          <a:lstStyle/>
          <a:p>
            <a:r>
              <a:rPr lang="en-US" dirty="0"/>
              <a:t>Spring Valley Formerly </a:t>
            </a:r>
            <a:r>
              <a:rPr lang="en-US" dirty="0" err="1"/>
              <a:t>UsED</a:t>
            </a:r>
            <a:r>
              <a:rPr lang="en-US" dirty="0"/>
              <a:t> defense site</a:t>
            </a:r>
          </a:p>
        </p:txBody>
      </p:sp>
      <p:pic>
        <p:nvPicPr>
          <p:cNvPr id="20" name="Picture 19">
            <a:extLst>
              <a:ext uri="{FF2B5EF4-FFF2-40B4-BE49-F238E27FC236}">
                <a16:creationId xmlns:a16="http://schemas.microsoft.com/office/drawing/2014/main" id="{C9FB3C54-E2AE-39C6-4564-9DC501DC5E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37320" y="2651760"/>
            <a:ext cx="3154680" cy="4206240"/>
          </a:xfrm>
          <a:prstGeom prst="rect">
            <a:avLst/>
          </a:prstGeom>
          <a:ln w="25400" cmpd="sng">
            <a:solidFill>
              <a:schemeClr val="tx1"/>
            </a:solidFill>
          </a:ln>
        </p:spPr>
      </p:pic>
      <p:sp>
        <p:nvSpPr>
          <p:cNvPr id="4" name="Text Box 6">
            <a:extLst>
              <a:ext uri="{FF2B5EF4-FFF2-40B4-BE49-F238E27FC236}">
                <a16:creationId xmlns:a16="http://schemas.microsoft.com/office/drawing/2014/main" id="{491281D0-8CC9-8A28-A95D-CF34F0490700}"/>
              </a:ext>
            </a:extLst>
          </p:cNvPr>
          <p:cNvSpPr txBox="1">
            <a:spLocks noChangeArrowheads="1"/>
          </p:cNvSpPr>
          <p:nvPr/>
        </p:nvSpPr>
        <p:spPr bwMode="auto">
          <a:xfrm>
            <a:off x="5317090" y="1101643"/>
            <a:ext cx="3429000" cy="3531130"/>
          </a:xfrm>
          <a:prstGeom prst="rect">
            <a:avLst/>
          </a:prstGeom>
          <a:noFill/>
          <a:ln w="9525">
            <a:noFill/>
            <a:miter lim="800000"/>
            <a:headEnd/>
            <a:tailEnd/>
          </a:ln>
        </p:spPr>
        <p:txBody>
          <a:bodyPr lIns="91430" tIns="45715" rIns="91430" bIns="45715"/>
          <a:lstStyle/>
          <a:p>
            <a:pPr algn="r" eaLnBrk="0" hangingPunct="0">
              <a:lnSpc>
                <a:spcPct val="80000"/>
              </a:lnSpc>
              <a:spcBef>
                <a:spcPct val="50000"/>
              </a:spcBef>
              <a:buClr>
                <a:srgbClr val="FF0000"/>
              </a:buClr>
            </a:pPr>
            <a:r>
              <a:rPr lang="ja-JP" altLang="en-US" sz="2400" dirty="0"/>
              <a:t>“</a:t>
            </a:r>
            <a:r>
              <a:rPr lang="en-US" altLang="ja-JP" sz="2400" dirty="0"/>
              <a:t>The USACE Mission  in Spring Valley is to identify, investigate and remove or remediate threats to human health, safety or to the environment resulting from past Department of Defense activities in the area.”</a:t>
            </a:r>
            <a:endParaRPr lang="en-US" sz="2400" dirty="0">
              <a:solidFill>
                <a:schemeClr val="bg1">
                  <a:lumMod val="95000"/>
                </a:schemeClr>
              </a:solidFill>
            </a:endParaRPr>
          </a:p>
        </p:txBody>
      </p:sp>
      <p:pic>
        <p:nvPicPr>
          <p:cNvPr id="8" name="Picture Placeholder 7"/>
          <p:cNvPicPr>
            <a:picLocks noGrp="1" noChangeAspect="1"/>
          </p:cNvPicPr>
          <p:nvPr>
            <p:ph type="pic" sz="quarter" idx="15"/>
          </p:nvPr>
        </p:nvPicPr>
        <p:blipFill rotWithShape="1">
          <a:blip r:embed="rId3" cstate="email">
            <a:extLst>
              <a:ext uri="{28A0092B-C50C-407E-A947-70E740481C1C}">
                <a14:useLocalDpi xmlns:a14="http://schemas.microsoft.com/office/drawing/2010/main" val="0"/>
              </a:ext>
            </a:extLst>
          </a:blip>
          <a:srcRect/>
          <a:stretch/>
        </p:blipFill>
        <p:spPr>
          <a:xfrm>
            <a:off x="8994725" y="0"/>
            <a:ext cx="3197275" cy="2976843"/>
          </a:xfrm>
          <a:prstGeom prst="rect">
            <a:avLst/>
          </a:prstGeom>
        </p:spPr>
      </p:pic>
    </p:spTree>
    <p:extLst>
      <p:ext uri="{BB962C8B-B14F-4D97-AF65-F5344CB8AC3E}">
        <p14:creationId xmlns:p14="http://schemas.microsoft.com/office/powerpoint/2010/main" val="1717309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960120" y="362166"/>
            <a:ext cx="9957815" cy="646331"/>
          </a:xfrm>
          <a:prstGeom prst="rect">
            <a:avLst/>
          </a:prstGeom>
          <a:noFill/>
          <a:ln w="9525">
            <a:noFill/>
            <a:miter lim="800000"/>
            <a:headEnd/>
            <a:tailEnd/>
          </a:ln>
        </p:spPr>
        <p:txBody>
          <a:bodyPr wrap="square">
            <a:spAutoFit/>
          </a:bodyPr>
          <a:lstStyle/>
          <a:p>
            <a:r>
              <a:rPr lang="en-US" sz="3600" b="1" dirty="0">
                <a:solidFill>
                  <a:srgbClr val="000000"/>
                </a:solidFill>
              </a:rPr>
              <a:t>HUMAN HEALTH RISK ASSESSMENT </a:t>
            </a:r>
          </a:p>
        </p:txBody>
      </p:sp>
      <p:sp>
        <p:nvSpPr>
          <p:cNvPr id="5" name="TextBox 4"/>
          <p:cNvSpPr txBox="1"/>
          <p:nvPr/>
        </p:nvSpPr>
        <p:spPr>
          <a:xfrm>
            <a:off x="187976" y="1209074"/>
            <a:ext cx="11393424" cy="5016758"/>
          </a:xfrm>
          <a:prstGeom prst="rect">
            <a:avLst/>
          </a:prstGeom>
          <a:noFill/>
        </p:spPr>
        <p:txBody>
          <a:bodyPr wrap="square">
            <a:spAutoFit/>
          </a:bodyPr>
          <a:lstStyle/>
          <a:p>
            <a:pPr marL="457200" indent="-457200">
              <a:buFontTx/>
              <a:buChar char="-"/>
            </a:pPr>
            <a:r>
              <a:rPr lang="en-US" sz="2400" dirty="0"/>
              <a:t>Human health risk assessment (HHRA) is an estimate of the potential for health impact. </a:t>
            </a:r>
          </a:p>
          <a:p>
            <a:pPr marL="457200" indent="-457200">
              <a:buFontTx/>
              <a:buChar char="-"/>
            </a:pPr>
            <a:r>
              <a:rPr lang="en-US" sz="2400" dirty="0"/>
              <a:t>HHRAs are based on:</a:t>
            </a:r>
          </a:p>
          <a:p>
            <a:pPr marL="914400" lvl="1" indent="-457200">
              <a:buFont typeface="Arial" panose="020B0604020202020204" pitchFamily="34" charset="0"/>
              <a:buChar char="•"/>
            </a:pPr>
            <a:r>
              <a:rPr lang="en-US" sz="2400" dirty="0"/>
              <a:t>Conservative assumptions concerning how individuals may be exposed to contaminated media (e.g., groundwater) and for how long.</a:t>
            </a:r>
          </a:p>
          <a:p>
            <a:pPr marL="914400" lvl="1" indent="-457200">
              <a:buFont typeface="Arial" panose="020B0604020202020204" pitchFamily="34" charset="0"/>
              <a:buChar char="•"/>
            </a:pPr>
            <a:r>
              <a:rPr lang="en-US" sz="2400" dirty="0"/>
              <a:t>Published toxicity data for the </a:t>
            </a:r>
            <a:r>
              <a:rPr lang="en-US" sz="2400" b="1" dirty="0"/>
              <a:t>chemicals</a:t>
            </a:r>
            <a:r>
              <a:rPr lang="en-US" sz="2400" dirty="0"/>
              <a:t> to which exposure is assumed.</a:t>
            </a:r>
          </a:p>
          <a:p>
            <a:pPr marL="457200" indent="-457200">
              <a:buFontTx/>
              <a:buChar char="-"/>
            </a:pPr>
            <a:r>
              <a:rPr lang="en-US" sz="2400" dirty="0"/>
              <a:t>Receptors considered:  Adult Resident, Child Resident, AU Student, Site Workers</a:t>
            </a:r>
          </a:p>
          <a:p>
            <a:pPr marL="457200" indent="-457200">
              <a:buFontTx/>
              <a:buChar char="-"/>
            </a:pPr>
            <a:r>
              <a:rPr lang="en-US" sz="2400" dirty="0"/>
              <a:t>Current and potential Future exposure scenarios considered</a:t>
            </a:r>
          </a:p>
          <a:p>
            <a:pPr marL="914400" lvl="1" indent="-457200">
              <a:buFont typeface="Arial" panose="020B0604020202020204" pitchFamily="34" charset="0"/>
              <a:buChar char="•"/>
            </a:pPr>
            <a:r>
              <a:rPr lang="en-US" sz="2400" dirty="0"/>
              <a:t>Current -  evaluated pathways for watering lawns</a:t>
            </a:r>
          </a:p>
          <a:p>
            <a:pPr marL="914400" lvl="1" indent="-457200">
              <a:buFont typeface="Arial" panose="020B0604020202020204" pitchFamily="34" charset="0"/>
              <a:buChar char="•"/>
            </a:pPr>
            <a:r>
              <a:rPr lang="en-US" sz="2400" dirty="0"/>
              <a:t>Future – evaluated using groundwater for drinking water </a:t>
            </a:r>
          </a:p>
          <a:p>
            <a:pPr marL="914400" lvl="1" indent="-457200">
              <a:buFont typeface="Arial" panose="020B0604020202020204" pitchFamily="34" charset="0"/>
              <a:buChar char="•"/>
            </a:pPr>
            <a:endParaRPr lang="en-US" sz="2800" dirty="0"/>
          </a:p>
          <a:p>
            <a:pPr marL="457200" indent="-457200">
              <a:buFont typeface="Wingdings" panose="05000000000000000000" pitchFamily="2" charset="2"/>
              <a:buChar char="§"/>
            </a:pPr>
            <a:endParaRPr lang="en-US" sz="2800" dirty="0"/>
          </a:p>
        </p:txBody>
      </p:sp>
    </p:spTree>
    <p:extLst>
      <p:ext uri="{BB962C8B-B14F-4D97-AF65-F5344CB8AC3E}">
        <p14:creationId xmlns:p14="http://schemas.microsoft.com/office/powerpoint/2010/main" val="338790000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C68C8-E565-C52E-8163-6525E23BD3CE}"/>
              </a:ext>
            </a:extLst>
          </p:cNvPr>
          <p:cNvSpPr>
            <a:spLocks noGrp="1"/>
          </p:cNvSpPr>
          <p:nvPr>
            <p:ph idx="1"/>
          </p:nvPr>
        </p:nvSpPr>
        <p:spPr>
          <a:xfrm>
            <a:off x="478222" y="1217941"/>
            <a:ext cx="10914992" cy="4857244"/>
          </a:xfrm>
        </p:spPr>
        <p:txBody>
          <a:bodyPr/>
          <a:lstStyle/>
          <a:p>
            <a:pPr marL="457200" indent="-457200" eaLnBrk="0" hangingPunct="0">
              <a:spcBef>
                <a:spcPct val="20000"/>
              </a:spcBef>
              <a:spcAft>
                <a:spcPts val="1200"/>
              </a:spcAft>
              <a:buFontTx/>
              <a:buChar char="-"/>
              <a:defRPr/>
            </a:pPr>
            <a:r>
              <a:rPr lang="en-US" sz="2400" dirty="0">
                <a:solidFill>
                  <a:srgbClr val="000000"/>
                </a:solidFill>
                <a:latin typeface="Arial"/>
              </a:rPr>
              <a:t>The 2016 RI </a:t>
            </a:r>
            <a:r>
              <a:rPr lang="en-US" sz="2400" kern="0" dirty="0">
                <a:solidFill>
                  <a:srgbClr val="000000"/>
                </a:solidFill>
                <a:latin typeface="Arial"/>
                <a:ea typeface="+mn-ea"/>
                <a:cs typeface="+mn-cs"/>
              </a:rPr>
              <a:t>determined no unacceptable risk for both current and future exposure scenarios for groundwater at EU1 and EU3.</a:t>
            </a:r>
          </a:p>
          <a:p>
            <a:pPr marL="919163" lvl="2" indent="-457200" eaLnBrk="0" hangingPunct="0">
              <a:spcBef>
                <a:spcPct val="20000"/>
              </a:spcBef>
              <a:spcAft>
                <a:spcPts val="1200"/>
              </a:spcAft>
              <a:defRPr/>
            </a:pPr>
            <a:r>
              <a:rPr lang="en-US" sz="2200" b="1" kern="0" dirty="0">
                <a:solidFill>
                  <a:srgbClr val="000000"/>
                </a:solidFill>
                <a:latin typeface="Arial"/>
                <a:ea typeface="+mn-ea"/>
                <a:cs typeface="+mn-cs"/>
              </a:rPr>
              <a:t>NO ACTION </a:t>
            </a:r>
            <a:r>
              <a:rPr lang="en-US" sz="2200" kern="0" dirty="0">
                <a:solidFill>
                  <a:srgbClr val="000000"/>
                </a:solidFill>
                <a:latin typeface="Arial"/>
                <a:ea typeface="+mn-ea"/>
                <a:cs typeface="+mn-cs"/>
              </a:rPr>
              <a:t>is required at EU1 and EU3</a:t>
            </a:r>
          </a:p>
          <a:p>
            <a:pPr marL="457200" indent="-457200" eaLnBrk="0" hangingPunct="0">
              <a:spcBef>
                <a:spcPct val="20000"/>
              </a:spcBef>
              <a:spcAft>
                <a:spcPts val="1200"/>
              </a:spcAft>
              <a:buFontTx/>
              <a:buChar char="-"/>
              <a:defRPr/>
            </a:pPr>
            <a:r>
              <a:rPr lang="en-US" sz="2400" kern="0" dirty="0">
                <a:solidFill>
                  <a:srgbClr val="000000"/>
                </a:solidFill>
                <a:latin typeface="Arial"/>
                <a:ea typeface="+mn-ea"/>
                <a:cs typeface="+mn-cs"/>
              </a:rPr>
              <a:t>The RI determined no unacceptable risk for the current exposure scenario (watering lawns) at EU2.  </a:t>
            </a:r>
          </a:p>
          <a:p>
            <a:pPr marL="457200" indent="-457200" eaLnBrk="0" hangingPunct="0">
              <a:spcBef>
                <a:spcPct val="20000"/>
              </a:spcBef>
              <a:spcAft>
                <a:spcPts val="1200"/>
              </a:spcAft>
              <a:buFontTx/>
              <a:buChar char="-"/>
              <a:defRPr/>
            </a:pPr>
            <a:r>
              <a:rPr lang="en-US" sz="2400" kern="0" dirty="0">
                <a:solidFill>
                  <a:srgbClr val="000000"/>
                </a:solidFill>
                <a:latin typeface="Arial"/>
                <a:ea typeface="+mn-ea"/>
                <a:cs typeface="+mn-cs"/>
              </a:rPr>
              <a:t>At EU2, </a:t>
            </a:r>
            <a:r>
              <a:rPr lang="en-US" sz="2400" b="1" kern="0" dirty="0">
                <a:solidFill>
                  <a:srgbClr val="000000"/>
                </a:solidFill>
                <a:latin typeface="Arial"/>
                <a:ea typeface="+mn-ea"/>
                <a:cs typeface="+mn-cs"/>
              </a:rPr>
              <a:t>arsenic </a:t>
            </a:r>
            <a:r>
              <a:rPr lang="en-US" sz="2400" kern="0" dirty="0">
                <a:solidFill>
                  <a:srgbClr val="000000"/>
                </a:solidFill>
                <a:latin typeface="Arial"/>
                <a:ea typeface="+mn-ea"/>
                <a:cs typeface="+mn-cs"/>
              </a:rPr>
              <a:t>and </a:t>
            </a:r>
            <a:r>
              <a:rPr lang="en-US" sz="2400" b="1" kern="0" dirty="0">
                <a:solidFill>
                  <a:srgbClr val="000000"/>
                </a:solidFill>
                <a:latin typeface="Arial"/>
                <a:ea typeface="+mn-ea"/>
                <a:cs typeface="+mn-cs"/>
              </a:rPr>
              <a:t>perchlorate</a:t>
            </a:r>
            <a:r>
              <a:rPr lang="en-US" sz="2400" kern="0" dirty="0">
                <a:solidFill>
                  <a:srgbClr val="000000"/>
                </a:solidFill>
                <a:latin typeface="Arial"/>
                <a:ea typeface="+mn-ea"/>
                <a:cs typeface="+mn-cs"/>
              </a:rPr>
              <a:t> posed unacceptable risk if groundwater was used as a drinking water source (Pre-2016 groundwater data). </a:t>
            </a:r>
          </a:p>
          <a:p>
            <a:pPr lvl="1" indent="0" eaLnBrk="0" hangingPunct="0">
              <a:spcBef>
                <a:spcPct val="20000"/>
              </a:spcBef>
              <a:spcAft>
                <a:spcPts val="1200"/>
              </a:spcAft>
              <a:buNone/>
              <a:defRPr/>
            </a:pPr>
            <a:endParaRPr lang="en-US" sz="2800" kern="0" dirty="0">
              <a:solidFill>
                <a:srgbClr val="000000"/>
              </a:solidFill>
              <a:latin typeface="Arial"/>
              <a:ea typeface="+mn-ea"/>
              <a:cs typeface="+mn-cs"/>
            </a:endParaRPr>
          </a:p>
          <a:p>
            <a:pPr marL="457200" indent="-457200" eaLnBrk="0" hangingPunct="0">
              <a:spcBef>
                <a:spcPct val="20000"/>
              </a:spcBef>
              <a:spcAft>
                <a:spcPts val="1200"/>
              </a:spcAft>
              <a:buFontTx/>
              <a:buChar char="-"/>
              <a:defRPr/>
            </a:pPr>
            <a:endParaRPr lang="en-US" sz="2800" kern="0" dirty="0">
              <a:solidFill>
                <a:srgbClr val="000000"/>
              </a:solidFill>
              <a:latin typeface="Arial"/>
              <a:ea typeface="+mn-ea"/>
              <a:cs typeface="+mn-cs"/>
            </a:endParaRPr>
          </a:p>
          <a:p>
            <a:endParaRPr lang="en-US" dirty="0"/>
          </a:p>
        </p:txBody>
      </p:sp>
      <p:sp>
        <p:nvSpPr>
          <p:cNvPr id="4" name="Slide Number Placeholder 3">
            <a:extLst>
              <a:ext uri="{FF2B5EF4-FFF2-40B4-BE49-F238E27FC236}">
                <a16:creationId xmlns:a16="http://schemas.microsoft.com/office/drawing/2014/main" id="{E63700DB-FA93-4EAA-0E26-5004DA3A2C92}"/>
              </a:ext>
            </a:extLst>
          </p:cNvPr>
          <p:cNvSpPr>
            <a:spLocks noGrp="1"/>
          </p:cNvSpPr>
          <p:nvPr>
            <p:ph type="sldNum" sz="quarter" idx="10"/>
          </p:nvPr>
        </p:nvSpPr>
        <p:spPr/>
        <p:txBody>
          <a:bodyPr/>
          <a:lstStyle/>
          <a:p>
            <a:pPr>
              <a:defRPr/>
            </a:pPr>
            <a:fld id="{D09AD09F-85A6-4F5B-8F6D-6206EE7FEE13}" type="slidenum">
              <a:rPr lang="en-US" smtClean="0"/>
              <a:pPr>
                <a:defRPr/>
              </a:pPr>
              <a:t>11</a:t>
            </a:fld>
            <a:endParaRPr lang="en-US" dirty="0"/>
          </a:p>
        </p:txBody>
      </p:sp>
      <p:sp>
        <p:nvSpPr>
          <p:cNvPr id="7" name="Title 2">
            <a:extLst>
              <a:ext uri="{FF2B5EF4-FFF2-40B4-BE49-F238E27FC236}">
                <a16:creationId xmlns:a16="http://schemas.microsoft.com/office/drawing/2014/main" id="{D67470EB-86DF-E9D8-9CE9-09E4D2F906EA}"/>
              </a:ext>
            </a:extLst>
          </p:cNvPr>
          <p:cNvSpPr>
            <a:spLocks noGrp="1"/>
          </p:cNvSpPr>
          <p:nvPr>
            <p:ph type="title"/>
          </p:nvPr>
        </p:nvSpPr>
        <p:spPr>
          <a:xfrm>
            <a:off x="1208690" y="0"/>
            <a:ext cx="9254359" cy="1143000"/>
          </a:xfrm>
        </p:spPr>
        <p:txBody>
          <a:bodyPr/>
          <a:lstStyle/>
          <a:p>
            <a:r>
              <a:rPr lang="en-US" sz="2800" dirty="0"/>
              <a:t>2016 REMEDIAL INVESTIGATION CONCLUSIONS</a:t>
            </a:r>
          </a:p>
        </p:txBody>
      </p:sp>
    </p:spTree>
    <p:extLst>
      <p:ext uri="{BB962C8B-B14F-4D97-AF65-F5344CB8AC3E}">
        <p14:creationId xmlns:p14="http://schemas.microsoft.com/office/powerpoint/2010/main" val="16960472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B67E9-20A8-49F3-7DDC-2AA5B813488C}"/>
              </a:ext>
            </a:extLst>
          </p:cNvPr>
          <p:cNvSpPr>
            <a:spLocks noGrp="1"/>
          </p:cNvSpPr>
          <p:nvPr>
            <p:ph type="title"/>
          </p:nvPr>
        </p:nvSpPr>
        <p:spPr>
          <a:xfrm>
            <a:off x="406400" y="274638"/>
            <a:ext cx="11176000" cy="492443"/>
          </a:xfrm>
        </p:spPr>
        <p:txBody>
          <a:bodyPr/>
          <a:lstStyle/>
          <a:p>
            <a:pPr algn="ctr"/>
            <a:r>
              <a:rPr lang="en-US" dirty="0"/>
              <a:t>Exposure Unit 2</a:t>
            </a:r>
          </a:p>
        </p:txBody>
      </p:sp>
      <p:pic>
        <p:nvPicPr>
          <p:cNvPr id="7" name="Content Placeholder 6">
            <a:extLst>
              <a:ext uri="{FF2B5EF4-FFF2-40B4-BE49-F238E27FC236}">
                <a16:creationId xmlns:a16="http://schemas.microsoft.com/office/drawing/2014/main" id="{FF091949-C7A8-9002-E0C7-26945B8D4275}"/>
              </a:ext>
            </a:extLst>
          </p:cNvPr>
          <p:cNvPicPr>
            <a:picLocks noGrp="1" noChangeAspect="1"/>
          </p:cNvPicPr>
          <p:nvPr>
            <p:ph idx="1"/>
          </p:nvPr>
        </p:nvPicPr>
        <p:blipFill>
          <a:blip r:embed="rId2"/>
          <a:stretch>
            <a:fillRect/>
          </a:stretch>
        </p:blipFill>
        <p:spPr>
          <a:xfrm>
            <a:off x="1905000" y="709927"/>
            <a:ext cx="8599152" cy="5668013"/>
          </a:xfrm>
        </p:spPr>
      </p:pic>
      <p:sp>
        <p:nvSpPr>
          <p:cNvPr id="4" name="Footer Placeholder 3">
            <a:extLst>
              <a:ext uri="{FF2B5EF4-FFF2-40B4-BE49-F238E27FC236}">
                <a16:creationId xmlns:a16="http://schemas.microsoft.com/office/drawing/2014/main" id="{10A57761-DF4B-B21C-2042-A428BACCB11F}"/>
              </a:ext>
            </a:extLst>
          </p:cNvPr>
          <p:cNvSpPr>
            <a:spLocks noGrp="1"/>
          </p:cNvSpPr>
          <p:nvPr>
            <p:ph type="ftr" sz="quarter" idx="10"/>
          </p:nvPr>
        </p:nvSpPr>
        <p:spPr/>
        <p:txBody>
          <a:bodyPr/>
          <a:lstStyle/>
          <a:p>
            <a:pPr>
              <a:defRPr/>
            </a:pPr>
            <a:r>
              <a:rPr lang="en-US">
                <a:solidFill>
                  <a:srgbClr val="000000">
                    <a:tint val="75000"/>
                  </a:srgbClr>
                </a:solidFill>
              </a:rPr>
              <a:t>Spring Valley FUDS September 2016 RAB Meeting</a:t>
            </a:r>
          </a:p>
        </p:txBody>
      </p:sp>
      <p:sp>
        <p:nvSpPr>
          <p:cNvPr id="5" name="Slide Number Placeholder 4">
            <a:extLst>
              <a:ext uri="{FF2B5EF4-FFF2-40B4-BE49-F238E27FC236}">
                <a16:creationId xmlns:a16="http://schemas.microsoft.com/office/drawing/2014/main" id="{DE4E9F88-97B8-F614-FC3E-75315089FF37}"/>
              </a:ext>
            </a:extLst>
          </p:cNvPr>
          <p:cNvSpPr>
            <a:spLocks noGrp="1"/>
          </p:cNvSpPr>
          <p:nvPr>
            <p:ph type="sldNum" sz="quarter" idx="11"/>
          </p:nvPr>
        </p:nvSpPr>
        <p:spPr/>
        <p:txBody>
          <a:bodyPr/>
          <a:lstStyle/>
          <a:p>
            <a:fld id="{9A257827-C34C-4251-B995-96C9C233CCC8}" type="slidenum">
              <a:rPr lang="en-US" smtClean="0"/>
              <a:pPr/>
              <a:t>12</a:t>
            </a:fld>
            <a:endParaRPr lang="en-US"/>
          </a:p>
        </p:txBody>
      </p:sp>
      <p:sp>
        <p:nvSpPr>
          <p:cNvPr id="9" name="TextBox 8">
            <a:extLst>
              <a:ext uri="{FF2B5EF4-FFF2-40B4-BE49-F238E27FC236}">
                <a16:creationId xmlns:a16="http://schemas.microsoft.com/office/drawing/2014/main" id="{42FEC9EC-13A3-54A6-D9BF-98F6B9A72B45}"/>
              </a:ext>
            </a:extLst>
          </p:cNvPr>
          <p:cNvSpPr txBox="1"/>
          <p:nvPr/>
        </p:nvSpPr>
        <p:spPr>
          <a:xfrm>
            <a:off x="2855214" y="1447800"/>
            <a:ext cx="3277362" cy="646331"/>
          </a:xfrm>
          <a:prstGeom prst="rect">
            <a:avLst/>
          </a:prstGeom>
          <a:noFill/>
        </p:spPr>
        <p:txBody>
          <a:bodyPr wrap="square">
            <a:spAutoFit/>
          </a:bodyPr>
          <a:lstStyle/>
          <a:p>
            <a:r>
              <a:rPr lang="en-US" sz="1800" b="1" i="1" u="none" strike="noStrike" baseline="0" dirty="0">
                <a:solidFill>
                  <a:srgbClr val="000000"/>
                </a:solidFill>
                <a:latin typeface="Arial" panose="020B0604020202020204" pitchFamily="34" charset="0"/>
              </a:rPr>
              <a:t>Areas encompassing the </a:t>
            </a:r>
            <a:endParaRPr lang="en-US" sz="1800" b="0" i="0" u="none" strike="noStrike" baseline="0" dirty="0">
              <a:solidFill>
                <a:srgbClr val="000000"/>
              </a:solidFill>
              <a:latin typeface="Arial" panose="020B0604020202020204" pitchFamily="34" charset="0"/>
            </a:endParaRPr>
          </a:p>
          <a:p>
            <a:r>
              <a:rPr lang="en-US" sz="1800" b="1" i="1" u="none" strike="noStrike" baseline="0" dirty="0">
                <a:solidFill>
                  <a:srgbClr val="000000"/>
                </a:solidFill>
                <a:latin typeface="Arial" panose="020B0604020202020204" pitchFamily="34" charset="0"/>
              </a:rPr>
              <a:t>EU2 Monitoring Wells</a:t>
            </a:r>
            <a:endParaRPr lang="en-US" dirty="0"/>
          </a:p>
        </p:txBody>
      </p:sp>
      <p:sp>
        <p:nvSpPr>
          <p:cNvPr id="11" name="TextBox 10">
            <a:extLst>
              <a:ext uri="{FF2B5EF4-FFF2-40B4-BE49-F238E27FC236}">
                <a16:creationId xmlns:a16="http://schemas.microsoft.com/office/drawing/2014/main" id="{0474791A-A5BB-0CB6-2276-964FD6589B95}"/>
              </a:ext>
            </a:extLst>
          </p:cNvPr>
          <p:cNvSpPr txBox="1"/>
          <p:nvPr/>
        </p:nvSpPr>
        <p:spPr>
          <a:xfrm>
            <a:off x="143254" y="5557653"/>
            <a:ext cx="6094476" cy="923330"/>
          </a:xfrm>
          <a:prstGeom prst="rect">
            <a:avLst/>
          </a:prstGeom>
          <a:noFill/>
        </p:spPr>
        <p:txBody>
          <a:bodyPr wrap="square">
            <a:spAutoFit/>
          </a:bodyPr>
          <a:lstStyle/>
          <a:p>
            <a:r>
              <a:rPr lang="en-US" sz="1800" b="1" i="1" u="none" strike="noStrike" baseline="0" dirty="0">
                <a:solidFill>
                  <a:srgbClr val="000000"/>
                </a:solidFill>
                <a:latin typeface="Arial" panose="020B0604020202020204" pitchFamily="34" charset="0"/>
              </a:rPr>
              <a:t>MP = Multiport well</a:t>
            </a:r>
            <a:endParaRPr lang="en-US" sz="1800" b="0" i="0" u="none" strike="noStrike" baseline="0" dirty="0">
              <a:solidFill>
                <a:srgbClr val="000000"/>
              </a:solidFill>
              <a:latin typeface="Arial" panose="020B0604020202020204" pitchFamily="34" charset="0"/>
            </a:endParaRPr>
          </a:p>
          <a:p>
            <a:r>
              <a:rPr lang="en-US" sz="1800" b="1" i="1" u="none" strike="noStrike" baseline="0" dirty="0">
                <a:solidFill>
                  <a:srgbClr val="000000"/>
                </a:solidFill>
                <a:latin typeface="Arial" panose="020B0604020202020204" pitchFamily="34" charset="0"/>
              </a:rPr>
              <a:t>MW = Monitoring well</a:t>
            </a:r>
            <a:endParaRPr lang="en-US" sz="1800" b="0" i="0" u="none" strike="noStrike" baseline="0" dirty="0">
              <a:solidFill>
                <a:srgbClr val="000000"/>
              </a:solidFill>
              <a:latin typeface="Arial" panose="020B0604020202020204" pitchFamily="34" charset="0"/>
            </a:endParaRPr>
          </a:p>
          <a:p>
            <a:r>
              <a:rPr lang="en-US" sz="1800" b="1" i="1" u="none" strike="noStrike" baseline="0" dirty="0">
                <a:solidFill>
                  <a:srgbClr val="000000"/>
                </a:solidFill>
                <a:latin typeface="Arial" panose="020B0604020202020204" pitchFamily="34" charset="0"/>
              </a:rPr>
              <a:t>PZ = Piezometer </a:t>
            </a:r>
            <a:endParaRPr lang="en-US" dirty="0"/>
          </a:p>
        </p:txBody>
      </p:sp>
      <p:cxnSp>
        <p:nvCxnSpPr>
          <p:cNvPr id="6" name="Straight Arrow Connector 5">
            <a:extLst>
              <a:ext uri="{FF2B5EF4-FFF2-40B4-BE49-F238E27FC236}">
                <a16:creationId xmlns:a16="http://schemas.microsoft.com/office/drawing/2014/main" id="{F6EC4523-72A9-FCDD-FF33-E5EB0BA766F4}"/>
              </a:ext>
            </a:extLst>
          </p:cNvPr>
          <p:cNvCxnSpPr>
            <a:cxnSpLocks/>
          </p:cNvCxnSpPr>
          <p:nvPr/>
        </p:nvCxnSpPr>
        <p:spPr>
          <a:xfrm>
            <a:off x="4267200" y="1981200"/>
            <a:ext cx="2514600" cy="1371600"/>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054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7C7C7"/>
          </a:solidFill>
        </p:spPr>
        <p:txBody>
          <a:bodyPr wrap="square" lIns="0" tIns="0" rIns="0" bIns="0" rtlCol="0"/>
          <a:lstStyle/>
          <a:p>
            <a:endParaRPr dirty="0"/>
          </a:p>
        </p:txBody>
      </p:sp>
      <p:grpSp>
        <p:nvGrpSpPr>
          <p:cNvPr id="3" name="object 3"/>
          <p:cNvGrpSpPr/>
          <p:nvPr/>
        </p:nvGrpSpPr>
        <p:grpSpPr>
          <a:xfrm>
            <a:off x="38417" y="6350"/>
            <a:ext cx="12115165" cy="6851650"/>
            <a:chOff x="40004" y="9524"/>
            <a:chExt cx="12115165" cy="6851650"/>
          </a:xfrm>
        </p:grpSpPr>
        <p:sp>
          <p:nvSpPr>
            <p:cNvPr id="4" name="object 4"/>
            <p:cNvSpPr/>
            <p:nvPr/>
          </p:nvSpPr>
          <p:spPr>
            <a:xfrm>
              <a:off x="68579" y="38099"/>
              <a:ext cx="12058015" cy="6794500"/>
            </a:xfrm>
            <a:custGeom>
              <a:avLst/>
              <a:gdLst/>
              <a:ahLst/>
              <a:cxnLst/>
              <a:rect l="l" t="t" r="r" b="b"/>
              <a:pathLst>
                <a:path w="12058015" h="6794500">
                  <a:moveTo>
                    <a:pt x="11904472" y="0"/>
                  </a:moveTo>
                  <a:lnTo>
                    <a:pt x="153416" y="0"/>
                  </a:lnTo>
                  <a:lnTo>
                    <a:pt x="104921" y="7823"/>
                  </a:lnTo>
                  <a:lnTo>
                    <a:pt x="62807" y="29606"/>
                  </a:lnTo>
                  <a:lnTo>
                    <a:pt x="29597" y="62819"/>
                  </a:lnTo>
                  <a:lnTo>
                    <a:pt x="7819" y="104932"/>
                  </a:lnTo>
                  <a:lnTo>
                    <a:pt x="0" y="153416"/>
                  </a:lnTo>
                  <a:lnTo>
                    <a:pt x="0" y="6640575"/>
                  </a:lnTo>
                  <a:lnTo>
                    <a:pt x="7819" y="6689068"/>
                  </a:lnTo>
                  <a:lnTo>
                    <a:pt x="29597" y="6731182"/>
                  </a:lnTo>
                  <a:lnTo>
                    <a:pt x="62807" y="6764392"/>
                  </a:lnTo>
                  <a:lnTo>
                    <a:pt x="104921" y="6786170"/>
                  </a:lnTo>
                  <a:lnTo>
                    <a:pt x="153416" y="6793991"/>
                  </a:lnTo>
                  <a:lnTo>
                    <a:pt x="11904472" y="6793991"/>
                  </a:lnTo>
                  <a:lnTo>
                    <a:pt x="11952954" y="6786170"/>
                  </a:lnTo>
                  <a:lnTo>
                    <a:pt x="11995067" y="6764392"/>
                  </a:lnTo>
                  <a:lnTo>
                    <a:pt x="12028280" y="6731182"/>
                  </a:lnTo>
                  <a:lnTo>
                    <a:pt x="12050063" y="6689068"/>
                  </a:lnTo>
                  <a:lnTo>
                    <a:pt x="12057888" y="6640575"/>
                  </a:lnTo>
                  <a:lnTo>
                    <a:pt x="12057888" y="153416"/>
                  </a:lnTo>
                  <a:lnTo>
                    <a:pt x="12050063" y="104932"/>
                  </a:lnTo>
                  <a:lnTo>
                    <a:pt x="12028280" y="62819"/>
                  </a:lnTo>
                  <a:lnTo>
                    <a:pt x="11995067" y="29606"/>
                  </a:lnTo>
                  <a:lnTo>
                    <a:pt x="11952954" y="7823"/>
                  </a:lnTo>
                  <a:lnTo>
                    <a:pt x="11904472" y="0"/>
                  </a:lnTo>
                  <a:close/>
                </a:path>
              </a:pathLst>
            </a:custGeom>
            <a:solidFill>
              <a:srgbClr val="FFFFFF"/>
            </a:solidFill>
          </p:spPr>
          <p:txBody>
            <a:bodyPr wrap="square" lIns="0" tIns="0" rIns="0" bIns="0" rtlCol="0"/>
            <a:lstStyle/>
            <a:p>
              <a:endParaRPr dirty="0"/>
            </a:p>
          </p:txBody>
        </p:sp>
        <p:sp>
          <p:nvSpPr>
            <p:cNvPr id="5" name="object 5"/>
            <p:cNvSpPr/>
            <p:nvPr/>
          </p:nvSpPr>
          <p:spPr>
            <a:xfrm>
              <a:off x="68579" y="38099"/>
              <a:ext cx="12058015" cy="6794500"/>
            </a:xfrm>
            <a:custGeom>
              <a:avLst/>
              <a:gdLst/>
              <a:ahLst/>
              <a:cxnLst/>
              <a:rect l="l" t="t" r="r" b="b"/>
              <a:pathLst>
                <a:path w="12058015" h="6794500">
                  <a:moveTo>
                    <a:pt x="0" y="153416"/>
                  </a:moveTo>
                  <a:lnTo>
                    <a:pt x="7820" y="104932"/>
                  </a:lnTo>
                  <a:lnTo>
                    <a:pt x="29598" y="62819"/>
                  </a:lnTo>
                  <a:lnTo>
                    <a:pt x="62808" y="29606"/>
                  </a:lnTo>
                  <a:lnTo>
                    <a:pt x="104922" y="7823"/>
                  </a:lnTo>
                  <a:lnTo>
                    <a:pt x="153416" y="0"/>
                  </a:lnTo>
                  <a:lnTo>
                    <a:pt x="11904472" y="0"/>
                  </a:lnTo>
                  <a:lnTo>
                    <a:pt x="11952955" y="7823"/>
                  </a:lnTo>
                  <a:lnTo>
                    <a:pt x="11995068" y="29606"/>
                  </a:lnTo>
                  <a:lnTo>
                    <a:pt x="12028281" y="62819"/>
                  </a:lnTo>
                  <a:lnTo>
                    <a:pt x="12050064" y="104932"/>
                  </a:lnTo>
                  <a:lnTo>
                    <a:pt x="12057888" y="153416"/>
                  </a:lnTo>
                  <a:lnTo>
                    <a:pt x="12057888" y="6640576"/>
                  </a:lnTo>
                  <a:lnTo>
                    <a:pt x="12050064" y="6689069"/>
                  </a:lnTo>
                  <a:lnTo>
                    <a:pt x="12028281" y="6731183"/>
                  </a:lnTo>
                  <a:lnTo>
                    <a:pt x="11995068" y="6764393"/>
                  </a:lnTo>
                  <a:lnTo>
                    <a:pt x="11952955" y="6786171"/>
                  </a:lnTo>
                  <a:lnTo>
                    <a:pt x="11904472" y="6793992"/>
                  </a:lnTo>
                  <a:lnTo>
                    <a:pt x="153416" y="6793992"/>
                  </a:lnTo>
                  <a:lnTo>
                    <a:pt x="104922" y="6786171"/>
                  </a:lnTo>
                  <a:lnTo>
                    <a:pt x="62808" y="6764393"/>
                  </a:lnTo>
                  <a:lnTo>
                    <a:pt x="29598" y="6731183"/>
                  </a:lnTo>
                  <a:lnTo>
                    <a:pt x="7820" y="6689069"/>
                  </a:lnTo>
                  <a:lnTo>
                    <a:pt x="0" y="6640576"/>
                  </a:lnTo>
                  <a:lnTo>
                    <a:pt x="0" y="153416"/>
                  </a:lnTo>
                  <a:close/>
                </a:path>
              </a:pathLst>
            </a:custGeom>
            <a:ln w="57150">
              <a:solidFill>
                <a:srgbClr val="C7C7C7"/>
              </a:solidFill>
            </a:ln>
          </p:spPr>
          <p:txBody>
            <a:bodyPr wrap="square" lIns="0" tIns="0" rIns="0" bIns="0" rtlCol="0"/>
            <a:lstStyle/>
            <a:p>
              <a:endParaRPr dirty="0"/>
            </a:p>
          </p:txBody>
        </p:sp>
        <p:pic>
          <p:nvPicPr>
            <p:cNvPr id="6" name="object 6"/>
            <p:cNvPicPr/>
            <p:nvPr/>
          </p:nvPicPr>
          <p:blipFill>
            <a:blip r:embed="rId2" cstate="print"/>
            <a:stretch>
              <a:fillRect/>
            </a:stretch>
          </p:blipFill>
          <p:spPr>
            <a:xfrm>
              <a:off x="286510" y="256030"/>
              <a:ext cx="496822" cy="652272"/>
            </a:xfrm>
            <a:prstGeom prst="rect">
              <a:avLst/>
            </a:prstGeom>
          </p:spPr>
        </p:pic>
        <p:sp>
          <p:nvSpPr>
            <p:cNvPr id="7" name="object 7"/>
            <p:cNvSpPr/>
            <p:nvPr/>
          </p:nvSpPr>
          <p:spPr>
            <a:xfrm>
              <a:off x="6077712" y="3418332"/>
              <a:ext cx="27940" cy="0"/>
            </a:xfrm>
            <a:custGeom>
              <a:avLst/>
              <a:gdLst/>
              <a:ahLst/>
              <a:cxnLst/>
              <a:rect l="l" t="t" r="r" b="b"/>
              <a:pathLst>
                <a:path w="27939">
                  <a:moveTo>
                    <a:pt x="0" y="0"/>
                  </a:moveTo>
                  <a:lnTo>
                    <a:pt x="27432" y="0"/>
                  </a:lnTo>
                </a:path>
              </a:pathLst>
            </a:custGeom>
            <a:ln w="3175">
              <a:solidFill>
                <a:srgbClr val="FEFEFE"/>
              </a:solidFill>
            </a:ln>
          </p:spPr>
          <p:txBody>
            <a:bodyPr wrap="square" lIns="0" tIns="0" rIns="0" bIns="0" rtlCol="0"/>
            <a:lstStyle/>
            <a:p>
              <a:endParaRPr dirty="0"/>
            </a:p>
          </p:txBody>
        </p:sp>
      </p:grpSp>
      <p:sp>
        <p:nvSpPr>
          <p:cNvPr id="8" name="object 8"/>
          <p:cNvSpPr txBox="1"/>
          <p:nvPr/>
        </p:nvSpPr>
        <p:spPr>
          <a:xfrm>
            <a:off x="11666666" y="139991"/>
            <a:ext cx="240411" cy="166712"/>
          </a:xfrm>
          <a:prstGeom prst="rect">
            <a:avLst/>
          </a:prstGeom>
        </p:spPr>
        <p:txBody>
          <a:bodyPr vert="horz" wrap="square" lIns="0" tIns="12700" rIns="0" bIns="0" rtlCol="0">
            <a:spAutoFit/>
          </a:bodyPr>
          <a:lstStyle/>
          <a:p>
            <a:pPr marL="12700">
              <a:lnSpc>
                <a:spcPct val="100000"/>
              </a:lnSpc>
              <a:spcBef>
                <a:spcPts val="100"/>
              </a:spcBef>
            </a:pPr>
            <a:r>
              <a:rPr lang="en-US" sz="1000" dirty="0">
                <a:latin typeface="Arial"/>
                <a:cs typeface="Arial"/>
              </a:rPr>
              <a:t>13</a:t>
            </a:r>
          </a:p>
        </p:txBody>
      </p:sp>
      <p:pic>
        <p:nvPicPr>
          <p:cNvPr id="9" name="object 9"/>
          <p:cNvPicPr/>
          <p:nvPr/>
        </p:nvPicPr>
        <p:blipFill>
          <a:blip r:embed="rId3" cstate="print"/>
          <a:stretch>
            <a:fillRect/>
          </a:stretch>
        </p:blipFill>
        <p:spPr>
          <a:xfrm>
            <a:off x="11265406" y="335278"/>
            <a:ext cx="728472" cy="496824"/>
          </a:xfrm>
          <a:prstGeom prst="rect">
            <a:avLst/>
          </a:prstGeom>
        </p:spPr>
      </p:pic>
      <p:sp>
        <p:nvSpPr>
          <p:cNvPr id="10" name="object 10"/>
          <p:cNvSpPr/>
          <p:nvPr/>
        </p:nvSpPr>
        <p:spPr>
          <a:xfrm>
            <a:off x="828332" y="1894839"/>
            <a:ext cx="2847340" cy="1118870"/>
          </a:xfrm>
          <a:custGeom>
            <a:avLst/>
            <a:gdLst/>
            <a:ahLst/>
            <a:cxnLst/>
            <a:rect l="l" t="t" r="r" b="b"/>
            <a:pathLst>
              <a:path w="2847340" h="1118870">
                <a:moveTo>
                  <a:pt x="2846832" y="356870"/>
                </a:moveTo>
                <a:lnTo>
                  <a:pt x="2837637" y="356870"/>
                </a:lnTo>
                <a:lnTo>
                  <a:pt x="2837637" y="0"/>
                </a:lnTo>
                <a:lnTo>
                  <a:pt x="1478229" y="0"/>
                </a:lnTo>
                <a:lnTo>
                  <a:pt x="1478229" y="356870"/>
                </a:lnTo>
                <a:lnTo>
                  <a:pt x="0" y="356870"/>
                </a:lnTo>
                <a:lnTo>
                  <a:pt x="0" y="762000"/>
                </a:lnTo>
                <a:lnTo>
                  <a:pt x="0" y="1118870"/>
                </a:lnTo>
                <a:lnTo>
                  <a:pt x="2712720" y="1118870"/>
                </a:lnTo>
                <a:lnTo>
                  <a:pt x="2712720" y="762000"/>
                </a:lnTo>
                <a:lnTo>
                  <a:pt x="2846832" y="762000"/>
                </a:lnTo>
                <a:lnTo>
                  <a:pt x="2846832" y="356870"/>
                </a:lnTo>
                <a:close/>
              </a:path>
            </a:pathLst>
          </a:custGeom>
          <a:solidFill>
            <a:srgbClr val="FFFFFF"/>
          </a:solidFill>
        </p:spPr>
        <p:txBody>
          <a:bodyPr wrap="square" lIns="0" tIns="0" rIns="0" bIns="0" rtlCol="0"/>
          <a:lstStyle/>
          <a:p>
            <a:endParaRPr dirty="0"/>
          </a:p>
        </p:txBody>
      </p:sp>
      <p:sp>
        <p:nvSpPr>
          <p:cNvPr id="11" name="object 11"/>
          <p:cNvSpPr/>
          <p:nvPr/>
        </p:nvSpPr>
        <p:spPr>
          <a:xfrm>
            <a:off x="828332" y="3181349"/>
            <a:ext cx="3667125" cy="2188210"/>
          </a:xfrm>
          <a:custGeom>
            <a:avLst/>
            <a:gdLst/>
            <a:ahLst/>
            <a:cxnLst/>
            <a:rect l="l" t="t" r="r" b="b"/>
            <a:pathLst>
              <a:path w="3667125" h="2188210">
                <a:moveTo>
                  <a:pt x="3666744" y="0"/>
                </a:moveTo>
                <a:lnTo>
                  <a:pt x="0" y="0"/>
                </a:lnTo>
                <a:lnTo>
                  <a:pt x="0" y="405130"/>
                </a:lnTo>
                <a:lnTo>
                  <a:pt x="0" y="712470"/>
                </a:lnTo>
                <a:lnTo>
                  <a:pt x="0" y="1118870"/>
                </a:lnTo>
                <a:lnTo>
                  <a:pt x="0" y="1426210"/>
                </a:lnTo>
                <a:lnTo>
                  <a:pt x="0" y="1831340"/>
                </a:lnTo>
                <a:lnTo>
                  <a:pt x="0" y="2188210"/>
                </a:lnTo>
                <a:lnTo>
                  <a:pt x="1472184" y="2188210"/>
                </a:lnTo>
                <a:lnTo>
                  <a:pt x="1472184" y="1831340"/>
                </a:lnTo>
                <a:lnTo>
                  <a:pt x="3194304" y="1831340"/>
                </a:lnTo>
                <a:lnTo>
                  <a:pt x="3194304" y="1426210"/>
                </a:lnTo>
                <a:lnTo>
                  <a:pt x="2788920" y="1426210"/>
                </a:lnTo>
                <a:lnTo>
                  <a:pt x="2788920" y="1118870"/>
                </a:lnTo>
                <a:lnTo>
                  <a:pt x="3252216" y="1118870"/>
                </a:lnTo>
                <a:lnTo>
                  <a:pt x="3252216" y="712470"/>
                </a:lnTo>
                <a:lnTo>
                  <a:pt x="2916885" y="712470"/>
                </a:lnTo>
                <a:lnTo>
                  <a:pt x="2916885" y="405130"/>
                </a:lnTo>
                <a:lnTo>
                  <a:pt x="3666744" y="405130"/>
                </a:lnTo>
                <a:lnTo>
                  <a:pt x="3666744"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914400" y="126789"/>
            <a:ext cx="9606733" cy="711477"/>
          </a:xfrm>
          <a:prstGeom prst="rect">
            <a:avLst/>
          </a:prstGeom>
        </p:spPr>
        <p:txBody>
          <a:bodyPr vert="horz" wrap="square" lIns="0" tIns="277876" rIns="0" bIns="0" rtlCol="0">
            <a:spAutoFit/>
          </a:bodyPr>
          <a:lstStyle/>
          <a:p>
            <a:pPr marL="107314">
              <a:lnSpc>
                <a:spcPct val="100000"/>
              </a:lnSpc>
              <a:spcBef>
                <a:spcPts val="100"/>
              </a:spcBef>
            </a:pPr>
            <a:r>
              <a:rPr lang="en-US" sz="2800" dirty="0"/>
              <a:t>Remedial Investigation (RI) Addendum</a:t>
            </a:r>
            <a:endParaRPr sz="2800" spc="-10" dirty="0"/>
          </a:p>
        </p:txBody>
      </p:sp>
      <p:sp>
        <p:nvSpPr>
          <p:cNvPr id="13" name="object 13"/>
          <p:cNvSpPr txBox="1"/>
          <p:nvPr/>
        </p:nvSpPr>
        <p:spPr>
          <a:xfrm>
            <a:off x="560266" y="1179937"/>
            <a:ext cx="9960867" cy="5506700"/>
          </a:xfrm>
          <a:prstGeom prst="rect">
            <a:avLst/>
          </a:prstGeom>
        </p:spPr>
        <p:txBody>
          <a:bodyPr vert="horz" wrap="square" lIns="0" tIns="41910" rIns="0" bIns="0" rtlCol="0">
            <a:spAutoFit/>
          </a:bodyPr>
          <a:lstStyle/>
          <a:p>
            <a:pPr marL="342900" indent="-342900">
              <a:spcBef>
                <a:spcPts val="1200"/>
              </a:spcBef>
              <a:spcAft>
                <a:spcPts val="1200"/>
              </a:spcAft>
              <a:buFontTx/>
              <a:buChar char="-"/>
            </a:pPr>
            <a:r>
              <a:rPr lang="en-US" sz="2400" dirty="0">
                <a:latin typeface="Arial" panose="020B0604020202020204" pitchFamily="34" charset="0"/>
                <a:cs typeface="Arial" panose="020B0604020202020204" pitchFamily="34" charset="0"/>
              </a:rPr>
              <a:t>Based on results of 2016 RI Report, a Feasibility Study considered different alternatives to address the unacceptable risk identified at EU2, assuming the groundwater is used for drinking water. </a:t>
            </a:r>
          </a:p>
          <a:p>
            <a:pPr marL="342900" indent="-342900">
              <a:spcBef>
                <a:spcPts val="1200"/>
              </a:spcBef>
              <a:spcAft>
                <a:spcPts val="1200"/>
              </a:spcAft>
              <a:buFontTx/>
              <a:buChar char="-"/>
            </a:pPr>
            <a:r>
              <a:rPr lang="en-US" sz="2400" dirty="0">
                <a:latin typeface="Arial" panose="020B0604020202020204" pitchFamily="34" charset="0"/>
                <a:cs typeface="Arial" panose="020B0604020202020204" pitchFamily="34" charset="0"/>
              </a:rPr>
              <a:t>2018 Draft Proposed Plan -  USACE Baltimore District, DOEE and USEPA disagreed upon proposed final remedy at EU2</a:t>
            </a:r>
          </a:p>
          <a:p>
            <a:pPr marL="342900" indent="-342900">
              <a:spcBef>
                <a:spcPts val="1200"/>
              </a:spcBef>
              <a:spcAft>
                <a:spcPts val="1200"/>
              </a:spcAft>
              <a:buFontTx/>
              <a:buChar char="-"/>
            </a:pPr>
            <a:r>
              <a:rPr lang="en-US" sz="2400" dirty="0">
                <a:latin typeface="Arial" panose="020B0604020202020204" pitchFamily="34" charset="0"/>
                <a:cs typeface="Arial" panose="020B0604020202020204" pitchFamily="34" charset="0"/>
              </a:rPr>
              <a:t>Dispute Resolution - Conduct further groundwater sampling at EU2. Three groundwater sampling events were completed in 2019, 2020, and 2021 to evaluate changes in perchlorate and arsenic concentrations in EU2.  </a:t>
            </a:r>
          </a:p>
          <a:p>
            <a:pPr marL="342900" indent="-342900">
              <a:spcBef>
                <a:spcPts val="1200"/>
              </a:spcBef>
              <a:spcAft>
                <a:spcPts val="1200"/>
              </a:spcAft>
              <a:buFontTx/>
              <a:buChar char="-"/>
            </a:pPr>
            <a:r>
              <a:rPr lang="en-US" sz="2400" dirty="0">
                <a:latin typeface="Arial" panose="020B0604020202020204" pitchFamily="34" charset="0"/>
                <a:cs typeface="Arial" panose="020B0604020202020204" pitchFamily="34" charset="0"/>
              </a:rPr>
              <a:t>The 2023 RI Addendum summarizes the results of the 2019 – 2021 groundwater sampling and updates the risk assessment</a:t>
            </a:r>
          </a:p>
          <a:p>
            <a:pPr marL="12065" marR="240665">
              <a:lnSpc>
                <a:spcPts val="2210"/>
              </a:lnSpc>
              <a:spcBef>
                <a:spcPts val="330"/>
              </a:spcBef>
              <a:tabLst>
                <a:tab pos="377825" algn="l"/>
                <a:tab pos="378460" algn="l"/>
              </a:tabLst>
            </a:pPr>
            <a:endParaRPr sz="2550" dirty="0">
              <a:latin typeface="Arial"/>
              <a:cs typeface="Arial"/>
            </a:endParaRPr>
          </a:p>
        </p:txBody>
      </p:sp>
      <p:sp>
        <p:nvSpPr>
          <p:cNvPr id="14" name="object 14"/>
          <p:cNvSpPr/>
          <p:nvPr/>
        </p:nvSpPr>
        <p:spPr>
          <a:xfrm>
            <a:off x="1333665" y="2018385"/>
            <a:ext cx="24765" cy="24765"/>
          </a:xfrm>
          <a:custGeom>
            <a:avLst/>
            <a:gdLst/>
            <a:ahLst/>
            <a:cxnLst/>
            <a:rect l="l" t="t" r="r" b="b"/>
            <a:pathLst>
              <a:path w="24765" h="24764">
                <a:moveTo>
                  <a:pt x="24739" y="5549"/>
                </a:moveTo>
                <a:lnTo>
                  <a:pt x="19202" y="0"/>
                </a:lnTo>
                <a:lnTo>
                  <a:pt x="5537" y="0"/>
                </a:lnTo>
                <a:lnTo>
                  <a:pt x="0" y="5549"/>
                </a:lnTo>
                <a:lnTo>
                  <a:pt x="0" y="19215"/>
                </a:lnTo>
                <a:lnTo>
                  <a:pt x="5537" y="24752"/>
                </a:lnTo>
                <a:lnTo>
                  <a:pt x="19202" y="24752"/>
                </a:lnTo>
                <a:lnTo>
                  <a:pt x="24739" y="19215"/>
                </a:lnTo>
                <a:lnTo>
                  <a:pt x="24739" y="12382"/>
                </a:lnTo>
                <a:lnTo>
                  <a:pt x="24739" y="5549"/>
                </a:lnTo>
                <a:close/>
              </a:path>
            </a:pathLst>
          </a:custGeom>
          <a:solidFill>
            <a:srgbClr val="000000"/>
          </a:solidFill>
        </p:spPr>
        <p:txBody>
          <a:bodyPr wrap="square" lIns="0" tIns="0" rIns="0" bIns="0" rtlCol="0"/>
          <a:lstStyle/>
          <a:p>
            <a:endParaRPr dirty="0"/>
          </a:p>
        </p:txBody>
      </p:sp>
      <p:sp>
        <p:nvSpPr>
          <p:cNvPr id="15" name="object 15"/>
          <p:cNvSpPr/>
          <p:nvPr/>
        </p:nvSpPr>
        <p:spPr>
          <a:xfrm>
            <a:off x="998864" y="1299104"/>
            <a:ext cx="24765" cy="24765"/>
          </a:xfrm>
          <a:custGeom>
            <a:avLst/>
            <a:gdLst/>
            <a:ahLst/>
            <a:cxnLst/>
            <a:rect l="l" t="t" r="r" b="b"/>
            <a:pathLst>
              <a:path w="24765" h="24765">
                <a:moveTo>
                  <a:pt x="19209" y="0"/>
                </a:moveTo>
                <a:lnTo>
                  <a:pt x="5540" y="0"/>
                </a:lnTo>
                <a:lnTo>
                  <a:pt x="0" y="5541"/>
                </a:lnTo>
                <a:lnTo>
                  <a:pt x="0" y="19210"/>
                </a:lnTo>
                <a:lnTo>
                  <a:pt x="5540" y="24749"/>
                </a:lnTo>
                <a:lnTo>
                  <a:pt x="19209" y="24749"/>
                </a:lnTo>
                <a:lnTo>
                  <a:pt x="24749" y="19210"/>
                </a:lnTo>
                <a:lnTo>
                  <a:pt x="24749" y="12374"/>
                </a:lnTo>
                <a:lnTo>
                  <a:pt x="24749" y="5541"/>
                </a:lnTo>
                <a:lnTo>
                  <a:pt x="19209" y="0"/>
                </a:lnTo>
                <a:close/>
              </a:path>
            </a:pathLst>
          </a:custGeom>
          <a:solidFill>
            <a:srgbClr val="000000"/>
          </a:solidFill>
        </p:spPr>
        <p:txBody>
          <a:bodyPr wrap="square" lIns="0" tIns="0" rIns="0" bIns="0" rtlCol="0"/>
          <a:lstStyle/>
          <a:p>
            <a:endParaRPr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7C7C7"/>
          </a:solidFill>
        </p:spPr>
        <p:txBody>
          <a:bodyPr wrap="square" lIns="0" tIns="0" rIns="0" bIns="0" rtlCol="0"/>
          <a:lstStyle/>
          <a:p>
            <a:endParaRPr dirty="0"/>
          </a:p>
        </p:txBody>
      </p:sp>
      <p:grpSp>
        <p:nvGrpSpPr>
          <p:cNvPr id="3" name="object 3"/>
          <p:cNvGrpSpPr/>
          <p:nvPr/>
        </p:nvGrpSpPr>
        <p:grpSpPr>
          <a:xfrm>
            <a:off x="40004" y="9524"/>
            <a:ext cx="12115165" cy="6851650"/>
            <a:chOff x="40004" y="9524"/>
            <a:chExt cx="12115165" cy="6851650"/>
          </a:xfrm>
        </p:grpSpPr>
        <p:sp>
          <p:nvSpPr>
            <p:cNvPr id="4" name="object 4"/>
            <p:cNvSpPr/>
            <p:nvPr/>
          </p:nvSpPr>
          <p:spPr>
            <a:xfrm>
              <a:off x="68579" y="38099"/>
              <a:ext cx="12058015" cy="6794500"/>
            </a:xfrm>
            <a:custGeom>
              <a:avLst/>
              <a:gdLst/>
              <a:ahLst/>
              <a:cxnLst/>
              <a:rect l="l" t="t" r="r" b="b"/>
              <a:pathLst>
                <a:path w="12058015" h="6794500">
                  <a:moveTo>
                    <a:pt x="11904472" y="0"/>
                  </a:moveTo>
                  <a:lnTo>
                    <a:pt x="153416" y="0"/>
                  </a:lnTo>
                  <a:lnTo>
                    <a:pt x="104921" y="7823"/>
                  </a:lnTo>
                  <a:lnTo>
                    <a:pt x="62807" y="29606"/>
                  </a:lnTo>
                  <a:lnTo>
                    <a:pt x="29597" y="62819"/>
                  </a:lnTo>
                  <a:lnTo>
                    <a:pt x="7819" y="104932"/>
                  </a:lnTo>
                  <a:lnTo>
                    <a:pt x="0" y="153416"/>
                  </a:lnTo>
                  <a:lnTo>
                    <a:pt x="0" y="6640575"/>
                  </a:lnTo>
                  <a:lnTo>
                    <a:pt x="7819" y="6689068"/>
                  </a:lnTo>
                  <a:lnTo>
                    <a:pt x="29597" y="6731182"/>
                  </a:lnTo>
                  <a:lnTo>
                    <a:pt x="62807" y="6764392"/>
                  </a:lnTo>
                  <a:lnTo>
                    <a:pt x="104921" y="6786170"/>
                  </a:lnTo>
                  <a:lnTo>
                    <a:pt x="153416" y="6793991"/>
                  </a:lnTo>
                  <a:lnTo>
                    <a:pt x="11904472" y="6793991"/>
                  </a:lnTo>
                  <a:lnTo>
                    <a:pt x="11952954" y="6786170"/>
                  </a:lnTo>
                  <a:lnTo>
                    <a:pt x="11995067" y="6764392"/>
                  </a:lnTo>
                  <a:lnTo>
                    <a:pt x="12028280" y="6731182"/>
                  </a:lnTo>
                  <a:lnTo>
                    <a:pt x="12050063" y="6689068"/>
                  </a:lnTo>
                  <a:lnTo>
                    <a:pt x="12057888" y="6640575"/>
                  </a:lnTo>
                  <a:lnTo>
                    <a:pt x="12057888" y="153416"/>
                  </a:lnTo>
                  <a:lnTo>
                    <a:pt x="12050063" y="104932"/>
                  </a:lnTo>
                  <a:lnTo>
                    <a:pt x="12028280" y="62819"/>
                  </a:lnTo>
                  <a:lnTo>
                    <a:pt x="11995067" y="29606"/>
                  </a:lnTo>
                  <a:lnTo>
                    <a:pt x="11952954" y="7823"/>
                  </a:lnTo>
                  <a:lnTo>
                    <a:pt x="11904472" y="0"/>
                  </a:lnTo>
                  <a:close/>
                </a:path>
              </a:pathLst>
            </a:custGeom>
            <a:solidFill>
              <a:srgbClr val="FFFFFF"/>
            </a:solidFill>
          </p:spPr>
          <p:txBody>
            <a:bodyPr wrap="square" lIns="0" tIns="0" rIns="0" bIns="0" rtlCol="0"/>
            <a:lstStyle/>
            <a:p>
              <a:endParaRPr dirty="0"/>
            </a:p>
          </p:txBody>
        </p:sp>
        <p:sp>
          <p:nvSpPr>
            <p:cNvPr id="5" name="object 5"/>
            <p:cNvSpPr/>
            <p:nvPr/>
          </p:nvSpPr>
          <p:spPr>
            <a:xfrm>
              <a:off x="68579" y="38099"/>
              <a:ext cx="12058015" cy="6794500"/>
            </a:xfrm>
            <a:custGeom>
              <a:avLst/>
              <a:gdLst/>
              <a:ahLst/>
              <a:cxnLst/>
              <a:rect l="l" t="t" r="r" b="b"/>
              <a:pathLst>
                <a:path w="12058015" h="6794500">
                  <a:moveTo>
                    <a:pt x="0" y="153416"/>
                  </a:moveTo>
                  <a:lnTo>
                    <a:pt x="7820" y="104932"/>
                  </a:lnTo>
                  <a:lnTo>
                    <a:pt x="29598" y="62819"/>
                  </a:lnTo>
                  <a:lnTo>
                    <a:pt x="62808" y="29606"/>
                  </a:lnTo>
                  <a:lnTo>
                    <a:pt x="104922" y="7823"/>
                  </a:lnTo>
                  <a:lnTo>
                    <a:pt x="153416" y="0"/>
                  </a:lnTo>
                  <a:lnTo>
                    <a:pt x="11904472" y="0"/>
                  </a:lnTo>
                  <a:lnTo>
                    <a:pt x="11952955" y="7823"/>
                  </a:lnTo>
                  <a:lnTo>
                    <a:pt x="11995068" y="29606"/>
                  </a:lnTo>
                  <a:lnTo>
                    <a:pt x="12028281" y="62819"/>
                  </a:lnTo>
                  <a:lnTo>
                    <a:pt x="12050064" y="104932"/>
                  </a:lnTo>
                  <a:lnTo>
                    <a:pt x="12057888" y="153416"/>
                  </a:lnTo>
                  <a:lnTo>
                    <a:pt x="12057888" y="6640576"/>
                  </a:lnTo>
                  <a:lnTo>
                    <a:pt x="12050064" y="6689069"/>
                  </a:lnTo>
                  <a:lnTo>
                    <a:pt x="12028281" y="6731183"/>
                  </a:lnTo>
                  <a:lnTo>
                    <a:pt x="11995068" y="6764393"/>
                  </a:lnTo>
                  <a:lnTo>
                    <a:pt x="11952955" y="6786171"/>
                  </a:lnTo>
                  <a:lnTo>
                    <a:pt x="11904472" y="6793992"/>
                  </a:lnTo>
                  <a:lnTo>
                    <a:pt x="153416" y="6793992"/>
                  </a:lnTo>
                  <a:lnTo>
                    <a:pt x="104922" y="6786171"/>
                  </a:lnTo>
                  <a:lnTo>
                    <a:pt x="62808" y="6764393"/>
                  </a:lnTo>
                  <a:lnTo>
                    <a:pt x="29598" y="6731183"/>
                  </a:lnTo>
                  <a:lnTo>
                    <a:pt x="7820" y="6689069"/>
                  </a:lnTo>
                  <a:lnTo>
                    <a:pt x="0" y="6640576"/>
                  </a:lnTo>
                  <a:lnTo>
                    <a:pt x="0" y="153416"/>
                  </a:lnTo>
                  <a:close/>
                </a:path>
              </a:pathLst>
            </a:custGeom>
            <a:ln w="57150">
              <a:solidFill>
                <a:srgbClr val="C7C7C7"/>
              </a:solidFill>
            </a:ln>
          </p:spPr>
          <p:txBody>
            <a:bodyPr wrap="square" lIns="0" tIns="0" rIns="0" bIns="0" rtlCol="0"/>
            <a:lstStyle/>
            <a:p>
              <a:endParaRPr dirty="0"/>
            </a:p>
          </p:txBody>
        </p:sp>
        <p:pic>
          <p:nvPicPr>
            <p:cNvPr id="6" name="object 6"/>
            <p:cNvPicPr/>
            <p:nvPr/>
          </p:nvPicPr>
          <p:blipFill>
            <a:blip r:embed="rId2" cstate="print"/>
            <a:stretch>
              <a:fillRect/>
            </a:stretch>
          </p:blipFill>
          <p:spPr>
            <a:xfrm>
              <a:off x="286510" y="256030"/>
              <a:ext cx="496822" cy="652272"/>
            </a:xfrm>
            <a:prstGeom prst="rect">
              <a:avLst/>
            </a:prstGeom>
          </p:spPr>
        </p:pic>
        <p:sp>
          <p:nvSpPr>
            <p:cNvPr id="7" name="object 7"/>
            <p:cNvSpPr/>
            <p:nvPr/>
          </p:nvSpPr>
          <p:spPr>
            <a:xfrm>
              <a:off x="6077712" y="3418332"/>
              <a:ext cx="27940" cy="0"/>
            </a:xfrm>
            <a:custGeom>
              <a:avLst/>
              <a:gdLst/>
              <a:ahLst/>
              <a:cxnLst/>
              <a:rect l="l" t="t" r="r" b="b"/>
              <a:pathLst>
                <a:path w="27939">
                  <a:moveTo>
                    <a:pt x="0" y="0"/>
                  </a:moveTo>
                  <a:lnTo>
                    <a:pt x="27432" y="0"/>
                  </a:lnTo>
                </a:path>
              </a:pathLst>
            </a:custGeom>
            <a:ln w="3175">
              <a:solidFill>
                <a:srgbClr val="FEFEFE"/>
              </a:solidFill>
            </a:ln>
          </p:spPr>
          <p:txBody>
            <a:bodyPr wrap="square" lIns="0" tIns="0" rIns="0" bIns="0" rtlCol="0"/>
            <a:lstStyle/>
            <a:p>
              <a:endParaRPr dirty="0"/>
            </a:p>
          </p:txBody>
        </p:sp>
      </p:grpSp>
      <p:sp>
        <p:nvSpPr>
          <p:cNvPr id="8" name="object 8"/>
          <p:cNvSpPr txBox="1"/>
          <p:nvPr/>
        </p:nvSpPr>
        <p:spPr>
          <a:xfrm>
            <a:off x="11629642" y="143165"/>
            <a:ext cx="166754" cy="166712"/>
          </a:xfrm>
          <a:prstGeom prst="rect">
            <a:avLst/>
          </a:prstGeom>
        </p:spPr>
        <p:txBody>
          <a:bodyPr vert="horz" wrap="square" lIns="0" tIns="12700" rIns="0" bIns="0" rtlCol="0">
            <a:spAutoFit/>
          </a:bodyPr>
          <a:lstStyle/>
          <a:p>
            <a:pPr marL="12700">
              <a:lnSpc>
                <a:spcPct val="100000"/>
              </a:lnSpc>
              <a:spcBef>
                <a:spcPts val="100"/>
              </a:spcBef>
            </a:pPr>
            <a:r>
              <a:rPr lang="en-US" sz="1000" dirty="0">
                <a:latin typeface="Arial"/>
                <a:cs typeface="Arial"/>
              </a:rPr>
              <a:t>14</a:t>
            </a:r>
            <a:endParaRPr sz="1000" dirty="0">
              <a:latin typeface="Arial"/>
              <a:cs typeface="Arial"/>
            </a:endParaRPr>
          </a:p>
        </p:txBody>
      </p:sp>
      <p:pic>
        <p:nvPicPr>
          <p:cNvPr id="9" name="object 9"/>
          <p:cNvPicPr/>
          <p:nvPr/>
        </p:nvPicPr>
        <p:blipFill>
          <a:blip r:embed="rId3" cstate="print"/>
          <a:stretch>
            <a:fillRect/>
          </a:stretch>
        </p:blipFill>
        <p:spPr>
          <a:xfrm>
            <a:off x="11265406" y="335278"/>
            <a:ext cx="728472" cy="496824"/>
          </a:xfrm>
          <a:prstGeom prst="rect">
            <a:avLst/>
          </a:prstGeom>
        </p:spPr>
      </p:pic>
      <p:sp>
        <p:nvSpPr>
          <p:cNvPr id="10" name="object 10"/>
          <p:cNvSpPr/>
          <p:nvPr/>
        </p:nvSpPr>
        <p:spPr>
          <a:xfrm>
            <a:off x="828332" y="1894839"/>
            <a:ext cx="2847340" cy="1118870"/>
          </a:xfrm>
          <a:custGeom>
            <a:avLst/>
            <a:gdLst/>
            <a:ahLst/>
            <a:cxnLst/>
            <a:rect l="l" t="t" r="r" b="b"/>
            <a:pathLst>
              <a:path w="2847340" h="1118870">
                <a:moveTo>
                  <a:pt x="2846832" y="356870"/>
                </a:moveTo>
                <a:lnTo>
                  <a:pt x="2837637" y="356870"/>
                </a:lnTo>
                <a:lnTo>
                  <a:pt x="2837637" y="0"/>
                </a:lnTo>
                <a:lnTo>
                  <a:pt x="1478229" y="0"/>
                </a:lnTo>
                <a:lnTo>
                  <a:pt x="1478229" y="356870"/>
                </a:lnTo>
                <a:lnTo>
                  <a:pt x="0" y="356870"/>
                </a:lnTo>
                <a:lnTo>
                  <a:pt x="0" y="762000"/>
                </a:lnTo>
                <a:lnTo>
                  <a:pt x="0" y="1118870"/>
                </a:lnTo>
                <a:lnTo>
                  <a:pt x="2712720" y="1118870"/>
                </a:lnTo>
                <a:lnTo>
                  <a:pt x="2712720" y="762000"/>
                </a:lnTo>
                <a:lnTo>
                  <a:pt x="2846832" y="762000"/>
                </a:lnTo>
                <a:lnTo>
                  <a:pt x="2846832" y="356870"/>
                </a:lnTo>
                <a:close/>
              </a:path>
            </a:pathLst>
          </a:custGeom>
          <a:solidFill>
            <a:srgbClr val="FFFFFF"/>
          </a:solidFill>
        </p:spPr>
        <p:txBody>
          <a:bodyPr wrap="square" lIns="0" tIns="0" rIns="0" bIns="0" rtlCol="0"/>
          <a:lstStyle/>
          <a:p>
            <a:endParaRPr dirty="0"/>
          </a:p>
        </p:txBody>
      </p:sp>
      <p:sp>
        <p:nvSpPr>
          <p:cNvPr id="11" name="object 11"/>
          <p:cNvSpPr/>
          <p:nvPr/>
        </p:nvSpPr>
        <p:spPr>
          <a:xfrm>
            <a:off x="828332" y="3181349"/>
            <a:ext cx="3667125" cy="2188210"/>
          </a:xfrm>
          <a:custGeom>
            <a:avLst/>
            <a:gdLst/>
            <a:ahLst/>
            <a:cxnLst/>
            <a:rect l="l" t="t" r="r" b="b"/>
            <a:pathLst>
              <a:path w="3667125" h="2188210">
                <a:moveTo>
                  <a:pt x="3666744" y="0"/>
                </a:moveTo>
                <a:lnTo>
                  <a:pt x="0" y="0"/>
                </a:lnTo>
                <a:lnTo>
                  <a:pt x="0" y="405130"/>
                </a:lnTo>
                <a:lnTo>
                  <a:pt x="0" y="712470"/>
                </a:lnTo>
                <a:lnTo>
                  <a:pt x="0" y="1118870"/>
                </a:lnTo>
                <a:lnTo>
                  <a:pt x="0" y="1426210"/>
                </a:lnTo>
                <a:lnTo>
                  <a:pt x="0" y="1831340"/>
                </a:lnTo>
                <a:lnTo>
                  <a:pt x="0" y="2188210"/>
                </a:lnTo>
                <a:lnTo>
                  <a:pt x="1472184" y="2188210"/>
                </a:lnTo>
                <a:lnTo>
                  <a:pt x="1472184" y="1831340"/>
                </a:lnTo>
                <a:lnTo>
                  <a:pt x="3194304" y="1831340"/>
                </a:lnTo>
                <a:lnTo>
                  <a:pt x="3194304" y="1426210"/>
                </a:lnTo>
                <a:lnTo>
                  <a:pt x="2788920" y="1426210"/>
                </a:lnTo>
                <a:lnTo>
                  <a:pt x="2788920" y="1118870"/>
                </a:lnTo>
                <a:lnTo>
                  <a:pt x="3252216" y="1118870"/>
                </a:lnTo>
                <a:lnTo>
                  <a:pt x="3252216" y="712470"/>
                </a:lnTo>
                <a:lnTo>
                  <a:pt x="2916885" y="712470"/>
                </a:lnTo>
                <a:lnTo>
                  <a:pt x="2916885" y="405130"/>
                </a:lnTo>
                <a:lnTo>
                  <a:pt x="3666744" y="405130"/>
                </a:lnTo>
                <a:lnTo>
                  <a:pt x="3666744"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406400" y="352902"/>
            <a:ext cx="11176000" cy="649922"/>
          </a:xfrm>
          <a:prstGeom prst="rect">
            <a:avLst/>
          </a:prstGeom>
        </p:spPr>
        <p:txBody>
          <a:bodyPr vert="horz" wrap="square" lIns="0" tIns="277876" rIns="0" bIns="0" rtlCol="0">
            <a:spAutoFit/>
          </a:bodyPr>
          <a:lstStyle/>
          <a:p>
            <a:pPr marL="107314">
              <a:lnSpc>
                <a:spcPct val="100000"/>
              </a:lnSpc>
              <a:spcBef>
                <a:spcPts val="100"/>
              </a:spcBef>
            </a:pPr>
            <a:r>
              <a:rPr lang="en-US" dirty="0"/>
              <a:t>	Remedial Investigation (RI) Addendum</a:t>
            </a:r>
            <a:endParaRPr spc="-10" dirty="0"/>
          </a:p>
        </p:txBody>
      </p:sp>
      <p:sp>
        <p:nvSpPr>
          <p:cNvPr id="17" name="Content Placeholder 16">
            <a:extLst>
              <a:ext uri="{FF2B5EF4-FFF2-40B4-BE49-F238E27FC236}">
                <a16:creationId xmlns:a16="http://schemas.microsoft.com/office/drawing/2014/main" id="{8FEAB03B-99FA-0626-FC79-28E010F03498}"/>
              </a:ext>
            </a:extLst>
          </p:cNvPr>
          <p:cNvSpPr>
            <a:spLocks noGrp="1"/>
          </p:cNvSpPr>
          <p:nvPr>
            <p:ph sz="quarter" idx="16"/>
          </p:nvPr>
        </p:nvSpPr>
        <p:spPr>
          <a:xfrm>
            <a:off x="6096000" y="1225550"/>
            <a:ext cx="5486400" cy="4770537"/>
          </a:xfrm>
        </p:spPr>
        <p:txBody>
          <a:bodyPr/>
          <a:lstStyle/>
          <a:p>
            <a:pPr algn="ctr"/>
            <a:r>
              <a:rPr lang="en-US" sz="2400" b="1" u="sng" dirty="0"/>
              <a:t>Arsenic and Perchlorate at EU2</a:t>
            </a:r>
          </a:p>
          <a:p>
            <a:pPr>
              <a:spcBef>
                <a:spcPts val="600"/>
              </a:spcBef>
              <a:spcAft>
                <a:spcPts val="600"/>
              </a:spcAft>
              <a:buFont typeface="Wingdings" panose="05000000000000000000" pitchFamily="2" charset="2"/>
              <a:buChar char="§"/>
            </a:pPr>
            <a:r>
              <a:rPr lang="en-US" sz="2000" b="0" dirty="0"/>
              <a:t>2019 to 2020 groundwater concentrations for arsenic are below the federal maximum contaminant level (MCL) of 10 </a:t>
            </a:r>
            <a:r>
              <a:rPr lang="en-US" sz="2000" b="0" dirty="0" err="1"/>
              <a:t>μg</a:t>
            </a:r>
            <a:r>
              <a:rPr lang="en-US" sz="2000" b="0" dirty="0"/>
              <a:t>/L </a:t>
            </a:r>
          </a:p>
          <a:p>
            <a:pPr>
              <a:spcBef>
                <a:spcPts val="600"/>
              </a:spcBef>
              <a:spcAft>
                <a:spcPts val="600"/>
              </a:spcAft>
              <a:buFont typeface="Wingdings" panose="05000000000000000000" pitchFamily="2" charset="2"/>
              <a:buChar char="§"/>
            </a:pPr>
            <a:r>
              <a:rPr lang="en-US" sz="2000" b="0" dirty="0"/>
              <a:t>2019 to 2021 groundwater concentrations for perchlorate range from 2 </a:t>
            </a:r>
            <a:r>
              <a:rPr lang="en-US" sz="2000" b="0" dirty="0">
                <a:latin typeface="Calibri" panose="020F0502020204030204" pitchFamily="34" charset="0"/>
                <a:cs typeface="Calibri" panose="020F0502020204030204" pitchFamily="34" charset="0"/>
              </a:rPr>
              <a:t>µ</a:t>
            </a:r>
            <a:r>
              <a:rPr lang="en-US" sz="2000" b="0" dirty="0"/>
              <a:t>g/L to 32.5 </a:t>
            </a:r>
            <a:r>
              <a:rPr lang="en-US" sz="2000" b="0" dirty="0">
                <a:latin typeface="Calibri" panose="020F0502020204030204" pitchFamily="34" charset="0"/>
                <a:cs typeface="Calibri" panose="020F0502020204030204" pitchFamily="34" charset="0"/>
              </a:rPr>
              <a:t>µ</a:t>
            </a:r>
            <a:r>
              <a:rPr lang="en-US" sz="2000" b="0" dirty="0"/>
              <a:t>g/L with some concentrations (MW-44 and PZ-4D) still above drinking water health advisory of 15 </a:t>
            </a:r>
            <a:r>
              <a:rPr lang="en-US" sz="2000" b="0" dirty="0">
                <a:latin typeface="Calibri" panose="020F0502020204030204" pitchFamily="34" charset="0"/>
                <a:cs typeface="Calibri" panose="020F0502020204030204" pitchFamily="34" charset="0"/>
              </a:rPr>
              <a:t>µ</a:t>
            </a:r>
            <a:r>
              <a:rPr lang="en-US" sz="2000" b="0" dirty="0"/>
              <a:t>g/L</a:t>
            </a:r>
          </a:p>
          <a:p>
            <a:pPr>
              <a:spcBef>
                <a:spcPts val="600"/>
              </a:spcBef>
              <a:spcAft>
                <a:spcPts val="600"/>
              </a:spcAft>
              <a:buFont typeface="Wingdings" panose="05000000000000000000" pitchFamily="2" charset="2"/>
              <a:buChar char="§"/>
            </a:pPr>
            <a:r>
              <a:rPr lang="en-US" sz="2000" b="0" dirty="0"/>
              <a:t>Groundwater trend analyses for arsenic and perchlorate were updated; EU2 wells show either no trend or downward concentration trends</a:t>
            </a:r>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p:txBody>
      </p:sp>
      <p:sp>
        <p:nvSpPr>
          <p:cNvPr id="14" name="object 14"/>
          <p:cNvSpPr/>
          <p:nvPr/>
        </p:nvSpPr>
        <p:spPr>
          <a:xfrm>
            <a:off x="1333665" y="2018385"/>
            <a:ext cx="24765" cy="24765"/>
          </a:xfrm>
          <a:custGeom>
            <a:avLst/>
            <a:gdLst/>
            <a:ahLst/>
            <a:cxnLst/>
            <a:rect l="l" t="t" r="r" b="b"/>
            <a:pathLst>
              <a:path w="24765" h="24764">
                <a:moveTo>
                  <a:pt x="24739" y="5549"/>
                </a:moveTo>
                <a:lnTo>
                  <a:pt x="19202" y="0"/>
                </a:lnTo>
                <a:lnTo>
                  <a:pt x="5537" y="0"/>
                </a:lnTo>
                <a:lnTo>
                  <a:pt x="0" y="5549"/>
                </a:lnTo>
                <a:lnTo>
                  <a:pt x="0" y="19215"/>
                </a:lnTo>
                <a:lnTo>
                  <a:pt x="5537" y="24752"/>
                </a:lnTo>
                <a:lnTo>
                  <a:pt x="19202" y="24752"/>
                </a:lnTo>
                <a:lnTo>
                  <a:pt x="24739" y="19215"/>
                </a:lnTo>
                <a:lnTo>
                  <a:pt x="24739" y="12382"/>
                </a:lnTo>
                <a:lnTo>
                  <a:pt x="24739" y="5549"/>
                </a:lnTo>
                <a:close/>
              </a:path>
            </a:pathLst>
          </a:custGeom>
          <a:solidFill>
            <a:srgbClr val="000000"/>
          </a:solidFill>
        </p:spPr>
        <p:txBody>
          <a:bodyPr wrap="square" lIns="0" tIns="0" rIns="0" bIns="0" rtlCol="0"/>
          <a:lstStyle/>
          <a:p>
            <a:endParaRPr/>
          </a:p>
        </p:txBody>
      </p:sp>
      <p:sp>
        <p:nvSpPr>
          <p:cNvPr id="15" name="object 15"/>
          <p:cNvSpPr/>
          <p:nvPr/>
        </p:nvSpPr>
        <p:spPr>
          <a:xfrm>
            <a:off x="998864" y="1299104"/>
            <a:ext cx="24765" cy="24765"/>
          </a:xfrm>
          <a:custGeom>
            <a:avLst/>
            <a:gdLst/>
            <a:ahLst/>
            <a:cxnLst/>
            <a:rect l="l" t="t" r="r" b="b"/>
            <a:pathLst>
              <a:path w="24765" h="24765">
                <a:moveTo>
                  <a:pt x="19209" y="0"/>
                </a:moveTo>
                <a:lnTo>
                  <a:pt x="5540" y="0"/>
                </a:lnTo>
                <a:lnTo>
                  <a:pt x="0" y="5541"/>
                </a:lnTo>
                <a:lnTo>
                  <a:pt x="0" y="19210"/>
                </a:lnTo>
                <a:lnTo>
                  <a:pt x="5540" y="24749"/>
                </a:lnTo>
                <a:lnTo>
                  <a:pt x="19209" y="24749"/>
                </a:lnTo>
                <a:lnTo>
                  <a:pt x="24749" y="19210"/>
                </a:lnTo>
                <a:lnTo>
                  <a:pt x="24749" y="12374"/>
                </a:lnTo>
                <a:lnTo>
                  <a:pt x="24749" y="5541"/>
                </a:lnTo>
                <a:lnTo>
                  <a:pt x="19209" y="0"/>
                </a:lnTo>
                <a:close/>
              </a:path>
            </a:pathLst>
          </a:custGeom>
          <a:solidFill>
            <a:srgbClr val="000000"/>
          </a:solidFill>
        </p:spPr>
        <p:txBody>
          <a:bodyPr wrap="square" lIns="0" tIns="0" rIns="0" bIns="0" rtlCol="0"/>
          <a:lstStyle/>
          <a:p>
            <a:endParaRPr/>
          </a:p>
        </p:txBody>
      </p:sp>
      <p:pic>
        <p:nvPicPr>
          <p:cNvPr id="13" name="Picture 3">
            <a:extLst>
              <a:ext uri="{FF2B5EF4-FFF2-40B4-BE49-F238E27FC236}">
                <a16:creationId xmlns:a16="http://schemas.microsoft.com/office/drawing/2014/main" id="{958B5213-DFAD-F7F9-603D-8A25FB1789A3}"/>
              </a:ext>
            </a:extLst>
          </p:cNvPr>
          <p:cNvPicPr>
            <a:picLocks noGrp="1" noChangeAspect="1" noChangeArrowheads="1"/>
          </p:cNvPicPr>
          <p:nvPr>
            <p:ph sz="quarter" idx="15"/>
          </p:nvPr>
        </p:nvPicPr>
        <p:blipFill>
          <a:blip r:embed="rId4">
            <a:extLst>
              <a:ext uri="{28A0092B-C50C-407E-A947-70E740481C1C}">
                <a14:useLocalDpi xmlns:a14="http://schemas.microsoft.com/office/drawing/2010/main" val="0"/>
              </a:ext>
            </a:extLst>
          </a:blip>
          <a:srcRect/>
          <a:stretch>
            <a:fillRect/>
          </a:stretch>
        </p:blipFill>
        <p:spPr bwMode="auto">
          <a:xfrm>
            <a:off x="621028" y="1717908"/>
            <a:ext cx="5057143" cy="3733333"/>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6652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7C7C7"/>
          </a:solidFill>
        </p:spPr>
        <p:txBody>
          <a:bodyPr wrap="square" lIns="0" tIns="0" rIns="0" bIns="0" rtlCol="0"/>
          <a:lstStyle/>
          <a:p>
            <a:endParaRPr dirty="0"/>
          </a:p>
        </p:txBody>
      </p:sp>
      <p:grpSp>
        <p:nvGrpSpPr>
          <p:cNvPr id="3" name="object 3"/>
          <p:cNvGrpSpPr/>
          <p:nvPr/>
        </p:nvGrpSpPr>
        <p:grpSpPr>
          <a:xfrm>
            <a:off x="66992" y="28575"/>
            <a:ext cx="12058015" cy="6794500"/>
            <a:chOff x="68579" y="38099"/>
            <a:chExt cx="12058015" cy="6794500"/>
          </a:xfrm>
        </p:grpSpPr>
        <p:sp>
          <p:nvSpPr>
            <p:cNvPr id="4" name="object 4"/>
            <p:cNvSpPr/>
            <p:nvPr/>
          </p:nvSpPr>
          <p:spPr>
            <a:xfrm>
              <a:off x="68579" y="38099"/>
              <a:ext cx="12058015" cy="6794500"/>
            </a:xfrm>
            <a:custGeom>
              <a:avLst/>
              <a:gdLst/>
              <a:ahLst/>
              <a:cxnLst/>
              <a:rect l="l" t="t" r="r" b="b"/>
              <a:pathLst>
                <a:path w="12058015" h="6794500">
                  <a:moveTo>
                    <a:pt x="11904472" y="0"/>
                  </a:moveTo>
                  <a:lnTo>
                    <a:pt x="153416" y="0"/>
                  </a:lnTo>
                  <a:lnTo>
                    <a:pt x="104921" y="7823"/>
                  </a:lnTo>
                  <a:lnTo>
                    <a:pt x="62807" y="29606"/>
                  </a:lnTo>
                  <a:lnTo>
                    <a:pt x="29597" y="62819"/>
                  </a:lnTo>
                  <a:lnTo>
                    <a:pt x="7819" y="104932"/>
                  </a:lnTo>
                  <a:lnTo>
                    <a:pt x="0" y="153416"/>
                  </a:lnTo>
                  <a:lnTo>
                    <a:pt x="0" y="6640575"/>
                  </a:lnTo>
                  <a:lnTo>
                    <a:pt x="7819" y="6689068"/>
                  </a:lnTo>
                  <a:lnTo>
                    <a:pt x="29597" y="6731182"/>
                  </a:lnTo>
                  <a:lnTo>
                    <a:pt x="62807" y="6764392"/>
                  </a:lnTo>
                  <a:lnTo>
                    <a:pt x="104921" y="6786170"/>
                  </a:lnTo>
                  <a:lnTo>
                    <a:pt x="153416" y="6793991"/>
                  </a:lnTo>
                  <a:lnTo>
                    <a:pt x="11904472" y="6793991"/>
                  </a:lnTo>
                  <a:lnTo>
                    <a:pt x="11952954" y="6786170"/>
                  </a:lnTo>
                  <a:lnTo>
                    <a:pt x="11995067" y="6764392"/>
                  </a:lnTo>
                  <a:lnTo>
                    <a:pt x="12028280" y="6731182"/>
                  </a:lnTo>
                  <a:lnTo>
                    <a:pt x="12050063" y="6689068"/>
                  </a:lnTo>
                  <a:lnTo>
                    <a:pt x="12057888" y="6640575"/>
                  </a:lnTo>
                  <a:lnTo>
                    <a:pt x="12057888" y="153416"/>
                  </a:lnTo>
                  <a:lnTo>
                    <a:pt x="12050063" y="104932"/>
                  </a:lnTo>
                  <a:lnTo>
                    <a:pt x="12028280" y="62819"/>
                  </a:lnTo>
                  <a:lnTo>
                    <a:pt x="11995067" y="29606"/>
                  </a:lnTo>
                  <a:lnTo>
                    <a:pt x="11952954" y="7823"/>
                  </a:lnTo>
                  <a:lnTo>
                    <a:pt x="11904472" y="0"/>
                  </a:lnTo>
                  <a:close/>
                </a:path>
              </a:pathLst>
            </a:custGeom>
            <a:solidFill>
              <a:srgbClr val="FFFFFF"/>
            </a:solidFill>
          </p:spPr>
          <p:txBody>
            <a:bodyPr wrap="square" lIns="0" tIns="0" rIns="0" bIns="0" rtlCol="0"/>
            <a:lstStyle/>
            <a:p>
              <a:endParaRPr dirty="0"/>
            </a:p>
          </p:txBody>
        </p:sp>
        <p:sp>
          <p:nvSpPr>
            <p:cNvPr id="5" name="object 5"/>
            <p:cNvSpPr/>
            <p:nvPr/>
          </p:nvSpPr>
          <p:spPr>
            <a:xfrm>
              <a:off x="68579" y="38099"/>
              <a:ext cx="12058015" cy="6794500"/>
            </a:xfrm>
            <a:custGeom>
              <a:avLst/>
              <a:gdLst/>
              <a:ahLst/>
              <a:cxnLst/>
              <a:rect l="l" t="t" r="r" b="b"/>
              <a:pathLst>
                <a:path w="12058015" h="6794500">
                  <a:moveTo>
                    <a:pt x="0" y="153416"/>
                  </a:moveTo>
                  <a:lnTo>
                    <a:pt x="7820" y="104932"/>
                  </a:lnTo>
                  <a:lnTo>
                    <a:pt x="29598" y="62819"/>
                  </a:lnTo>
                  <a:lnTo>
                    <a:pt x="62808" y="29606"/>
                  </a:lnTo>
                  <a:lnTo>
                    <a:pt x="104922" y="7823"/>
                  </a:lnTo>
                  <a:lnTo>
                    <a:pt x="153416" y="0"/>
                  </a:lnTo>
                  <a:lnTo>
                    <a:pt x="11904472" y="0"/>
                  </a:lnTo>
                  <a:lnTo>
                    <a:pt x="11952955" y="7823"/>
                  </a:lnTo>
                  <a:lnTo>
                    <a:pt x="11995068" y="29606"/>
                  </a:lnTo>
                  <a:lnTo>
                    <a:pt x="12028281" y="62819"/>
                  </a:lnTo>
                  <a:lnTo>
                    <a:pt x="12050064" y="104932"/>
                  </a:lnTo>
                  <a:lnTo>
                    <a:pt x="12057888" y="153416"/>
                  </a:lnTo>
                  <a:lnTo>
                    <a:pt x="12057888" y="6640576"/>
                  </a:lnTo>
                  <a:lnTo>
                    <a:pt x="12050064" y="6689069"/>
                  </a:lnTo>
                  <a:lnTo>
                    <a:pt x="12028281" y="6731183"/>
                  </a:lnTo>
                  <a:lnTo>
                    <a:pt x="11995068" y="6764393"/>
                  </a:lnTo>
                  <a:lnTo>
                    <a:pt x="11952955" y="6786171"/>
                  </a:lnTo>
                  <a:lnTo>
                    <a:pt x="11904472" y="6793992"/>
                  </a:lnTo>
                  <a:lnTo>
                    <a:pt x="153416" y="6793992"/>
                  </a:lnTo>
                  <a:lnTo>
                    <a:pt x="104922" y="6786171"/>
                  </a:lnTo>
                  <a:lnTo>
                    <a:pt x="62808" y="6764393"/>
                  </a:lnTo>
                  <a:lnTo>
                    <a:pt x="29598" y="6731183"/>
                  </a:lnTo>
                  <a:lnTo>
                    <a:pt x="7820" y="6689069"/>
                  </a:lnTo>
                  <a:lnTo>
                    <a:pt x="0" y="6640576"/>
                  </a:lnTo>
                  <a:lnTo>
                    <a:pt x="0" y="153416"/>
                  </a:lnTo>
                  <a:close/>
                </a:path>
              </a:pathLst>
            </a:custGeom>
            <a:ln w="57150">
              <a:solidFill>
                <a:srgbClr val="C7C7C7"/>
              </a:solidFill>
            </a:ln>
          </p:spPr>
          <p:txBody>
            <a:bodyPr wrap="square" lIns="0" tIns="0" rIns="0" bIns="0" rtlCol="0"/>
            <a:lstStyle/>
            <a:p>
              <a:endParaRPr dirty="0"/>
            </a:p>
          </p:txBody>
        </p:sp>
        <p:pic>
          <p:nvPicPr>
            <p:cNvPr id="6" name="object 6"/>
            <p:cNvPicPr/>
            <p:nvPr/>
          </p:nvPicPr>
          <p:blipFill>
            <a:blip r:embed="rId2" cstate="print"/>
            <a:stretch>
              <a:fillRect/>
            </a:stretch>
          </p:blipFill>
          <p:spPr>
            <a:xfrm>
              <a:off x="286510" y="256030"/>
              <a:ext cx="496822" cy="652272"/>
            </a:xfrm>
            <a:prstGeom prst="rect">
              <a:avLst/>
            </a:prstGeom>
          </p:spPr>
        </p:pic>
        <p:sp>
          <p:nvSpPr>
            <p:cNvPr id="7" name="object 7"/>
            <p:cNvSpPr/>
            <p:nvPr/>
          </p:nvSpPr>
          <p:spPr>
            <a:xfrm>
              <a:off x="6077712" y="3418332"/>
              <a:ext cx="27940" cy="0"/>
            </a:xfrm>
            <a:custGeom>
              <a:avLst/>
              <a:gdLst/>
              <a:ahLst/>
              <a:cxnLst/>
              <a:rect l="l" t="t" r="r" b="b"/>
              <a:pathLst>
                <a:path w="27939">
                  <a:moveTo>
                    <a:pt x="0" y="0"/>
                  </a:moveTo>
                  <a:lnTo>
                    <a:pt x="27432" y="0"/>
                  </a:lnTo>
                </a:path>
              </a:pathLst>
            </a:custGeom>
            <a:ln w="3175">
              <a:solidFill>
                <a:srgbClr val="FEFEFE"/>
              </a:solidFill>
            </a:ln>
          </p:spPr>
          <p:txBody>
            <a:bodyPr wrap="square" lIns="0" tIns="0" rIns="0" bIns="0" rtlCol="0"/>
            <a:lstStyle/>
            <a:p>
              <a:endParaRPr dirty="0"/>
            </a:p>
          </p:txBody>
        </p:sp>
      </p:grpSp>
      <p:sp>
        <p:nvSpPr>
          <p:cNvPr id="8" name="object 8"/>
          <p:cNvSpPr txBox="1"/>
          <p:nvPr/>
        </p:nvSpPr>
        <p:spPr>
          <a:xfrm>
            <a:off x="11666666" y="128981"/>
            <a:ext cx="240411" cy="166712"/>
          </a:xfrm>
          <a:prstGeom prst="rect">
            <a:avLst/>
          </a:prstGeom>
        </p:spPr>
        <p:txBody>
          <a:bodyPr vert="horz" wrap="square" lIns="0" tIns="12700" rIns="0" bIns="0" rtlCol="0">
            <a:spAutoFit/>
          </a:bodyPr>
          <a:lstStyle/>
          <a:p>
            <a:pPr marL="12700">
              <a:lnSpc>
                <a:spcPct val="100000"/>
              </a:lnSpc>
              <a:spcBef>
                <a:spcPts val="100"/>
              </a:spcBef>
            </a:pPr>
            <a:r>
              <a:rPr lang="en-US" sz="1000" dirty="0">
                <a:latin typeface="Arial"/>
                <a:cs typeface="Arial"/>
              </a:rPr>
              <a:t>15</a:t>
            </a:r>
            <a:endParaRPr sz="1000" dirty="0">
              <a:latin typeface="Arial"/>
              <a:cs typeface="Arial"/>
            </a:endParaRPr>
          </a:p>
        </p:txBody>
      </p:sp>
      <p:pic>
        <p:nvPicPr>
          <p:cNvPr id="9" name="object 9"/>
          <p:cNvPicPr/>
          <p:nvPr/>
        </p:nvPicPr>
        <p:blipFill>
          <a:blip r:embed="rId3" cstate="print"/>
          <a:stretch>
            <a:fillRect/>
          </a:stretch>
        </p:blipFill>
        <p:spPr>
          <a:xfrm>
            <a:off x="11265406" y="335278"/>
            <a:ext cx="728472" cy="496824"/>
          </a:xfrm>
          <a:prstGeom prst="rect">
            <a:avLst/>
          </a:prstGeom>
        </p:spPr>
      </p:pic>
      <p:sp>
        <p:nvSpPr>
          <p:cNvPr id="10" name="object 10"/>
          <p:cNvSpPr/>
          <p:nvPr/>
        </p:nvSpPr>
        <p:spPr>
          <a:xfrm>
            <a:off x="828332" y="1894839"/>
            <a:ext cx="2847340" cy="1118870"/>
          </a:xfrm>
          <a:custGeom>
            <a:avLst/>
            <a:gdLst/>
            <a:ahLst/>
            <a:cxnLst/>
            <a:rect l="l" t="t" r="r" b="b"/>
            <a:pathLst>
              <a:path w="2847340" h="1118870">
                <a:moveTo>
                  <a:pt x="2846832" y="356870"/>
                </a:moveTo>
                <a:lnTo>
                  <a:pt x="2837637" y="356870"/>
                </a:lnTo>
                <a:lnTo>
                  <a:pt x="2837637" y="0"/>
                </a:lnTo>
                <a:lnTo>
                  <a:pt x="1478229" y="0"/>
                </a:lnTo>
                <a:lnTo>
                  <a:pt x="1478229" y="356870"/>
                </a:lnTo>
                <a:lnTo>
                  <a:pt x="0" y="356870"/>
                </a:lnTo>
                <a:lnTo>
                  <a:pt x="0" y="762000"/>
                </a:lnTo>
                <a:lnTo>
                  <a:pt x="0" y="1118870"/>
                </a:lnTo>
                <a:lnTo>
                  <a:pt x="2712720" y="1118870"/>
                </a:lnTo>
                <a:lnTo>
                  <a:pt x="2712720" y="762000"/>
                </a:lnTo>
                <a:lnTo>
                  <a:pt x="2846832" y="762000"/>
                </a:lnTo>
                <a:lnTo>
                  <a:pt x="2846832" y="356870"/>
                </a:lnTo>
                <a:close/>
              </a:path>
            </a:pathLst>
          </a:custGeom>
          <a:solidFill>
            <a:srgbClr val="FFFFFF"/>
          </a:solidFill>
        </p:spPr>
        <p:txBody>
          <a:bodyPr wrap="square" lIns="0" tIns="0" rIns="0" bIns="0" rtlCol="0"/>
          <a:lstStyle/>
          <a:p>
            <a:endParaRPr dirty="0"/>
          </a:p>
        </p:txBody>
      </p:sp>
      <p:sp>
        <p:nvSpPr>
          <p:cNvPr id="11" name="object 11"/>
          <p:cNvSpPr/>
          <p:nvPr/>
        </p:nvSpPr>
        <p:spPr>
          <a:xfrm>
            <a:off x="828332" y="3181349"/>
            <a:ext cx="3667125" cy="2188210"/>
          </a:xfrm>
          <a:custGeom>
            <a:avLst/>
            <a:gdLst/>
            <a:ahLst/>
            <a:cxnLst/>
            <a:rect l="l" t="t" r="r" b="b"/>
            <a:pathLst>
              <a:path w="3667125" h="2188210">
                <a:moveTo>
                  <a:pt x="3666744" y="0"/>
                </a:moveTo>
                <a:lnTo>
                  <a:pt x="0" y="0"/>
                </a:lnTo>
                <a:lnTo>
                  <a:pt x="0" y="405130"/>
                </a:lnTo>
                <a:lnTo>
                  <a:pt x="0" y="712470"/>
                </a:lnTo>
                <a:lnTo>
                  <a:pt x="0" y="1118870"/>
                </a:lnTo>
                <a:lnTo>
                  <a:pt x="0" y="1426210"/>
                </a:lnTo>
                <a:lnTo>
                  <a:pt x="0" y="1831340"/>
                </a:lnTo>
                <a:lnTo>
                  <a:pt x="0" y="2188210"/>
                </a:lnTo>
                <a:lnTo>
                  <a:pt x="1472184" y="2188210"/>
                </a:lnTo>
                <a:lnTo>
                  <a:pt x="1472184" y="1831340"/>
                </a:lnTo>
                <a:lnTo>
                  <a:pt x="3194304" y="1831340"/>
                </a:lnTo>
                <a:lnTo>
                  <a:pt x="3194304" y="1426210"/>
                </a:lnTo>
                <a:lnTo>
                  <a:pt x="2788920" y="1426210"/>
                </a:lnTo>
                <a:lnTo>
                  <a:pt x="2788920" y="1118870"/>
                </a:lnTo>
                <a:lnTo>
                  <a:pt x="3252216" y="1118870"/>
                </a:lnTo>
                <a:lnTo>
                  <a:pt x="3252216" y="712470"/>
                </a:lnTo>
                <a:lnTo>
                  <a:pt x="2916885" y="712470"/>
                </a:lnTo>
                <a:lnTo>
                  <a:pt x="2916885" y="405130"/>
                </a:lnTo>
                <a:lnTo>
                  <a:pt x="3666744" y="405130"/>
                </a:lnTo>
                <a:lnTo>
                  <a:pt x="3666744"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914400" y="96012"/>
            <a:ext cx="9606733" cy="773032"/>
          </a:xfrm>
          <a:prstGeom prst="rect">
            <a:avLst/>
          </a:prstGeom>
        </p:spPr>
        <p:txBody>
          <a:bodyPr vert="horz" wrap="square" lIns="0" tIns="277876" rIns="0" bIns="0" rtlCol="0">
            <a:spAutoFit/>
          </a:bodyPr>
          <a:lstStyle/>
          <a:p>
            <a:pPr marL="107314">
              <a:lnSpc>
                <a:spcPct val="100000"/>
              </a:lnSpc>
              <a:spcBef>
                <a:spcPts val="100"/>
              </a:spcBef>
            </a:pPr>
            <a:r>
              <a:rPr lang="en-US" dirty="0"/>
              <a:t>Remedial Investigation (RI) Addendum</a:t>
            </a:r>
            <a:endParaRPr spc="-10" dirty="0"/>
          </a:p>
        </p:txBody>
      </p:sp>
      <p:sp>
        <p:nvSpPr>
          <p:cNvPr id="13" name="object 13"/>
          <p:cNvSpPr txBox="1"/>
          <p:nvPr/>
        </p:nvSpPr>
        <p:spPr>
          <a:xfrm>
            <a:off x="440168" y="1224320"/>
            <a:ext cx="10825238" cy="5325817"/>
          </a:xfrm>
          <a:prstGeom prst="rect">
            <a:avLst/>
          </a:prstGeom>
        </p:spPr>
        <p:txBody>
          <a:bodyPr vert="horz" wrap="square" lIns="0" tIns="41910" rIns="0" bIns="0" rtlCol="0">
            <a:spAutoFit/>
          </a:bodyPr>
          <a:lstStyle/>
          <a:p>
            <a:pPr marL="12065" marR="240665">
              <a:lnSpc>
                <a:spcPts val="2210"/>
              </a:lnSpc>
              <a:spcBef>
                <a:spcPts val="330"/>
              </a:spcBef>
              <a:tabLst>
                <a:tab pos="377825" algn="l"/>
                <a:tab pos="378460" algn="l"/>
              </a:tabLst>
            </a:pPr>
            <a:r>
              <a:rPr lang="en-US" sz="2800" b="1" dirty="0">
                <a:latin typeface="Arial"/>
                <a:cs typeface="Arial"/>
              </a:rPr>
              <a:t>2023 Human Health Risk Assessment Conclusions</a:t>
            </a:r>
          </a:p>
          <a:p>
            <a:pPr marL="354965" marR="240665" indent="-342900">
              <a:lnSpc>
                <a:spcPts val="2210"/>
              </a:lnSpc>
              <a:spcBef>
                <a:spcPts val="1200"/>
              </a:spcBef>
              <a:spcAft>
                <a:spcPts val="600"/>
              </a:spcAft>
              <a:buFontTx/>
              <a:buChar char="-"/>
              <a:tabLst>
                <a:tab pos="377825" algn="l"/>
                <a:tab pos="378460" algn="l"/>
              </a:tabLst>
            </a:pPr>
            <a:r>
              <a:rPr lang="en-US" sz="2400" dirty="0">
                <a:latin typeface="Arial"/>
                <a:cs typeface="Arial"/>
              </a:rPr>
              <a:t>SUMMARY OF CANCER RISK -  Probability of an individual developing cancer over a lifetime of exposure</a:t>
            </a:r>
          </a:p>
          <a:p>
            <a:pPr marL="812165" marR="240665" lvl="1" indent="-342900">
              <a:lnSpc>
                <a:spcPts val="2210"/>
              </a:lnSpc>
              <a:spcBef>
                <a:spcPts val="1200"/>
              </a:spcBef>
              <a:spcAft>
                <a:spcPts val="600"/>
              </a:spcAft>
              <a:buFont typeface="Arial" panose="020B0604020202020204" pitchFamily="34" charset="0"/>
              <a:buChar char="•"/>
              <a:tabLst>
                <a:tab pos="377825" algn="l"/>
                <a:tab pos="378460" algn="l"/>
              </a:tabLst>
            </a:pPr>
            <a:r>
              <a:rPr lang="en-US" sz="2400" dirty="0">
                <a:latin typeface="Arial"/>
                <a:cs typeface="Arial"/>
              </a:rPr>
              <a:t>No unacceptable cancer risk for Current and Future Land Use 	</a:t>
            </a:r>
          </a:p>
          <a:p>
            <a:pPr marL="354965" marR="240665" indent="-342900">
              <a:lnSpc>
                <a:spcPts val="2210"/>
              </a:lnSpc>
              <a:spcBef>
                <a:spcPts val="1200"/>
              </a:spcBef>
              <a:spcAft>
                <a:spcPts val="600"/>
              </a:spcAft>
              <a:buFontTx/>
              <a:buChar char="-"/>
              <a:tabLst>
                <a:tab pos="377825" algn="l"/>
                <a:tab pos="378460" algn="l"/>
              </a:tabLst>
            </a:pPr>
            <a:r>
              <a:rPr lang="en-US" sz="2400" dirty="0">
                <a:latin typeface="Arial"/>
                <a:cs typeface="Arial"/>
              </a:rPr>
              <a:t>SUMMARY OF NON-CANCER HAZARD INDEX (HI) - Sum of chemical non-cancer hazard estimates for all exposure pathways evaluated for each receptor</a:t>
            </a:r>
          </a:p>
          <a:p>
            <a:pPr marL="812165" marR="240665" lvl="1" indent="-342900">
              <a:lnSpc>
                <a:spcPts val="2210"/>
              </a:lnSpc>
              <a:spcBef>
                <a:spcPts val="1200"/>
              </a:spcBef>
              <a:spcAft>
                <a:spcPts val="600"/>
              </a:spcAft>
              <a:buFont typeface="Arial" panose="020B0604020202020204" pitchFamily="34" charset="0"/>
              <a:buChar char="•"/>
              <a:tabLst>
                <a:tab pos="377825" algn="l"/>
                <a:tab pos="378460" algn="l"/>
              </a:tabLst>
            </a:pPr>
            <a:r>
              <a:rPr lang="en-US" sz="2400" dirty="0">
                <a:latin typeface="Arial"/>
                <a:cs typeface="Arial"/>
              </a:rPr>
              <a:t>No unacceptable non-cancer risk for Current Land Use</a:t>
            </a:r>
          </a:p>
          <a:p>
            <a:pPr marL="812165" marR="240665" lvl="1" indent="-342900">
              <a:lnSpc>
                <a:spcPts val="2210"/>
              </a:lnSpc>
              <a:spcBef>
                <a:spcPts val="1200"/>
              </a:spcBef>
              <a:spcAft>
                <a:spcPts val="600"/>
              </a:spcAft>
              <a:buFont typeface="Arial" panose="020B0604020202020204" pitchFamily="34" charset="0"/>
              <a:buChar char="•"/>
              <a:tabLst>
                <a:tab pos="377825" algn="l"/>
                <a:tab pos="378460" algn="l"/>
              </a:tabLst>
            </a:pPr>
            <a:r>
              <a:rPr lang="en-US" sz="2400" dirty="0">
                <a:latin typeface="Arial"/>
                <a:cs typeface="Arial"/>
              </a:rPr>
              <a:t>For Future Land Use, if groundwater is used as a drinking water source, HI threshold of 1 is slightly exceeded due to the presence of </a:t>
            </a:r>
            <a:r>
              <a:rPr lang="en-US" sz="2400" b="1" dirty="0">
                <a:latin typeface="Arial"/>
                <a:cs typeface="Arial"/>
              </a:rPr>
              <a:t>perchlorate</a:t>
            </a:r>
            <a:r>
              <a:rPr lang="en-US" sz="2400" dirty="0">
                <a:latin typeface="Arial"/>
                <a:cs typeface="Arial"/>
              </a:rPr>
              <a:t>, </a:t>
            </a:r>
            <a:r>
              <a:rPr lang="en-US" sz="2400" b="1" dirty="0">
                <a:latin typeface="Arial"/>
                <a:cs typeface="Arial"/>
              </a:rPr>
              <a:t>cobalt</a:t>
            </a:r>
            <a:r>
              <a:rPr lang="en-US" sz="2400" dirty="0">
                <a:latin typeface="Arial"/>
                <a:cs typeface="Arial"/>
              </a:rPr>
              <a:t>, and </a:t>
            </a:r>
            <a:r>
              <a:rPr lang="en-US" sz="2400" b="1" dirty="0">
                <a:latin typeface="Arial"/>
                <a:cs typeface="Arial"/>
              </a:rPr>
              <a:t>manganese</a:t>
            </a:r>
            <a:r>
              <a:rPr lang="en-US" sz="2400" dirty="0">
                <a:latin typeface="Arial"/>
                <a:cs typeface="Arial"/>
              </a:rPr>
              <a:t>.  </a:t>
            </a:r>
          </a:p>
          <a:p>
            <a:pPr marL="12065" marR="240665">
              <a:lnSpc>
                <a:spcPts val="2210"/>
              </a:lnSpc>
              <a:spcBef>
                <a:spcPts val="1200"/>
              </a:spcBef>
              <a:spcAft>
                <a:spcPts val="1200"/>
              </a:spcAft>
              <a:tabLst>
                <a:tab pos="377825" algn="l"/>
                <a:tab pos="378460" algn="l"/>
              </a:tabLst>
            </a:pPr>
            <a:endParaRPr lang="en-US" sz="2400" dirty="0">
              <a:latin typeface="Arial"/>
              <a:cs typeface="Arial"/>
            </a:endParaRPr>
          </a:p>
          <a:p>
            <a:pPr marL="12065" marR="240665">
              <a:lnSpc>
                <a:spcPts val="2210"/>
              </a:lnSpc>
              <a:spcBef>
                <a:spcPts val="1200"/>
              </a:spcBef>
              <a:spcAft>
                <a:spcPts val="1200"/>
              </a:spcAft>
              <a:tabLst>
                <a:tab pos="377825" algn="l"/>
                <a:tab pos="378460" algn="l"/>
              </a:tabLst>
            </a:pPr>
            <a:endParaRPr lang="en-US" sz="2400" dirty="0">
              <a:latin typeface="Arial"/>
              <a:cs typeface="Arial"/>
            </a:endParaRPr>
          </a:p>
        </p:txBody>
      </p:sp>
      <p:sp>
        <p:nvSpPr>
          <p:cNvPr id="14" name="object 14"/>
          <p:cNvSpPr/>
          <p:nvPr/>
        </p:nvSpPr>
        <p:spPr>
          <a:xfrm>
            <a:off x="1333665" y="2018385"/>
            <a:ext cx="24765" cy="24765"/>
          </a:xfrm>
          <a:custGeom>
            <a:avLst/>
            <a:gdLst/>
            <a:ahLst/>
            <a:cxnLst/>
            <a:rect l="l" t="t" r="r" b="b"/>
            <a:pathLst>
              <a:path w="24765" h="24764">
                <a:moveTo>
                  <a:pt x="24739" y="5549"/>
                </a:moveTo>
                <a:lnTo>
                  <a:pt x="19202" y="0"/>
                </a:lnTo>
                <a:lnTo>
                  <a:pt x="5537" y="0"/>
                </a:lnTo>
                <a:lnTo>
                  <a:pt x="0" y="5549"/>
                </a:lnTo>
                <a:lnTo>
                  <a:pt x="0" y="19215"/>
                </a:lnTo>
                <a:lnTo>
                  <a:pt x="5537" y="24752"/>
                </a:lnTo>
                <a:lnTo>
                  <a:pt x="19202" y="24752"/>
                </a:lnTo>
                <a:lnTo>
                  <a:pt x="24739" y="19215"/>
                </a:lnTo>
                <a:lnTo>
                  <a:pt x="24739" y="12382"/>
                </a:lnTo>
                <a:lnTo>
                  <a:pt x="24739" y="5549"/>
                </a:lnTo>
                <a:close/>
              </a:path>
            </a:pathLst>
          </a:custGeom>
          <a:solidFill>
            <a:srgbClr val="000000"/>
          </a:solidFill>
        </p:spPr>
        <p:txBody>
          <a:bodyPr wrap="square" lIns="0" tIns="0" rIns="0" bIns="0" rtlCol="0"/>
          <a:lstStyle/>
          <a:p>
            <a:endParaRPr dirty="0"/>
          </a:p>
        </p:txBody>
      </p:sp>
      <p:sp>
        <p:nvSpPr>
          <p:cNvPr id="15" name="object 15"/>
          <p:cNvSpPr/>
          <p:nvPr/>
        </p:nvSpPr>
        <p:spPr>
          <a:xfrm>
            <a:off x="998864" y="1299104"/>
            <a:ext cx="24765" cy="24765"/>
          </a:xfrm>
          <a:custGeom>
            <a:avLst/>
            <a:gdLst/>
            <a:ahLst/>
            <a:cxnLst/>
            <a:rect l="l" t="t" r="r" b="b"/>
            <a:pathLst>
              <a:path w="24765" h="24765">
                <a:moveTo>
                  <a:pt x="19209" y="0"/>
                </a:moveTo>
                <a:lnTo>
                  <a:pt x="5540" y="0"/>
                </a:lnTo>
                <a:lnTo>
                  <a:pt x="0" y="5541"/>
                </a:lnTo>
                <a:lnTo>
                  <a:pt x="0" y="19210"/>
                </a:lnTo>
                <a:lnTo>
                  <a:pt x="5540" y="24749"/>
                </a:lnTo>
                <a:lnTo>
                  <a:pt x="19209" y="24749"/>
                </a:lnTo>
                <a:lnTo>
                  <a:pt x="24749" y="19210"/>
                </a:lnTo>
                <a:lnTo>
                  <a:pt x="24749" y="12374"/>
                </a:lnTo>
                <a:lnTo>
                  <a:pt x="24749" y="5541"/>
                </a:lnTo>
                <a:lnTo>
                  <a:pt x="19209" y="0"/>
                </a:lnTo>
                <a:close/>
              </a:path>
            </a:pathLst>
          </a:custGeom>
          <a:solidFill>
            <a:srgbClr val="000000"/>
          </a:solidFill>
        </p:spPr>
        <p:txBody>
          <a:bodyPr wrap="square" lIns="0" tIns="0" rIns="0" bIns="0" rtlCol="0"/>
          <a:lstStyle/>
          <a:p>
            <a:endParaRPr dirty="0"/>
          </a:p>
        </p:txBody>
      </p:sp>
    </p:spTree>
    <p:extLst>
      <p:ext uri="{BB962C8B-B14F-4D97-AF65-F5344CB8AC3E}">
        <p14:creationId xmlns:p14="http://schemas.microsoft.com/office/powerpoint/2010/main" val="218505700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23A6-A448-4258-AC64-B6563342759C}"/>
              </a:ext>
            </a:extLst>
          </p:cNvPr>
          <p:cNvSpPr>
            <a:spLocks noGrp="1"/>
          </p:cNvSpPr>
          <p:nvPr>
            <p:ph type="title"/>
          </p:nvPr>
        </p:nvSpPr>
        <p:spPr/>
        <p:txBody>
          <a:bodyPr/>
          <a:lstStyle/>
          <a:p>
            <a:r>
              <a:rPr lang="en-US" dirty="0"/>
              <a:t>2023 Addendum to the Groundwater RI</a:t>
            </a:r>
            <a:endParaRPr lang="en-US" sz="3600" dirty="0"/>
          </a:p>
        </p:txBody>
      </p:sp>
      <p:sp>
        <p:nvSpPr>
          <p:cNvPr id="3" name="Content Placeholder 2">
            <a:extLst>
              <a:ext uri="{FF2B5EF4-FFF2-40B4-BE49-F238E27FC236}">
                <a16:creationId xmlns:a16="http://schemas.microsoft.com/office/drawing/2014/main" id="{505A62FF-279A-4CB9-8D81-836D70299448}"/>
              </a:ext>
            </a:extLst>
          </p:cNvPr>
          <p:cNvSpPr>
            <a:spLocks noGrp="1"/>
          </p:cNvSpPr>
          <p:nvPr>
            <p:ph idx="1"/>
          </p:nvPr>
        </p:nvSpPr>
        <p:spPr>
          <a:xfrm>
            <a:off x="390154" y="992490"/>
            <a:ext cx="11118674" cy="5040448"/>
          </a:xfrm>
        </p:spPr>
        <p:txBody>
          <a:bodyPr/>
          <a:lstStyle/>
          <a:p>
            <a:r>
              <a:rPr lang="en-US" sz="2800" b="1" dirty="0"/>
              <a:t>2023 Human Health Risk Assessment Conclusions:</a:t>
            </a:r>
          </a:p>
          <a:p>
            <a:r>
              <a:rPr lang="en-US" sz="2400" b="1" dirty="0"/>
              <a:t>Lines of Evidence Review for Perchlorate, Cobalt, Manganese</a:t>
            </a:r>
          </a:p>
          <a:p>
            <a:pPr marL="342900" indent="-342900">
              <a:spcAft>
                <a:spcPts val="1200"/>
              </a:spcAft>
              <a:buFontTx/>
              <a:buChar char="-"/>
            </a:pPr>
            <a:r>
              <a:rPr lang="en-US" sz="2400" dirty="0"/>
              <a:t>Perchlorate was eliminated as a chemical of concern based on the following:</a:t>
            </a:r>
          </a:p>
          <a:p>
            <a:pPr marL="569913" lvl="1" indent="-342900">
              <a:spcAft>
                <a:spcPts val="1200"/>
              </a:spcAft>
              <a:buFont typeface="Arial" panose="020B0604020202020204" pitchFamily="34" charset="0"/>
              <a:buChar char="•"/>
            </a:pPr>
            <a:r>
              <a:rPr lang="en-US" sz="2400" dirty="0"/>
              <a:t>Detections of perchlorate above the drinking water health advisory level are now limited to one location, indicating that a plume does not exist.  </a:t>
            </a:r>
          </a:p>
          <a:p>
            <a:pPr marL="569913" lvl="1" indent="-342900">
              <a:spcAft>
                <a:spcPts val="1200"/>
              </a:spcAft>
              <a:buFont typeface="Arial" panose="020B0604020202020204" pitchFamily="34" charset="0"/>
              <a:buChar char="•"/>
            </a:pPr>
            <a:r>
              <a:rPr lang="en-US" sz="2400" dirty="0"/>
              <a:t>Trend analysis indicates that perchlorate concentrations are decreasing</a:t>
            </a:r>
          </a:p>
          <a:p>
            <a:pPr marL="569913" lvl="1" indent="-342900">
              <a:spcAft>
                <a:spcPts val="1200"/>
              </a:spcAft>
              <a:buFont typeface="Arial" panose="020B0604020202020204" pitchFamily="34" charset="0"/>
              <a:buChar char="•"/>
            </a:pPr>
            <a:r>
              <a:rPr lang="en-US" sz="2400" dirty="0"/>
              <a:t>Potential soil source materials near </a:t>
            </a:r>
            <a:r>
              <a:rPr lang="en-US" sz="2400" dirty="0" err="1"/>
              <a:t>Kreeger</a:t>
            </a:r>
            <a:r>
              <a:rPr lang="en-US" sz="2400" dirty="0"/>
              <a:t> Hall have been removed</a:t>
            </a:r>
          </a:p>
          <a:p>
            <a:pPr marL="569913" lvl="1" indent="-342900">
              <a:spcAft>
                <a:spcPts val="1200"/>
              </a:spcAft>
              <a:buFont typeface="Arial" panose="020B0604020202020204" pitchFamily="34" charset="0"/>
              <a:buChar char="•"/>
            </a:pPr>
            <a:r>
              <a:rPr lang="en-US" sz="2400" dirty="0"/>
              <a:t>The HQ for perchlorate was 1.4, only slightly above the HI threshold of 1</a:t>
            </a:r>
          </a:p>
          <a:p>
            <a:pPr marL="342900" indent="-342900">
              <a:spcAft>
                <a:spcPts val="1200"/>
              </a:spcAft>
              <a:buFontTx/>
              <a:buChar char="-"/>
            </a:pPr>
            <a:r>
              <a:rPr lang="en-US" sz="2400" dirty="0"/>
              <a:t>Manganese and cobalt were eliminated as chemicals of concern because the Partners agreed that these compounds are pervasive at low levels in the environment, and there is no evidence of a site-related release. </a:t>
            </a:r>
            <a:r>
              <a:rPr lang="en-US" sz="2000" dirty="0"/>
              <a:t> </a:t>
            </a:r>
          </a:p>
        </p:txBody>
      </p:sp>
      <p:sp>
        <p:nvSpPr>
          <p:cNvPr id="4" name="Slide Number Placeholder 3">
            <a:extLst>
              <a:ext uri="{FF2B5EF4-FFF2-40B4-BE49-F238E27FC236}">
                <a16:creationId xmlns:a16="http://schemas.microsoft.com/office/drawing/2014/main" id="{B4AA96CA-3671-475C-9AB6-EF5CB29AC64E}"/>
              </a:ext>
            </a:extLst>
          </p:cNvPr>
          <p:cNvSpPr>
            <a:spLocks noGrp="1"/>
          </p:cNvSpPr>
          <p:nvPr>
            <p:ph type="sldNum" sz="quarter" idx="10"/>
          </p:nvPr>
        </p:nvSpPr>
        <p:spPr/>
        <p:txBody>
          <a:bodyPr/>
          <a:lstStyle/>
          <a:p>
            <a:pPr>
              <a:defRPr/>
            </a:pPr>
            <a:fld id="{D09AD09F-85A6-4F5B-8F6D-6206EE7FEE13}" type="slidenum">
              <a:rPr lang="en-US" smtClean="0"/>
              <a:pPr>
                <a:defRPr/>
              </a:pPr>
              <a:t>16</a:t>
            </a:fld>
            <a:endParaRPr lang="en-US" dirty="0"/>
          </a:p>
        </p:txBody>
      </p:sp>
    </p:spTree>
    <p:extLst>
      <p:ext uri="{BB962C8B-B14F-4D97-AF65-F5344CB8AC3E}">
        <p14:creationId xmlns:p14="http://schemas.microsoft.com/office/powerpoint/2010/main" val="187593235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7C7C7"/>
          </a:solidFill>
        </p:spPr>
        <p:txBody>
          <a:bodyPr wrap="square" lIns="0" tIns="0" rIns="0" bIns="0" rtlCol="0"/>
          <a:lstStyle/>
          <a:p>
            <a:endParaRPr dirty="0"/>
          </a:p>
        </p:txBody>
      </p:sp>
      <p:grpSp>
        <p:nvGrpSpPr>
          <p:cNvPr id="3" name="object 3"/>
          <p:cNvGrpSpPr/>
          <p:nvPr/>
        </p:nvGrpSpPr>
        <p:grpSpPr>
          <a:xfrm>
            <a:off x="40004" y="9524"/>
            <a:ext cx="12115165" cy="6851650"/>
            <a:chOff x="40004" y="9524"/>
            <a:chExt cx="12115165" cy="6851650"/>
          </a:xfrm>
        </p:grpSpPr>
        <p:sp>
          <p:nvSpPr>
            <p:cNvPr id="4" name="object 4"/>
            <p:cNvSpPr/>
            <p:nvPr/>
          </p:nvSpPr>
          <p:spPr>
            <a:xfrm>
              <a:off x="68579" y="38099"/>
              <a:ext cx="12058015" cy="6794500"/>
            </a:xfrm>
            <a:custGeom>
              <a:avLst/>
              <a:gdLst/>
              <a:ahLst/>
              <a:cxnLst/>
              <a:rect l="l" t="t" r="r" b="b"/>
              <a:pathLst>
                <a:path w="12058015" h="6794500">
                  <a:moveTo>
                    <a:pt x="11904472" y="0"/>
                  </a:moveTo>
                  <a:lnTo>
                    <a:pt x="153416" y="0"/>
                  </a:lnTo>
                  <a:lnTo>
                    <a:pt x="104921" y="7823"/>
                  </a:lnTo>
                  <a:lnTo>
                    <a:pt x="62807" y="29606"/>
                  </a:lnTo>
                  <a:lnTo>
                    <a:pt x="29597" y="62819"/>
                  </a:lnTo>
                  <a:lnTo>
                    <a:pt x="7819" y="104932"/>
                  </a:lnTo>
                  <a:lnTo>
                    <a:pt x="0" y="153416"/>
                  </a:lnTo>
                  <a:lnTo>
                    <a:pt x="0" y="6640575"/>
                  </a:lnTo>
                  <a:lnTo>
                    <a:pt x="7819" y="6689068"/>
                  </a:lnTo>
                  <a:lnTo>
                    <a:pt x="29597" y="6731182"/>
                  </a:lnTo>
                  <a:lnTo>
                    <a:pt x="62807" y="6764392"/>
                  </a:lnTo>
                  <a:lnTo>
                    <a:pt x="104921" y="6786170"/>
                  </a:lnTo>
                  <a:lnTo>
                    <a:pt x="153416" y="6793991"/>
                  </a:lnTo>
                  <a:lnTo>
                    <a:pt x="11904472" y="6793991"/>
                  </a:lnTo>
                  <a:lnTo>
                    <a:pt x="11952954" y="6786170"/>
                  </a:lnTo>
                  <a:lnTo>
                    <a:pt x="11995067" y="6764392"/>
                  </a:lnTo>
                  <a:lnTo>
                    <a:pt x="12028280" y="6731182"/>
                  </a:lnTo>
                  <a:lnTo>
                    <a:pt x="12050063" y="6689068"/>
                  </a:lnTo>
                  <a:lnTo>
                    <a:pt x="12057888" y="6640575"/>
                  </a:lnTo>
                  <a:lnTo>
                    <a:pt x="12057888" y="153416"/>
                  </a:lnTo>
                  <a:lnTo>
                    <a:pt x="12050063" y="104932"/>
                  </a:lnTo>
                  <a:lnTo>
                    <a:pt x="12028280" y="62819"/>
                  </a:lnTo>
                  <a:lnTo>
                    <a:pt x="11995067" y="29606"/>
                  </a:lnTo>
                  <a:lnTo>
                    <a:pt x="11952954" y="7823"/>
                  </a:lnTo>
                  <a:lnTo>
                    <a:pt x="11904472" y="0"/>
                  </a:lnTo>
                  <a:close/>
                </a:path>
              </a:pathLst>
            </a:custGeom>
            <a:solidFill>
              <a:srgbClr val="FFFFFF"/>
            </a:solidFill>
          </p:spPr>
          <p:txBody>
            <a:bodyPr wrap="square" lIns="0" tIns="0" rIns="0" bIns="0" rtlCol="0"/>
            <a:lstStyle/>
            <a:p>
              <a:endParaRPr dirty="0"/>
            </a:p>
          </p:txBody>
        </p:sp>
        <p:sp>
          <p:nvSpPr>
            <p:cNvPr id="5" name="object 5"/>
            <p:cNvSpPr/>
            <p:nvPr/>
          </p:nvSpPr>
          <p:spPr>
            <a:xfrm>
              <a:off x="68579" y="38099"/>
              <a:ext cx="12058015" cy="6794500"/>
            </a:xfrm>
            <a:custGeom>
              <a:avLst/>
              <a:gdLst/>
              <a:ahLst/>
              <a:cxnLst/>
              <a:rect l="l" t="t" r="r" b="b"/>
              <a:pathLst>
                <a:path w="12058015" h="6794500">
                  <a:moveTo>
                    <a:pt x="0" y="153416"/>
                  </a:moveTo>
                  <a:lnTo>
                    <a:pt x="7820" y="104932"/>
                  </a:lnTo>
                  <a:lnTo>
                    <a:pt x="29598" y="62819"/>
                  </a:lnTo>
                  <a:lnTo>
                    <a:pt x="62808" y="29606"/>
                  </a:lnTo>
                  <a:lnTo>
                    <a:pt x="104922" y="7823"/>
                  </a:lnTo>
                  <a:lnTo>
                    <a:pt x="153416" y="0"/>
                  </a:lnTo>
                  <a:lnTo>
                    <a:pt x="11904472" y="0"/>
                  </a:lnTo>
                  <a:lnTo>
                    <a:pt x="11952955" y="7823"/>
                  </a:lnTo>
                  <a:lnTo>
                    <a:pt x="11995068" y="29606"/>
                  </a:lnTo>
                  <a:lnTo>
                    <a:pt x="12028281" y="62819"/>
                  </a:lnTo>
                  <a:lnTo>
                    <a:pt x="12050064" y="104932"/>
                  </a:lnTo>
                  <a:lnTo>
                    <a:pt x="12057888" y="153416"/>
                  </a:lnTo>
                  <a:lnTo>
                    <a:pt x="12057888" y="6640576"/>
                  </a:lnTo>
                  <a:lnTo>
                    <a:pt x="12050064" y="6689069"/>
                  </a:lnTo>
                  <a:lnTo>
                    <a:pt x="12028281" y="6731183"/>
                  </a:lnTo>
                  <a:lnTo>
                    <a:pt x="11995068" y="6764393"/>
                  </a:lnTo>
                  <a:lnTo>
                    <a:pt x="11952955" y="6786171"/>
                  </a:lnTo>
                  <a:lnTo>
                    <a:pt x="11904472" y="6793992"/>
                  </a:lnTo>
                  <a:lnTo>
                    <a:pt x="153416" y="6793992"/>
                  </a:lnTo>
                  <a:lnTo>
                    <a:pt x="104922" y="6786171"/>
                  </a:lnTo>
                  <a:lnTo>
                    <a:pt x="62808" y="6764393"/>
                  </a:lnTo>
                  <a:lnTo>
                    <a:pt x="29598" y="6731183"/>
                  </a:lnTo>
                  <a:lnTo>
                    <a:pt x="7820" y="6689069"/>
                  </a:lnTo>
                  <a:lnTo>
                    <a:pt x="0" y="6640576"/>
                  </a:lnTo>
                  <a:lnTo>
                    <a:pt x="0" y="153416"/>
                  </a:lnTo>
                  <a:close/>
                </a:path>
              </a:pathLst>
            </a:custGeom>
            <a:ln w="57150">
              <a:solidFill>
                <a:srgbClr val="C7C7C7"/>
              </a:solidFill>
            </a:ln>
          </p:spPr>
          <p:txBody>
            <a:bodyPr wrap="square" lIns="0" tIns="0" rIns="0" bIns="0" rtlCol="0"/>
            <a:lstStyle/>
            <a:p>
              <a:endParaRPr dirty="0"/>
            </a:p>
          </p:txBody>
        </p:sp>
        <p:pic>
          <p:nvPicPr>
            <p:cNvPr id="6" name="object 6"/>
            <p:cNvPicPr/>
            <p:nvPr/>
          </p:nvPicPr>
          <p:blipFill>
            <a:blip r:embed="rId2" cstate="print"/>
            <a:stretch>
              <a:fillRect/>
            </a:stretch>
          </p:blipFill>
          <p:spPr>
            <a:xfrm>
              <a:off x="286510" y="256030"/>
              <a:ext cx="496822" cy="652272"/>
            </a:xfrm>
            <a:prstGeom prst="rect">
              <a:avLst/>
            </a:prstGeom>
          </p:spPr>
        </p:pic>
        <p:sp>
          <p:nvSpPr>
            <p:cNvPr id="7" name="object 7"/>
            <p:cNvSpPr/>
            <p:nvPr/>
          </p:nvSpPr>
          <p:spPr>
            <a:xfrm>
              <a:off x="6077712" y="3418332"/>
              <a:ext cx="27940" cy="0"/>
            </a:xfrm>
            <a:custGeom>
              <a:avLst/>
              <a:gdLst/>
              <a:ahLst/>
              <a:cxnLst/>
              <a:rect l="l" t="t" r="r" b="b"/>
              <a:pathLst>
                <a:path w="27939">
                  <a:moveTo>
                    <a:pt x="0" y="0"/>
                  </a:moveTo>
                  <a:lnTo>
                    <a:pt x="27432" y="0"/>
                  </a:lnTo>
                </a:path>
              </a:pathLst>
            </a:custGeom>
            <a:ln w="3175">
              <a:solidFill>
                <a:srgbClr val="FEFEFE"/>
              </a:solidFill>
            </a:ln>
          </p:spPr>
          <p:txBody>
            <a:bodyPr wrap="square" lIns="0" tIns="0" rIns="0" bIns="0" rtlCol="0"/>
            <a:lstStyle/>
            <a:p>
              <a:endParaRPr dirty="0"/>
            </a:p>
          </p:txBody>
        </p:sp>
      </p:grpSp>
      <p:sp>
        <p:nvSpPr>
          <p:cNvPr id="8" name="object 8"/>
          <p:cNvSpPr txBox="1"/>
          <p:nvPr/>
        </p:nvSpPr>
        <p:spPr>
          <a:xfrm>
            <a:off x="11700279" y="143165"/>
            <a:ext cx="240411" cy="166712"/>
          </a:xfrm>
          <a:prstGeom prst="rect">
            <a:avLst/>
          </a:prstGeom>
        </p:spPr>
        <p:txBody>
          <a:bodyPr vert="horz" wrap="square" lIns="0" tIns="12700" rIns="0" bIns="0" rtlCol="0">
            <a:spAutoFit/>
          </a:bodyPr>
          <a:lstStyle/>
          <a:p>
            <a:pPr marL="12700">
              <a:lnSpc>
                <a:spcPct val="100000"/>
              </a:lnSpc>
              <a:spcBef>
                <a:spcPts val="100"/>
              </a:spcBef>
            </a:pPr>
            <a:r>
              <a:rPr lang="en-US" sz="1000" dirty="0">
                <a:latin typeface="Arial"/>
                <a:cs typeface="Arial"/>
              </a:rPr>
              <a:t>17</a:t>
            </a:r>
            <a:endParaRPr sz="1000" dirty="0">
              <a:latin typeface="Arial"/>
              <a:cs typeface="Arial"/>
            </a:endParaRPr>
          </a:p>
        </p:txBody>
      </p:sp>
      <p:pic>
        <p:nvPicPr>
          <p:cNvPr id="9" name="object 9"/>
          <p:cNvPicPr/>
          <p:nvPr/>
        </p:nvPicPr>
        <p:blipFill>
          <a:blip r:embed="rId3" cstate="print"/>
          <a:stretch>
            <a:fillRect/>
          </a:stretch>
        </p:blipFill>
        <p:spPr>
          <a:xfrm>
            <a:off x="11265406" y="335278"/>
            <a:ext cx="728472" cy="496824"/>
          </a:xfrm>
          <a:prstGeom prst="rect">
            <a:avLst/>
          </a:prstGeom>
        </p:spPr>
      </p:pic>
      <p:sp>
        <p:nvSpPr>
          <p:cNvPr id="10" name="object 10"/>
          <p:cNvSpPr/>
          <p:nvPr/>
        </p:nvSpPr>
        <p:spPr>
          <a:xfrm>
            <a:off x="828332" y="1894839"/>
            <a:ext cx="2847340" cy="1118870"/>
          </a:xfrm>
          <a:custGeom>
            <a:avLst/>
            <a:gdLst/>
            <a:ahLst/>
            <a:cxnLst/>
            <a:rect l="l" t="t" r="r" b="b"/>
            <a:pathLst>
              <a:path w="2847340" h="1118870">
                <a:moveTo>
                  <a:pt x="2846832" y="356870"/>
                </a:moveTo>
                <a:lnTo>
                  <a:pt x="2837637" y="356870"/>
                </a:lnTo>
                <a:lnTo>
                  <a:pt x="2837637" y="0"/>
                </a:lnTo>
                <a:lnTo>
                  <a:pt x="1478229" y="0"/>
                </a:lnTo>
                <a:lnTo>
                  <a:pt x="1478229" y="356870"/>
                </a:lnTo>
                <a:lnTo>
                  <a:pt x="0" y="356870"/>
                </a:lnTo>
                <a:lnTo>
                  <a:pt x="0" y="762000"/>
                </a:lnTo>
                <a:lnTo>
                  <a:pt x="0" y="1118870"/>
                </a:lnTo>
                <a:lnTo>
                  <a:pt x="2712720" y="1118870"/>
                </a:lnTo>
                <a:lnTo>
                  <a:pt x="2712720" y="762000"/>
                </a:lnTo>
                <a:lnTo>
                  <a:pt x="2846832" y="762000"/>
                </a:lnTo>
                <a:lnTo>
                  <a:pt x="2846832" y="356870"/>
                </a:lnTo>
                <a:close/>
              </a:path>
            </a:pathLst>
          </a:custGeom>
          <a:solidFill>
            <a:srgbClr val="FFFFFF"/>
          </a:solidFill>
        </p:spPr>
        <p:txBody>
          <a:bodyPr wrap="square" lIns="0" tIns="0" rIns="0" bIns="0" rtlCol="0"/>
          <a:lstStyle/>
          <a:p>
            <a:endParaRPr dirty="0"/>
          </a:p>
        </p:txBody>
      </p:sp>
      <p:sp>
        <p:nvSpPr>
          <p:cNvPr id="11" name="object 11"/>
          <p:cNvSpPr/>
          <p:nvPr/>
        </p:nvSpPr>
        <p:spPr>
          <a:xfrm>
            <a:off x="828332" y="3181349"/>
            <a:ext cx="3667125" cy="2188210"/>
          </a:xfrm>
          <a:custGeom>
            <a:avLst/>
            <a:gdLst/>
            <a:ahLst/>
            <a:cxnLst/>
            <a:rect l="l" t="t" r="r" b="b"/>
            <a:pathLst>
              <a:path w="3667125" h="2188210">
                <a:moveTo>
                  <a:pt x="3666744" y="0"/>
                </a:moveTo>
                <a:lnTo>
                  <a:pt x="0" y="0"/>
                </a:lnTo>
                <a:lnTo>
                  <a:pt x="0" y="405130"/>
                </a:lnTo>
                <a:lnTo>
                  <a:pt x="0" y="712470"/>
                </a:lnTo>
                <a:lnTo>
                  <a:pt x="0" y="1118870"/>
                </a:lnTo>
                <a:lnTo>
                  <a:pt x="0" y="1426210"/>
                </a:lnTo>
                <a:lnTo>
                  <a:pt x="0" y="1831340"/>
                </a:lnTo>
                <a:lnTo>
                  <a:pt x="0" y="2188210"/>
                </a:lnTo>
                <a:lnTo>
                  <a:pt x="1472184" y="2188210"/>
                </a:lnTo>
                <a:lnTo>
                  <a:pt x="1472184" y="1831340"/>
                </a:lnTo>
                <a:lnTo>
                  <a:pt x="3194304" y="1831340"/>
                </a:lnTo>
                <a:lnTo>
                  <a:pt x="3194304" y="1426210"/>
                </a:lnTo>
                <a:lnTo>
                  <a:pt x="2788920" y="1426210"/>
                </a:lnTo>
                <a:lnTo>
                  <a:pt x="2788920" y="1118870"/>
                </a:lnTo>
                <a:lnTo>
                  <a:pt x="3252216" y="1118870"/>
                </a:lnTo>
                <a:lnTo>
                  <a:pt x="3252216" y="712470"/>
                </a:lnTo>
                <a:lnTo>
                  <a:pt x="2916885" y="712470"/>
                </a:lnTo>
                <a:lnTo>
                  <a:pt x="2916885" y="405130"/>
                </a:lnTo>
                <a:lnTo>
                  <a:pt x="3666744" y="405130"/>
                </a:lnTo>
                <a:lnTo>
                  <a:pt x="3666744"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914400" y="96012"/>
            <a:ext cx="9606733" cy="773032"/>
          </a:xfrm>
          <a:prstGeom prst="rect">
            <a:avLst/>
          </a:prstGeom>
        </p:spPr>
        <p:txBody>
          <a:bodyPr vert="horz" wrap="square" lIns="0" tIns="277876" rIns="0" bIns="0" rtlCol="0">
            <a:spAutoFit/>
          </a:bodyPr>
          <a:lstStyle/>
          <a:p>
            <a:pPr marL="107314">
              <a:lnSpc>
                <a:spcPct val="100000"/>
              </a:lnSpc>
              <a:spcBef>
                <a:spcPts val="100"/>
              </a:spcBef>
            </a:pPr>
            <a:r>
              <a:rPr lang="en-US" dirty="0"/>
              <a:t>SVFUDS GROUNDWATER PROPOSED PLAN</a:t>
            </a:r>
            <a:endParaRPr spc="-10" dirty="0"/>
          </a:p>
        </p:txBody>
      </p:sp>
      <p:sp>
        <p:nvSpPr>
          <p:cNvPr id="13" name="object 13"/>
          <p:cNvSpPr txBox="1"/>
          <p:nvPr/>
        </p:nvSpPr>
        <p:spPr>
          <a:xfrm>
            <a:off x="567073" y="1583620"/>
            <a:ext cx="11077158" cy="3684342"/>
          </a:xfrm>
          <a:prstGeom prst="rect">
            <a:avLst/>
          </a:prstGeom>
        </p:spPr>
        <p:txBody>
          <a:bodyPr vert="horz" wrap="square" lIns="0" tIns="41910" rIns="0" bIns="0" rtlCol="0">
            <a:spAutoFit/>
          </a:bodyPr>
          <a:lstStyle/>
          <a:p>
            <a:pPr marL="12065" marR="240665">
              <a:lnSpc>
                <a:spcPts val="3600"/>
              </a:lnSpc>
              <a:spcBef>
                <a:spcPts val="1200"/>
              </a:spcBef>
              <a:spcAft>
                <a:spcPts val="1200"/>
              </a:spcAft>
              <a:tabLst>
                <a:tab pos="377825" algn="l"/>
                <a:tab pos="378460" algn="l"/>
              </a:tabLst>
            </a:pPr>
            <a:r>
              <a:rPr lang="en-US" sz="3200" b="1" dirty="0">
                <a:latin typeface="Arial"/>
                <a:cs typeface="Arial"/>
              </a:rPr>
              <a:t>USACE proposes that NO ACTION is required for the Groundwater at Spring Valley FUDS</a:t>
            </a:r>
          </a:p>
          <a:p>
            <a:pPr marL="354965" marR="240665" indent="-342900">
              <a:lnSpc>
                <a:spcPts val="3200"/>
              </a:lnSpc>
              <a:spcBef>
                <a:spcPts val="1200"/>
              </a:spcBef>
              <a:spcAft>
                <a:spcPts val="1200"/>
              </a:spcAft>
              <a:buFontTx/>
              <a:buChar char="-"/>
              <a:tabLst>
                <a:tab pos="377825" algn="l"/>
                <a:tab pos="378460" algn="l"/>
              </a:tabLst>
            </a:pPr>
            <a:r>
              <a:rPr lang="en-US" sz="2800" dirty="0"/>
              <a:t>The 2023 RI Addendum identified no actionable risk from exposure to groundwater at Spring Valley FUDS for both current and potential future exposure scenarios</a:t>
            </a:r>
          </a:p>
          <a:p>
            <a:pPr marL="12065" marR="240665">
              <a:lnSpc>
                <a:spcPts val="2210"/>
              </a:lnSpc>
              <a:spcBef>
                <a:spcPts val="1200"/>
              </a:spcBef>
              <a:spcAft>
                <a:spcPts val="1200"/>
              </a:spcAft>
              <a:tabLst>
                <a:tab pos="377825" algn="l"/>
                <a:tab pos="378460" algn="l"/>
              </a:tabLst>
            </a:pPr>
            <a:endParaRPr lang="en-US" sz="2400" dirty="0">
              <a:latin typeface="Arial"/>
              <a:cs typeface="Arial"/>
            </a:endParaRPr>
          </a:p>
          <a:p>
            <a:pPr marL="12065" marR="240665">
              <a:lnSpc>
                <a:spcPts val="2210"/>
              </a:lnSpc>
              <a:spcBef>
                <a:spcPts val="1200"/>
              </a:spcBef>
              <a:spcAft>
                <a:spcPts val="1200"/>
              </a:spcAft>
              <a:tabLst>
                <a:tab pos="377825" algn="l"/>
                <a:tab pos="378460" algn="l"/>
              </a:tabLst>
            </a:pPr>
            <a:endParaRPr lang="en-US" sz="2400" dirty="0">
              <a:latin typeface="Arial"/>
              <a:cs typeface="Arial"/>
            </a:endParaRPr>
          </a:p>
        </p:txBody>
      </p:sp>
      <p:sp>
        <p:nvSpPr>
          <p:cNvPr id="14" name="object 14"/>
          <p:cNvSpPr/>
          <p:nvPr/>
        </p:nvSpPr>
        <p:spPr>
          <a:xfrm>
            <a:off x="1333665" y="2018385"/>
            <a:ext cx="24765" cy="24765"/>
          </a:xfrm>
          <a:custGeom>
            <a:avLst/>
            <a:gdLst/>
            <a:ahLst/>
            <a:cxnLst/>
            <a:rect l="l" t="t" r="r" b="b"/>
            <a:pathLst>
              <a:path w="24765" h="24764">
                <a:moveTo>
                  <a:pt x="24739" y="5549"/>
                </a:moveTo>
                <a:lnTo>
                  <a:pt x="19202" y="0"/>
                </a:lnTo>
                <a:lnTo>
                  <a:pt x="5537" y="0"/>
                </a:lnTo>
                <a:lnTo>
                  <a:pt x="0" y="5549"/>
                </a:lnTo>
                <a:lnTo>
                  <a:pt x="0" y="19215"/>
                </a:lnTo>
                <a:lnTo>
                  <a:pt x="5537" y="24752"/>
                </a:lnTo>
                <a:lnTo>
                  <a:pt x="19202" y="24752"/>
                </a:lnTo>
                <a:lnTo>
                  <a:pt x="24739" y="19215"/>
                </a:lnTo>
                <a:lnTo>
                  <a:pt x="24739" y="12382"/>
                </a:lnTo>
                <a:lnTo>
                  <a:pt x="24739" y="5549"/>
                </a:lnTo>
                <a:close/>
              </a:path>
            </a:pathLst>
          </a:custGeom>
          <a:solidFill>
            <a:srgbClr val="000000"/>
          </a:solidFill>
        </p:spPr>
        <p:txBody>
          <a:bodyPr wrap="square" lIns="0" tIns="0" rIns="0" bIns="0" rtlCol="0"/>
          <a:lstStyle/>
          <a:p>
            <a:endParaRPr dirty="0"/>
          </a:p>
        </p:txBody>
      </p:sp>
      <p:sp>
        <p:nvSpPr>
          <p:cNvPr id="15" name="object 15"/>
          <p:cNvSpPr/>
          <p:nvPr/>
        </p:nvSpPr>
        <p:spPr>
          <a:xfrm>
            <a:off x="998864" y="1299104"/>
            <a:ext cx="24765" cy="24765"/>
          </a:xfrm>
          <a:custGeom>
            <a:avLst/>
            <a:gdLst/>
            <a:ahLst/>
            <a:cxnLst/>
            <a:rect l="l" t="t" r="r" b="b"/>
            <a:pathLst>
              <a:path w="24765" h="24765">
                <a:moveTo>
                  <a:pt x="19209" y="0"/>
                </a:moveTo>
                <a:lnTo>
                  <a:pt x="5540" y="0"/>
                </a:lnTo>
                <a:lnTo>
                  <a:pt x="0" y="5541"/>
                </a:lnTo>
                <a:lnTo>
                  <a:pt x="0" y="19210"/>
                </a:lnTo>
                <a:lnTo>
                  <a:pt x="5540" y="24749"/>
                </a:lnTo>
                <a:lnTo>
                  <a:pt x="19209" y="24749"/>
                </a:lnTo>
                <a:lnTo>
                  <a:pt x="24749" y="19210"/>
                </a:lnTo>
                <a:lnTo>
                  <a:pt x="24749" y="12374"/>
                </a:lnTo>
                <a:lnTo>
                  <a:pt x="24749" y="5541"/>
                </a:lnTo>
                <a:lnTo>
                  <a:pt x="19209" y="0"/>
                </a:lnTo>
                <a:close/>
              </a:path>
            </a:pathLst>
          </a:custGeom>
          <a:solidFill>
            <a:srgbClr val="000000"/>
          </a:solidFill>
        </p:spPr>
        <p:txBody>
          <a:bodyPr wrap="square" lIns="0" tIns="0" rIns="0" bIns="0" rtlCol="0"/>
          <a:lstStyle/>
          <a:p>
            <a:endParaRPr dirty="0"/>
          </a:p>
        </p:txBody>
      </p:sp>
    </p:spTree>
    <p:extLst>
      <p:ext uri="{BB962C8B-B14F-4D97-AF65-F5344CB8AC3E}">
        <p14:creationId xmlns:p14="http://schemas.microsoft.com/office/powerpoint/2010/main" val="9377056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7C7C7"/>
          </a:solidFill>
        </p:spPr>
        <p:txBody>
          <a:bodyPr wrap="square" lIns="0" tIns="0" rIns="0" bIns="0" rtlCol="0"/>
          <a:lstStyle/>
          <a:p>
            <a:endParaRPr dirty="0"/>
          </a:p>
        </p:txBody>
      </p:sp>
      <p:grpSp>
        <p:nvGrpSpPr>
          <p:cNvPr id="3" name="object 3"/>
          <p:cNvGrpSpPr/>
          <p:nvPr/>
        </p:nvGrpSpPr>
        <p:grpSpPr>
          <a:xfrm>
            <a:off x="40004" y="9524"/>
            <a:ext cx="12115165" cy="6851650"/>
            <a:chOff x="40004" y="9524"/>
            <a:chExt cx="12115165" cy="6851650"/>
          </a:xfrm>
        </p:grpSpPr>
        <p:sp>
          <p:nvSpPr>
            <p:cNvPr id="4" name="object 4"/>
            <p:cNvSpPr/>
            <p:nvPr/>
          </p:nvSpPr>
          <p:spPr>
            <a:xfrm>
              <a:off x="68579" y="38099"/>
              <a:ext cx="12058015" cy="6794500"/>
            </a:xfrm>
            <a:custGeom>
              <a:avLst/>
              <a:gdLst/>
              <a:ahLst/>
              <a:cxnLst/>
              <a:rect l="l" t="t" r="r" b="b"/>
              <a:pathLst>
                <a:path w="12058015" h="6794500">
                  <a:moveTo>
                    <a:pt x="11904472" y="0"/>
                  </a:moveTo>
                  <a:lnTo>
                    <a:pt x="153416" y="0"/>
                  </a:lnTo>
                  <a:lnTo>
                    <a:pt x="104921" y="7823"/>
                  </a:lnTo>
                  <a:lnTo>
                    <a:pt x="62807" y="29606"/>
                  </a:lnTo>
                  <a:lnTo>
                    <a:pt x="29597" y="62819"/>
                  </a:lnTo>
                  <a:lnTo>
                    <a:pt x="7819" y="104932"/>
                  </a:lnTo>
                  <a:lnTo>
                    <a:pt x="0" y="153416"/>
                  </a:lnTo>
                  <a:lnTo>
                    <a:pt x="0" y="6640575"/>
                  </a:lnTo>
                  <a:lnTo>
                    <a:pt x="7819" y="6689068"/>
                  </a:lnTo>
                  <a:lnTo>
                    <a:pt x="29597" y="6731182"/>
                  </a:lnTo>
                  <a:lnTo>
                    <a:pt x="62807" y="6764392"/>
                  </a:lnTo>
                  <a:lnTo>
                    <a:pt x="104921" y="6786170"/>
                  </a:lnTo>
                  <a:lnTo>
                    <a:pt x="153416" y="6793991"/>
                  </a:lnTo>
                  <a:lnTo>
                    <a:pt x="11904472" y="6793991"/>
                  </a:lnTo>
                  <a:lnTo>
                    <a:pt x="11952954" y="6786170"/>
                  </a:lnTo>
                  <a:lnTo>
                    <a:pt x="11995067" y="6764392"/>
                  </a:lnTo>
                  <a:lnTo>
                    <a:pt x="12028280" y="6731182"/>
                  </a:lnTo>
                  <a:lnTo>
                    <a:pt x="12050063" y="6689068"/>
                  </a:lnTo>
                  <a:lnTo>
                    <a:pt x="12057888" y="6640575"/>
                  </a:lnTo>
                  <a:lnTo>
                    <a:pt x="12057888" y="153416"/>
                  </a:lnTo>
                  <a:lnTo>
                    <a:pt x="12050063" y="104932"/>
                  </a:lnTo>
                  <a:lnTo>
                    <a:pt x="12028280" y="62819"/>
                  </a:lnTo>
                  <a:lnTo>
                    <a:pt x="11995067" y="29606"/>
                  </a:lnTo>
                  <a:lnTo>
                    <a:pt x="11952954" y="7823"/>
                  </a:lnTo>
                  <a:lnTo>
                    <a:pt x="11904472" y="0"/>
                  </a:lnTo>
                  <a:close/>
                </a:path>
              </a:pathLst>
            </a:custGeom>
            <a:solidFill>
              <a:srgbClr val="FFFFFF"/>
            </a:solidFill>
          </p:spPr>
          <p:txBody>
            <a:bodyPr wrap="square" lIns="0" tIns="0" rIns="0" bIns="0" rtlCol="0"/>
            <a:lstStyle/>
            <a:p>
              <a:endParaRPr dirty="0"/>
            </a:p>
          </p:txBody>
        </p:sp>
        <p:sp>
          <p:nvSpPr>
            <p:cNvPr id="5" name="object 5"/>
            <p:cNvSpPr/>
            <p:nvPr/>
          </p:nvSpPr>
          <p:spPr>
            <a:xfrm>
              <a:off x="68579" y="38099"/>
              <a:ext cx="12058015" cy="6794500"/>
            </a:xfrm>
            <a:custGeom>
              <a:avLst/>
              <a:gdLst/>
              <a:ahLst/>
              <a:cxnLst/>
              <a:rect l="l" t="t" r="r" b="b"/>
              <a:pathLst>
                <a:path w="12058015" h="6794500">
                  <a:moveTo>
                    <a:pt x="0" y="153416"/>
                  </a:moveTo>
                  <a:lnTo>
                    <a:pt x="7820" y="104932"/>
                  </a:lnTo>
                  <a:lnTo>
                    <a:pt x="29598" y="62819"/>
                  </a:lnTo>
                  <a:lnTo>
                    <a:pt x="62808" y="29606"/>
                  </a:lnTo>
                  <a:lnTo>
                    <a:pt x="104922" y="7823"/>
                  </a:lnTo>
                  <a:lnTo>
                    <a:pt x="153416" y="0"/>
                  </a:lnTo>
                  <a:lnTo>
                    <a:pt x="11904472" y="0"/>
                  </a:lnTo>
                  <a:lnTo>
                    <a:pt x="11952955" y="7823"/>
                  </a:lnTo>
                  <a:lnTo>
                    <a:pt x="11995068" y="29606"/>
                  </a:lnTo>
                  <a:lnTo>
                    <a:pt x="12028281" y="62819"/>
                  </a:lnTo>
                  <a:lnTo>
                    <a:pt x="12050064" y="104932"/>
                  </a:lnTo>
                  <a:lnTo>
                    <a:pt x="12057888" y="153416"/>
                  </a:lnTo>
                  <a:lnTo>
                    <a:pt x="12057888" y="6640576"/>
                  </a:lnTo>
                  <a:lnTo>
                    <a:pt x="12050064" y="6689069"/>
                  </a:lnTo>
                  <a:lnTo>
                    <a:pt x="12028281" y="6731183"/>
                  </a:lnTo>
                  <a:lnTo>
                    <a:pt x="11995068" y="6764393"/>
                  </a:lnTo>
                  <a:lnTo>
                    <a:pt x="11952955" y="6786171"/>
                  </a:lnTo>
                  <a:lnTo>
                    <a:pt x="11904472" y="6793992"/>
                  </a:lnTo>
                  <a:lnTo>
                    <a:pt x="153416" y="6793992"/>
                  </a:lnTo>
                  <a:lnTo>
                    <a:pt x="104922" y="6786171"/>
                  </a:lnTo>
                  <a:lnTo>
                    <a:pt x="62808" y="6764393"/>
                  </a:lnTo>
                  <a:lnTo>
                    <a:pt x="29598" y="6731183"/>
                  </a:lnTo>
                  <a:lnTo>
                    <a:pt x="7820" y="6689069"/>
                  </a:lnTo>
                  <a:lnTo>
                    <a:pt x="0" y="6640576"/>
                  </a:lnTo>
                  <a:lnTo>
                    <a:pt x="0" y="153416"/>
                  </a:lnTo>
                  <a:close/>
                </a:path>
              </a:pathLst>
            </a:custGeom>
            <a:ln w="57150">
              <a:solidFill>
                <a:srgbClr val="C7C7C7"/>
              </a:solidFill>
            </a:ln>
          </p:spPr>
          <p:txBody>
            <a:bodyPr wrap="square" lIns="0" tIns="0" rIns="0" bIns="0" rtlCol="0"/>
            <a:lstStyle/>
            <a:p>
              <a:endParaRPr dirty="0"/>
            </a:p>
          </p:txBody>
        </p:sp>
        <p:pic>
          <p:nvPicPr>
            <p:cNvPr id="6" name="object 6"/>
            <p:cNvPicPr/>
            <p:nvPr/>
          </p:nvPicPr>
          <p:blipFill>
            <a:blip r:embed="rId2" cstate="print"/>
            <a:stretch>
              <a:fillRect/>
            </a:stretch>
          </p:blipFill>
          <p:spPr>
            <a:xfrm>
              <a:off x="286510" y="256030"/>
              <a:ext cx="496822" cy="652272"/>
            </a:xfrm>
            <a:prstGeom prst="rect">
              <a:avLst/>
            </a:prstGeom>
          </p:spPr>
        </p:pic>
        <p:sp>
          <p:nvSpPr>
            <p:cNvPr id="7" name="object 7"/>
            <p:cNvSpPr/>
            <p:nvPr/>
          </p:nvSpPr>
          <p:spPr>
            <a:xfrm>
              <a:off x="6077712" y="3418332"/>
              <a:ext cx="27940" cy="0"/>
            </a:xfrm>
            <a:custGeom>
              <a:avLst/>
              <a:gdLst/>
              <a:ahLst/>
              <a:cxnLst/>
              <a:rect l="l" t="t" r="r" b="b"/>
              <a:pathLst>
                <a:path w="27939">
                  <a:moveTo>
                    <a:pt x="0" y="0"/>
                  </a:moveTo>
                  <a:lnTo>
                    <a:pt x="27432" y="0"/>
                  </a:lnTo>
                </a:path>
              </a:pathLst>
            </a:custGeom>
            <a:ln w="3175">
              <a:solidFill>
                <a:srgbClr val="FEFEFE"/>
              </a:solidFill>
            </a:ln>
          </p:spPr>
          <p:txBody>
            <a:bodyPr wrap="square" lIns="0" tIns="0" rIns="0" bIns="0" rtlCol="0"/>
            <a:lstStyle/>
            <a:p>
              <a:endParaRPr dirty="0"/>
            </a:p>
          </p:txBody>
        </p:sp>
      </p:grpSp>
      <p:sp>
        <p:nvSpPr>
          <p:cNvPr id="8" name="object 8"/>
          <p:cNvSpPr txBox="1"/>
          <p:nvPr/>
        </p:nvSpPr>
        <p:spPr>
          <a:xfrm>
            <a:off x="11665079" y="149517"/>
            <a:ext cx="240411" cy="166712"/>
          </a:xfrm>
          <a:prstGeom prst="rect">
            <a:avLst/>
          </a:prstGeom>
        </p:spPr>
        <p:txBody>
          <a:bodyPr vert="horz" wrap="square" lIns="0" tIns="12700" rIns="0" bIns="0" rtlCol="0">
            <a:spAutoFit/>
          </a:bodyPr>
          <a:lstStyle/>
          <a:p>
            <a:pPr marL="12700">
              <a:lnSpc>
                <a:spcPct val="100000"/>
              </a:lnSpc>
              <a:spcBef>
                <a:spcPts val="100"/>
              </a:spcBef>
            </a:pPr>
            <a:r>
              <a:rPr lang="en-US" sz="1000" dirty="0">
                <a:latin typeface="Arial"/>
                <a:cs typeface="Arial"/>
              </a:rPr>
              <a:t>18</a:t>
            </a:r>
            <a:endParaRPr sz="1000" dirty="0">
              <a:latin typeface="Arial"/>
              <a:cs typeface="Arial"/>
            </a:endParaRPr>
          </a:p>
        </p:txBody>
      </p:sp>
      <p:pic>
        <p:nvPicPr>
          <p:cNvPr id="9" name="object 9"/>
          <p:cNvPicPr/>
          <p:nvPr/>
        </p:nvPicPr>
        <p:blipFill>
          <a:blip r:embed="rId3" cstate="print"/>
          <a:stretch>
            <a:fillRect/>
          </a:stretch>
        </p:blipFill>
        <p:spPr>
          <a:xfrm>
            <a:off x="11265406" y="335278"/>
            <a:ext cx="728472" cy="496824"/>
          </a:xfrm>
          <a:prstGeom prst="rect">
            <a:avLst/>
          </a:prstGeom>
        </p:spPr>
      </p:pic>
      <p:sp>
        <p:nvSpPr>
          <p:cNvPr id="10" name="object 10"/>
          <p:cNvSpPr/>
          <p:nvPr/>
        </p:nvSpPr>
        <p:spPr>
          <a:xfrm>
            <a:off x="828332" y="1894839"/>
            <a:ext cx="2847340" cy="1118870"/>
          </a:xfrm>
          <a:custGeom>
            <a:avLst/>
            <a:gdLst/>
            <a:ahLst/>
            <a:cxnLst/>
            <a:rect l="l" t="t" r="r" b="b"/>
            <a:pathLst>
              <a:path w="2847340" h="1118870">
                <a:moveTo>
                  <a:pt x="2846832" y="356870"/>
                </a:moveTo>
                <a:lnTo>
                  <a:pt x="2837637" y="356870"/>
                </a:lnTo>
                <a:lnTo>
                  <a:pt x="2837637" y="0"/>
                </a:lnTo>
                <a:lnTo>
                  <a:pt x="1478229" y="0"/>
                </a:lnTo>
                <a:lnTo>
                  <a:pt x="1478229" y="356870"/>
                </a:lnTo>
                <a:lnTo>
                  <a:pt x="0" y="356870"/>
                </a:lnTo>
                <a:lnTo>
                  <a:pt x="0" y="762000"/>
                </a:lnTo>
                <a:lnTo>
                  <a:pt x="0" y="1118870"/>
                </a:lnTo>
                <a:lnTo>
                  <a:pt x="2712720" y="1118870"/>
                </a:lnTo>
                <a:lnTo>
                  <a:pt x="2712720" y="762000"/>
                </a:lnTo>
                <a:lnTo>
                  <a:pt x="2846832" y="762000"/>
                </a:lnTo>
                <a:lnTo>
                  <a:pt x="2846832" y="356870"/>
                </a:lnTo>
                <a:close/>
              </a:path>
            </a:pathLst>
          </a:custGeom>
          <a:solidFill>
            <a:srgbClr val="FFFFFF"/>
          </a:solidFill>
        </p:spPr>
        <p:txBody>
          <a:bodyPr wrap="square" lIns="0" tIns="0" rIns="0" bIns="0" rtlCol="0"/>
          <a:lstStyle/>
          <a:p>
            <a:endParaRPr dirty="0"/>
          </a:p>
        </p:txBody>
      </p:sp>
      <p:sp>
        <p:nvSpPr>
          <p:cNvPr id="11" name="object 11"/>
          <p:cNvSpPr/>
          <p:nvPr/>
        </p:nvSpPr>
        <p:spPr>
          <a:xfrm>
            <a:off x="828332" y="3181349"/>
            <a:ext cx="3667125" cy="2188210"/>
          </a:xfrm>
          <a:custGeom>
            <a:avLst/>
            <a:gdLst/>
            <a:ahLst/>
            <a:cxnLst/>
            <a:rect l="l" t="t" r="r" b="b"/>
            <a:pathLst>
              <a:path w="3667125" h="2188210">
                <a:moveTo>
                  <a:pt x="3666744" y="0"/>
                </a:moveTo>
                <a:lnTo>
                  <a:pt x="0" y="0"/>
                </a:lnTo>
                <a:lnTo>
                  <a:pt x="0" y="405130"/>
                </a:lnTo>
                <a:lnTo>
                  <a:pt x="0" y="712470"/>
                </a:lnTo>
                <a:lnTo>
                  <a:pt x="0" y="1118870"/>
                </a:lnTo>
                <a:lnTo>
                  <a:pt x="0" y="1426210"/>
                </a:lnTo>
                <a:lnTo>
                  <a:pt x="0" y="1831340"/>
                </a:lnTo>
                <a:lnTo>
                  <a:pt x="0" y="2188210"/>
                </a:lnTo>
                <a:lnTo>
                  <a:pt x="1472184" y="2188210"/>
                </a:lnTo>
                <a:lnTo>
                  <a:pt x="1472184" y="1831340"/>
                </a:lnTo>
                <a:lnTo>
                  <a:pt x="3194304" y="1831340"/>
                </a:lnTo>
                <a:lnTo>
                  <a:pt x="3194304" y="1426210"/>
                </a:lnTo>
                <a:lnTo>
                  <a:pt x="2788920" y="1426210"/>
                </a:lnTo>
                <a:lnTo>
                  <a:pt x="2788920" y="1118870"/>
                </a:lnTo>
                <a:lnTo>
                  <a:pt x="3252216" y="1118870"/>
                </a:lnTo>
                <a:lnTo>
                  <a:pt x="3252216" y="712470"/>
                </a:lnTo>
                <a:lnTo>
                  <a:pt x="2916885" y="712470"/>
                </a:lnTo>
                <a:lnTo>
                  <a:pt x="2916885" y="405130"/>
                </a:lnTo>
                <a:lnTo>
                  <a:pt x="3666744" y="405130"/>
                </a:lnTo>
                <a:lnTo>
                  <a:pt x="3666744"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914400" y="96012"/>
            <a:ext cx="9606733" cy="773032"/>
          </a:xfrm>
          <a:prstGeom prst="rect">
            <a:avLst/>
          </a:prstGeom>
        </p:spPr>
        <p:txBody>
          <a:bodyPr vert="horz" wrap="square" lIns="0" tIns="277876" rIns="0" bIns="0" rtlCol="0">
            <a:spAutoFit/>
          </a:bodyPr>
          <a:lstStyle/>
          <a:p>
            <a:pPr marL="107314">
              <a:lnSpc>
                <a:spcPct val="100000"/>
              </a:lnSpc>
              <a:spcBef>
                <a:spcPts val="100"/>
              </a:spcBef>
            </a:pPr>
            <a:r>
              <a:rPr lang="en-US" dirty="0"/>
              <a:t>SPRING VALLEY FUDS GROUNDWATER</a:t>
            </a:r>
            <a:endParaRPr spc="-10" dirty="0"/>
          </a:p>
        </p:txBody>
      </p:sp>
      <p:sp>
        <p:nvSpPr>
          <p:cNvPr id="13" name="object 13"/>
          <p:cNvSpPr txBox="1"/>
          <p:nvPr/>
        </p:nvSpPr>
        <p:spPr>
          <a:xfrm>
            <a:off x="609600" y="1323869"/>
            <a:ext cx="10655806" cy="5210401"/>
          </a:xfrm>
          <a:prstGeom prst="rect">
            <a:avLst/>
          </a:prstGeom>
        </p:spPr>
        <p:txBody>
          <a:bodyPr vert="horz" wrap="square" lIns="0" tIns="41910" rIns="0" bIns="0" rtlCol="0">
            <a:spAutoFit/>
          </a:bodyPr>
          <a:lstStyle/>
          <a:p>
            <a:pPr marL="12065" marR="240665">
              <a:lnSpc>
                <a:spcPts val="2210"/>
              </a:lnSpc>
              <a:spcBef>
                <a:spcPts val="330"/>
              </a:spcBef>
              <a:tabLst>
                <a:tab pos="377825" algn="l"/>
                <a:tab pos="378460" algn="l"/>
              </a:tabLst>
            </a:pPr>
            <a:r>
              <a:rPr lang="en-US" sz="3200" b="1" dirty="0">
                <a:latin typeface="Arial"/>
                <a:cs typeface="Arial"/>
              </a:rPr>
              <a:t>Next Steps…</a:t>
            </a:r>
          </a:p>
          <a:p>
            <a:pPr marL="12065" marR="240665">
              <a:lnSpc>
                <a:spcPts val="2210"/>
              </a:lnSpc>
              <a:spcBef>
                <a:spcPts val="330"/>
              </a:spcBef>
              <a:tabLst>
                <a:tab pos="377825" algn="l"/>
                <a:tab pos="378460" algn="l"/>
              </a:tabLst>
            </a:pPr>
            <a:endParaRPr lang="en-US" sz="3200" b="1" dirty="0">
              <a:latin typeface="Arial"/>
              <a:cs typeface="Arial"/>
            </a:endParaRPr>
          </a:p>
          <a:p>
            <a:pPr marL="354965" marR="240665" indent="-342900">
              <a:lnSpc>
                <a:spcPts val="2210"/>
              </a:lnSpc>
              <a:spcBef>
                <a:spcPts val="1200"/>
              </a:spcBef>
              <a:spcAft>
                <a:spcPts val="1200"/>
              </a:spcAft>
              <a:buFontTx/>
              <a:buChar char="-"/>
              <a:tabLst>
                <a:tab pos="377825" algn="l"/>
                <a:tab pos="378460" algn="l"/>
              </a:tabLst>
            </a:pPr>
            <a:r>
              <a:rPr lang="en-US" sz="2400" dirty="0">
                <a:latin typeface="Arial"/>
                <a:cs typeface="Arial"/>
              </a:rPr>
              <a:t>Public Comment Period ends on September 20, 2024</a:t>
            </a:r>
          </a:p>
          <a:p>
            <a:pPr marL="354965" marR="240665" indent="-342900">
              <a:lnSpc>
                <a:spcPts val="2210"/>
              </a:lnSpc>
              <a:spcBef>
                <a:spcPts val="1200"/>
              </a:spcBef>
              <a:spcAft>
                <a:spcPts val="1200"/>
              </a:spcAft>
              <a:buFontTx/>
              <a:buChar char="-"/>
              <a:tabLst>
                <a:tab pos="377825" algn="l"/>
                <a:tab pos="378460" algn="l"/>
              </a:tabLst>
            </a:pPr>
            <a:r>
              <a:rPr lang="en-US" sz="2400" dirty="0">
                <a:latin typeface="Arial"/>
                <a:cs typeface="Arial"/>
              </a:rPr>
              <a:t>USACE will consider any public comments received on the preferred remedy, and provide a formal response to comments in a Responsiveness Summary that will go in the Record of Decision</a:t>
            </a:r>
          </a:p>
          <a:p>
            <a:pPr marL="354965" marR="240665" indent="-342900">
              <a:lnSpc>
                <a:spcPts val="2210"/>
              </a:lnSpc>
              <a:spcBef>
                <a:spcPts val="1200"/>
              </a:spcBef>
              <a:spcAft>
                <a:spcPts val="600"/>
              </a:spcAft>
              <a:buFontTx/>
              <a:buChar char="-"/>
              <a:tabLst>
                <a:tab pos="377825" algn="l"/>
                <a:tab pos="378460" algn="l"/>
              </a:tabLst>
            </a:pPr>
            <a:r>
              <a:rPr lang="en-US" sz="2400" dirty="0">
                <a:latin typeface="Arial"/>
                <a:cs typeface="Arial"/>
              </a:rPr>
              <a:t>Record of Decision will select the final remedy, to be completed by September 2025</a:t>
            </a:r>
          </a:p>
          <a:p>
            <a:pPr marL="354965" marR="240665" indent="-342900">
              <a:lnSpc>
                <a:spcPts val="2210"/>
              </a:lnSpc>
              <a:spcBef>
                <a:spcPts val="1200"/>
              </a:spcBef>
              <a:spcAft>
                <a:spcPts val="600"/>
              </a:spcAft>
              <a:buFontTx/>
              <a:buChar char="-"/>
              <a:tabLst>
                <a:tab pos="377825" algn="l"/>
                <a:tab pos="378460" algn="l"/>
              </a:tabLst>
            </a:pPr>
            <a:r>
              <a:rPr lang="en-US" sz="2400" dirty="0">
                <a:latin typeface="Arial"/>
                <a:cs typeface="Arial"/>
              </a:rPr>
              <a:t>Record of Decision will be placed in the Information Repository at Tenley-Friendship Branch Library, and will be available online at: </a:t>
            </a:r>
            <a:r>
              <a:rPr lang="en-US" sz="2400" b="1" u="sng" dirty="0">
                <a:solidFill>
                  <a:srgbClr val="0000FF"/>
                </a:solidFill>
                <a:effectLst/>
                <a:latin typeface="Arial" panose="020B0604020202020204" pitchFamily="34" charset="0"/>
                <a:ea typeface="Times New Roman" panose="02020603050405020304" pitchFamily="18" charset="0"/>
                <a:hlinkClick r:id="rId4"/>
              </a:rPr>
              <a:t>https://www.nab.usace.army.mil/Home/Spring-Valley/</a:t>
            </a:r>
            <a:r>
              <a:rPr lang="en-US" sz="2400" dirty="0">
                <a:latin typeface="Arial"/>
                <a:cs typeface="Arial"/>
              </a:rPr>
              <a:t>  </a:t>
            </a:r>
          </a:p>
          <a:p>
            <a:pPr marL="12065" marR="240665">
              <a:lnSpc>
                <a:spcPts val="2210"/>
              </a:lnSpc>
              <a:spcBef>
                <a:spcPts val="1200"/>
              </a:spcBef>
              <a:spcAft>
                <a:spcPts val="600"/>
              </a:spcAft>
              <a:tabLst>
                <a:tab pos="377825" algn="l"/>
                <a:tab pos="378460" algn="l"/>
              </a:tabLst>
            </a:pPr>
            <a:endParaRPr lang="en-US" sz="2400" dirty="0">
              <a:latin typeface="Arial"/>
              <a:cs typeface="Arial"/>
            </a:endParaRPr>
          </a:p>
          <a:p>
            <a:pPr marL="12065" marR="240665">
              <a:lnSpc>
                <a:spcPts val="2210"/>
              </a:lnSpc>
              <a:spcBef>
                <a:spcPts val="1200"/>
              </a:spcBef>
              <a:spcAft>
                <a:spcPts val="1200"/>
              </a:spcAft>
              <a:tabLst>
                <a:tab pos="377825" algn="l"/>
                <a:tab pos="378460" algn="l"/>
              </a:tabLst>
            </a:pPr>
            <a:endParaRPr lang="en-US" sz="2400" dirty="0">
              <a:latin typeface="Arial"/>
              <a:cs typeface="Arial"/>
            </a:endParaRPr>
          </a:p>
        </p:txBody>
      </p:sp>
      <p:sp>
        <p:nvSpPr>
          <p:cNvPr id="14" name="object 14"/>
          <p:cNvSpPr/>
          <p:nvPr/>
        </p:nvSpPr>
        <p:spPr>
          <a:xfrm>
            <a:off x="1333665" y="2018385"/>
            <a:ext cx="24765" cy="24765"/>
          </a:xfrm>
          <a:custGeom>
            <a:avLst/>
            <a:gdLst/>
            <a:ahLst/>
            <a:cxnLst/>
            <a:rect l="l" t="t" r="r" b="b"/>
            <a:pathLst>
              <a:path w="24765" h="24764">
                <a:moveTo>
                  <a:pt x="24739" y="5549"/>
                </a:moveTo>
                <a:lnTo>
                  <a:pt x="19202" y="0"/>
                </a:lnTo>
                <a:lnTo>
                  <a:pt x="5537" y="0"/>
                </a:lnTo>
                <a:lnTo>
                  <a:pt x="0" y="5549"/>
                </a:lnTo>
                <a:lnTo>
                  <a:pt x="0" y="19215"/>
                </a:lnTo>
                <a:lnTo>
                  <a:pt x="5537" y="24752"/>
                </a:lnTo>
                <a:lnTo>
                  <a:pt x="19202" y="24752"/>
                </a:lnTo>
                <a:lnTo>
                  <a:pt x="24739" y="19215"/>
                </a:lnTo>
                <a:lnTo>
                  <a:pt x="24739" y="12382"/>
                </a:lnTo>
                <a:lnTo>
                  <a:pt x="24739" y="5549"/>
                </a:lnTo>
                <a:close/>
              </a:path>
            </a:pathLst>
          </a:custGeom>
          <a:solidFill>
            <a:srgbClr val="000000"/>
          </a:solidFill>
        </p:spPr>
        <p:txBody>
          <a:bodyPr wrap="square" lIns="0" tIns="0" rIns="0" bIns="0" rtlCol="0"/>
          <a:lstStyle/>
          <a:p>
            <a:endParaRPr dirty="0"/>
          </a:p>
        </p:txBody>
      </p:sp>
      <p:sp>
        <p:nvSpPr>
          <p:cNvPr id="15" name="object 15"/>
          <p:cNvSpPr/>
          <p:nvPr/>
        </p:nvSpPr>
        <p:spPr>
          <a:xfrm>
            <a:off x="998864" y="1299104"/>
            <a:ext cx="24765" cy="24765"/>
          </a:xfrm>
          <a:custGeom>
            <a:avLst/>
            <a:gdLst/>
            <a:ahLst/>
            <a:cxnLst/>
            <a:rect l="l" t="t" r="r" b="b"/>
            <a:pathLst>
              <a:path w="24765" h="24765">
                <a:moveTo>
                  <a:pt x="19209" y="0"/>
                </a:moveTo>
                <a:lnTo>
                  <a:pt x="5540" y="0"/>
                </a:lnTo>
                <a:lnTo>
                  <a:pt x="0" y="5541"/>
                </a:lnTo>
                <a:lnTo>
                  <a:pt x="0" y="19210"/>
                </a:lnTo>
                <a:lnTo>
                  <a:pt x="5540" y="24749"/>
                </a:lnTo>
                <a:lnTo>
                  <a:pt x="19209" y="24749"/>
                </a:lnTo>
                <a:lnTo>
                  <a:pt x="24749" y="19210"/>
                </a:lnTo>
                <a:lnTo>
                  <a:pt x="24749" y="12374"/>
                </a:lnTo>
                <a:lnTo>
                  <a:pt x="24749" y="5541"/>
                </a:lnTo>
                <a:lnTo>
                  <a:pt x="19209" y="0"/>
                </a:lnTo>
                <a:close/>
              </a:path>
            </a:pathLst>
          </a:custGeom>
          <a:solidFill>
            <a:srgbClr val="000000"/>
          </a:solidFill>
        </p:spPr>
        <p:txBody>
          <a:bodyPr wrap="square" lIns="0" tIns="0" rIns="0" bIns="0" rtlCol="0"/>
          <a:lstStyle/>
          <a:p>
            <a:endParaRPr dirty="0"/>
          </a:p>
        </p:txBody>
      </p:sp>
    </p:spTree>
    <p:extLst>
      <p:ext uri="{BB962C8B-B14F-4D97-AF65-F5344CB8AC3E}">
        <p14:creationId xmlns:p14="http://schemas.microsoft.com/office/powerpoint/2010/main" val="101133800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7C7C7"/>
          </a:solidFill>
        </p:spPr>
        <p:txBody>
          <a:bodyPr wrap="square" lIns="0" tIns="0" rIns="0" bIns="0" rtlCol="0"/>
          <a:lstStyle/>
          <a:p>
            <a:endParaRPr dirty="0"/>
          </a:p>
        </p:txBody>
      </p:sp>
      <p:grpSp>
        <p:nvGrpSpPr>
          <p:cNvPr id="3" name="object 3"/>
          <p:cNvGrpSpPr/>
          <p:nvPr/>
        </p:nvGrpSpPr>
        <p:grpSpPr>
          <a:xfrm>
            <a:off x="40004" y="9524"/>
            <a:ext cx="12115165" cy="6851650"/>
            <a:chOff x="40004" y="9524"/>
            <a:chExt cx="12115165" cy="6851650"/>
          </a:xfrm>
        </p:grpSpPr>
        <p:sp>
          <p:nvSpPr>
            <p:cNvPr id="4" name="object 4"/>
            <p:cNvSpPr/>
            <p:nvPr/>
          </p:nvSpPr>
          <p:spPr>
            <a:xfrm>
              <a:off x="68579" y="38099"/>
              <a:ext cx="12058015" cy="6794500"/>
            </a:xfrm>
            <a:custGeom>
              <a:avLst/>
              <a:gdLst/>
              <a:ahLst/>
              <a:cxnLst/>
              <a:rect l="l" t="t" r="r" b="b"/>
              <a:pathLst>
                <a:path w="12058015" h="6794500">
                  <a:moveTo>
                    <a:pt x="11904472" y="0"/>
                  </a:moveTo>
                  <a:lnTo>
                    <a:pt x="153416" y="0"/>
                  </a:lnTo>
                  <a:lnTo>
                    <a:pt x="104921" y="7823"/>
                  </a:lnTo>
                  <a:lnTo>
                    <a:pt x="62807" y="29606"/>
                  </a:lnTo>
                  <a:lnTo>
                    <a:pt x="29597" y="62819"/>
                  </a:lnTo>
                  <a:lnTo>
                    <a:pt x="7819" y="104932"/>
                  </a:lnTo>
                  <a:lnTo>
                    <a:pt x="0" y="153416"/>
                  </a:lnTo>
                  <a:lnTo>
                    <a:pt x="0" y="6640575"/>
                  </a:lnTo>
                  <a:lnTo>
                    <a:pt x="7819" y="6689068"/>
                  </a:lnTo>
                  <a:lnTo>
                    <a:pt x="29597" y="6731182"/>
                  </a:lnTo>
                  <a:lnTo>
                    <a:pt x="62807" y="6764392"/>
                  </a:lnTo>
                  <a:lnTo>
                    <a:pt x="104921" y="6786170"/>
                  </a:lnTo>
                  <a:lnTo>
                    <a:pt x="153416" y="6793991"/>
                  </a:lnTo>
                  <a:lnTo>
                    <a:pt x="11904472" y="6793991"/>
                  </a:lnTo>
                  <a:lnTo>
                    <a:pt x="11952954" y="6786170"/>
                  </a:lnTo>
                  <a:lnTo>
                    <a:pt x="11995067" y="6764392"/>
                  </a:lnTo>
                  <a:lnTo>
                    <a:pt x="12028280" y="6731182"/>
                  </a:lnTo>
                  <a:lnTo>
                    <a:pt x="12050063" y="6689068"/>
                  </a:lnTo>
                  <a:lnTo>
                    <a:pt x="12057888" y="6640575"/>
                  </a:lnTo>
                  <a:lnTo>
                    <a:pt x="12057888" y="153416"/>
                  </a:lnTo>
                  <a:lnTo>
                    <a:pt x="12050063" y="104932"/>
                  </a:lnTo>
                  <a:lnTo>
                    <a:pt x="12028280" y="62819"/>
                  </a:lnTo>
                  <a:lnTo>
                    <a:pt x="11995067" y="29606"/>
                  </a:lnTo>
                  <a:lnTo>
                    <a:pt x="11952954" y="7823"/>
                  </a:lnTo>
                  <a:lnTo>
                    <a:pt x="11904472" y="0"/>
                  </a:lnTo>
                  <a:close/>
                </a:path>
              </a:pathLst>
            </a:custGeom>
            <a:solidFill>
              <a:srgbClr val="FFFFFF"/>
            </a:solidFill>
          </p:spPr>
          <p:txBody>
            <a:bodyPr wrap="square" lIns="0" tIns="0" rIns="0" bIns="0" rtlCol="0"/>
            <a:lstStyle/>
            <a:p>
              <a:endParaRPr dirty="0"/>
            </a:p>
          </p:txBody>
        </p:sp>
        <p:sp>
          <p:nvSpPr>
            <p:cNvPr id="5" name="object 5"/>
            <p:cNvSpPr/>
            <p:nvPr/>
          </p:nvSpPr>
          <p:spPr>
            <a:xfrm>
              <a:off x="68579" y="38099"/>
              <a:ext cx="12058015" cy="6794500"/>
            </a:xfrm>
            <a:custGeom>
              <a:avLst/>
              <a:gdLst/>
              <a:ahLst/>
              <a:cxnLst/>
              <a:rect l="l" t="t" r="r" b="b"/>
              <a:pathLst>
                <a:path w="12058015" h="6794500">
                  <a:moveTo>
                    <a:pt x="0" y="153416"/>
                  </a:moveTo>
                  <a:lnTo>
                    <a:pt x="7820" y="104932"/>
                  </a:lnTo>
                  <a:lnTo>
                    <a:pt x="29598" y="62819"/>
                  </a:lnTo>
                  <a:lnTo>
                    <a:pt x="62808" y="29606"/>
                  </a:lnTo>
                  <a:lnTo>
                    <a:pt x="104922" y="7823"/>
                  </a:lnTo>
                  <a:lnTo>
                    <a:pt x="153416" y="0"/>
                  </a:lnTo>
                  <a:lnTo>
                    <a:pt x="11904472" y="0"/>
                  </a:lnTo>
                  <a:lnTo>
                    <a:pt x="11952955" y="7823"/>
                  </a:lnTo>
                  <a:lnTo>
                    <a:pt x="11995068" y="29606"/>
                  </a:lnTo>
                  <a:lnTo>
                    <a:pt x="12028281" y="62819"/>
                  </a:lnTo>
                  <a:lnTo>
                    <a:pt x="12050064" y="104932"/>
                  </a:lnTo>
                  <a:lnTo>
                    <a:pt x="12057888" y="153416"/>
                  </a:lnTo>
                  <a:lnTo>
                    <a:pt x="12057888" y="6640576"/>
                  </a:lnTo>
                  <a:lnTo>
                    <a:pt x="12050064" y="6689069"/>
                  </a:lnTo>
                  <a:lnTo>
                    <a:pt x="12028281" y="6731183"/>
                  </a:lnTo>
                  <a:lnTo>
                    <a:pt x="11995068" y="6764393"/>
                  </a:lnTo>
                  <a:lnTo>
                    <a:pt x="11952955" y="6786171"/>
                  </a:lnTo>
                  <a:lnTo>
                    <a:pt x="11904472" y="6793992"/>
                  </a:lnTo>
                  <a:lnTo>
                    <a:pt x="153416" y="6793992"/>
                  </a:lnTo>
                  <a:lnTo>
                    <a:pt x="104922" y="6786171"/>
                  </a:lnTo>
                  <a:lnTo>
                    <a:pt x="62808" y="6764393"/>
                  </a:lnTo>
                  <a:lnTo>
                    <a:pt x="29598" y="6731183"/>
                  </a:lnTo>
                  <a:lnTo>
                    <a:pt x="7820" y="6689069"/>
                  </a:lnTo>
                  <a:lnTo>
                    <a:pt x="0" y="6640576"/>
                  </a:lnTo>
                  <a:lnTo>
                    <a:pt x="0" y="153416"/>
                  </a:lnTo>
                  <a:close/>
                </a:path>
              </a:pathLst>
            </a:custGeom>
            <a:ln w="57150">
              <a:solidFill>
                <a:srgbClr val="C7C7C7"/>
              </a:solidFill>
            </a:ln>
          </p:spPr>
          <p:txBody>
            <a:bodyPr wrap="square" lIns="0" tIns="0" rIns="0" bIns="0" rtlCol="0"/>
            <a:lstStyle/>
            <a:p>
              <a:endParaRPr dirty="0"/>
            </a:p>
          </p:txBody>
        </p:sp>
        <p:pic>
          <p:nvPicPr>
            <p:cNvPr id="6" name="object 6"/>
            <p:cNvPicPr/>
            <p:nvPr/>
          </p:nvPicPr>
          <p:blipFill>
            <a:blip r:embed="rId2" cstate="print"/>
            <a:stretch>
              <a:fillRect/>
            </a:stretch>
          </p:blipFill>
          <p:spPr>
            <a:xfrm>
              <a:off x="286510" y="256030"/>
              <a:ext cx="496822" cy="652272"/>
            </a:xfrm>
            <a:prstGeom prst="rect">
              <a:avLst/>
            </a:prstGeom>
          </p:spPr>
        </p:pic>
        <p:sp>
          <p:nvSpPr>
            <p:cNvPr id="7" name="object 7"/>
            <p:cNvSpPr/>
            <p:nvPr/>
          </p:nvSpPr>
          <p:spPr>
            <a:xfrm>
              <a:off x="6077712" y="3418332"/>
              <a:ext cx="27940" cy="0"/>
            </a:xfrm>
            <a:custGeom>
              <a:avLst/>
              <a:gdLst/>
              <a:ahLst/>
              <a:cxnLst/>
              <a:rect l="l" t="t" r="r" b="b"/>
              <a:pathLst>
                <a:path w="27939">
                  <a:moveTo>
                    <a:pt x="0" y="0"/>
                  </a:moveTo>
                  <a:lnTo>
                    <a:pt x="27432" y="0"/>
                  </a:lnTo>
                </a:path>
              </a:pathLst>
            </a:custGeom>
            <a:ln w="3175">
              <a:solidFill>
                <a:srgbClr val="FEFEFE"/>
              </a:solidFill>
            </a:ln>
          </p:spPr>
          <p:txBody>
            <a:bodyPr wrap="square" lIns="0" tIns="0" rIns="0" bIns="0" rtlCol="0"/>
            <a:lstStyle/>
            <a:p>
              <a:endParaRPr dirty="0"/>
            </a:p>
          </p:txBody>
        </p:sp>
      </p:grpSp>
      <p:sp>
        <p:nvSpPr>
          <p:cNvPr id="8" name="object 8"/>
          <p:cNvSpPr txBox="1"/>
          <p:nvPr/>
        </p:nvSpPr>
        <p:spPr>
          <a:xfrm>
            <a:off x="11665079" y="143165"/>
            <a:ext cx="240411" cy="166712"/>
          </a:xfrm>
          <a:prstGeom prst="rect">
            <a:avLst/>
          </a:prstGeom>
        </p:spPr>
        <p:txBody>
          <a:bodyPr vert="horz" wrap="square" lIns="0" tIns="12700" rIns="0" bIns="0" rtlCol="0">
            <a:spAutoFit/>
          </a:bodyPr>
          <a:lstStyle/>
          <a:p>
            <a:pPr marL="12700">
              <a:lnSpc>
                <a:spcPct val="100000"/>
              </a:lnSpc>
              <a:spcBef>
                <a:spcPts val="100"/>
              </a:spcBef>
            </a:pPr>
            <a:r>
              <a:rPr lang="en-US" sz="1000" dirty="0">
                <a:latin typeface="Arial"/>
                <a:cs typeface="Arial"/>
              </a:rPr>
              <a:t>19</a:t>
            </a:r>
            <a:endParaRPr sz="1000" dirty="0">
              <a:latin typeface="Arial"/>
              <a:cs typeface="Arial"/>
            </a:endParaRPr>
          </a:p>
        </p:txBody>
      </p:sp>
      <p:pic>
        <p:nvPicPr>
          <p:cNvPr id="9" name="object 9"/>
          <p:cNvPicPr/>
          <p:nvPr/>
        </p:nvPicPr>
        <p:blipFill>
          <a:blip r:embed="rId3" cstate="print"/>
          <a:stretch>
            <a:fillRect/>
          </a:stretch>
        </p:blipFill>
        <p:spPr>
          <a:xfrm>
            <a:off x="11265406" y="335278"/>
            <a:ext cx="728472" cy="496824"/>
          </a:xfrm>
          <a:prstGeom prst="rect">
            <a:avLst/>
          </a:prstGeom>
        </p:spPr>
      </p:pic>
      <p:sp>
        <p:nvSpPr>
          <p:cNvPr id="10" name="object 10"/>
          <p:cNvSpPr/>
          <p:nvPr/>
        </p:nvSpPr>
        <p:spPr>
          <a:xfrm>
            <a:off x="828332" y="1894839"/>
            <a:ext cx="2847340" cy="1118870"/>
          </a:xfrm>
          <a:custGeom>
            <a:avLst/>
            <a:gdLst/>
            <a:ahLst/>
            <a:cxnLst/>
            <a:rect l="l" t="t" r="r" b="b"/>
            <a:pathLst>
              <a:path w="2847340" h="1118870">
                <a:moveTo>
                  <a:pt x="2846832" y="356870"/>
                </a:moveTo>
                <a:lnTo>
                  <a:pt x="2837637" y="356870"/>
                </a:lnTo>
                <a:lnTo>
                  <a:pt x="2837637" y="0"/>
                </a:lnTo>
                <a:lnTo>
                  <a:pt x="1478229" y="0"/>
                </a:lnTo>
                <a:lnTo>
                  <a:pt x="1478229" y="356870"/>
                </a:lnTo>
                <a:lnTo>
                  <a:pt x="0" y="356870"/>
                </a:lnTo>
                <a:lnTo>
                  <a:pt x="0" y="762000"/>
                </a:lnTo>
                <a:lnTo>
                  <a:pt x="0" y="1118870"/>
                </a:lnTo>
                <a:lnTo>
                  <a:pt x="2712720" y="1118870"/>
                </a:lnTo>
                <a:lnTo>
                  <a:pt x="2712720" y="762000"/>
                </a:lnTo>
                <a:lnTo>
                  <a:pt x="2846832" y="762000"/>
                </a:lnTo>
                <a:lnTo>
                  <a:pt x="2846832" y="356870"/>
                </a:lnTo>
                <a:close/>
              </a:path>
            </a:pathLst>
          </a:custGeom>
          <a:solidFill>
            <a:srgbClr val="FFFFFF"/>
          </a:solidFill>
        </p:spPr>
        <p:txBody>
          <a:bodyPr wrap="square" lIns="0" tIns="0" rIns="0" bIns="0" rtlCol="0"/>
          <a:lstStyle/>
          <a:p>
            <a:endParaRPr dirty="0"/>
          </a:p>
        </p:txBody>
      </p:sp>
      <p:sp>
        <p:nvSpPr>
          <p:cNvPr id="11" name="object 11"/>
          <p:cNvSpPr/>
          <p:nvPr/>
        </p:nvSpPr>
        <p:spPr>
          <a:xfrm>
            <a:off x="828332" y="3181349"/>
            <a:ext cx="3667125" cy="2188210"/>
          </a:xfrm>
          <a:custGeom>
            <a:avLst/>
            <a:gdLst/>
            <a:ahLst/>
            <a:cxnLst/>
            <a:rect l="l" t="t" r="r" b="b"/>
            <a:pathLst>
              <a:path w="3667125" h="2188210">
                <a:moveTo>
                  <a:pt x="3666744" y="0"/>
                </a:moveTo>
                <a:lnTo>
                  <a:pt x="0" y="0"/>
                </a:lnTo>
                <a:lnTo>
                  <a:pt x="0" y="405130"/>
                </a:lnTo>
                <a:lnTo>
                  <a:pt x="0" y="712470"/>
                </a:lnTo>
                <a:lnTo>
                  <a:pt x="0" y="1118870"/>
                </a:lnTo>
                <a:lnTo>
                  <a:pt x="0" y="1426210"/>
                </a:lnTo>
                <a:lnTo>
                  <a:pt x="0" y="1831340"/>
                </a:lnTo>
                <a:lnTo>
                  <a:pt x="0" y="2188210"/>
                </a:lnTo>
                <a:lnTo>
                  <a:pt x="1472184" y="2188210"/>
                </a:lnTo>
                <a:lnTo>
                  <a:pt x="1472184" y="1831340"/>
                </a:lnTo>
                <a:lnTo>
                  <a:pt x="3194304" y="1831340"/>
                </a:lnTo>
                <a:lnTo>
                  <a:pt x="3194304" y="1426210"/>
                </a:lnTo>
                <a:lnTo>
                  <a:pt x="2788920" y="1426210"/>
                </a:lnTo>
                <a:lnTo>
                  <a:pt x="2788920" y="1118870"/>
                </a:lnTo>
                <a:lnTo>
                  <a:pt x="3252216" y="1118870"/>
                </a:lnTo>
                <a:lnTo>
                  <a:pt x="3252216" y="712470"/>
                </a:lnTo>
                <a:lnTo>
                  <a:pt x="2916885" y="712470"/>
                </a:lnTo>
                <a:lnTo>
                  <a:pt x="2916885" y="405130"/>
                </a:lnTo>
                <a:lnTo>
                  <a:pt x="3666744" y="405130"/>
                </a:lnTo>
                <a:lnTo>
                  <a:pt x="3666744"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914400" y="96012"/>
            <a:ext cx="9606733" cy="773032"/>
          </a:xfrm>
          <a:prstGeom prst="rect">
            <a:avLst/>
          </a:prstGeom>
        </p:spPr>
        <p:txBody>
          <a:bodyPr vert="horz" wrap="square" lIns="0" tIns="277876" rIns="0" bIns="0" rtlCol="0">
            <a:spAutoFit/>
          </a:bodyPr>
          <a:lstStyle/>
          <a:p>
            <a:pPr marL="107314">
              <a:lnSpc>
                <a:spcPct val="100000"/>
              </a:lnSpc>
              <a:spcBef>
                <a:spcPts val="100"/>
              </a:spcBef>
            </a:pPr>
            <a:r>
              <a:rPr lang="en-US" dirty="0"/>
              <a:t>How to submit comments</a:t>
            </a:r>
            <a:endParaRPr spc="-10" dirty="0"/>
          </a:p>
        </p:txBody>
      </p:sp>
      <p:sp>
        <p:nvSpPr>
          <p:cNvPr id="13" name="object 13"/>
          <p:cNvSpPr txBox="1"/>
          <p:nvPr/>
        </p:nvSpPr>
        <p:spPr>
          <a:xfrm>
            <a:off x="576423" y="1166223"/>
            <a:ext cx="10655806" cy="6018314"/>
          </a:xfrm>
          <a:prstGeom prst="rect">
            <a:avLst/>
          </a:prstGeom>
        </p:spPr>
        <p:txBody>
          <a:bodyPr vert="horz" wrap="square" lIns="0" tIns="41910" rIns="0" bIns="0" rtlCol="0">
            <a:spAutoFit/>
          </a:bodyPr>
          <a:lstStyle/>
          <a:p>
            <a:pPr marL="354965" marR="240665" indent="-342900">
              <a:lnSpc>
                <a:spcPts val="2210"/>
              </a:lnSpc>
              <a:spcBef>
                <a:spcPts val="1200"/>
              </a:spcBef>
              <a:spcAft>
                <a:spcPts val="1200"/>
              </a:spcAft>
              <a:buFontTx/>
              <a:buChar char="-"/>
              <a:tabLst>
                <a:tab pos="377825" algn="l"/>
                <a:tab pos="378460" algn="l"/>
              </a:tabLst>
            </a:pPr>
            <a:r>
              <a:rPr lang="en-US" sz="2400" dirty="0">
                <a:latin typeface="Arial"/>
                <a:cs typeface="Arial"/>
              </a:rPr>
              <a:t>The Groundwater Proposed Plan was made available to the public on August 6 for a formal 45-day public comment period, which will run until September 20th</a:t>
            </a:r>
          </a:p>
          <a:p>
            <a:pPr marL="354965" marR="240665" indent="-342900">
              <a:lnSpc>
                <a:spcPts val="2210"/>
              </a:lnSpc>
              <a:spcBef>
                <a:spcPts val="1200"/>
              </a:spcBef>
              <a:spcAft>
                <a:spcPts val="1200"/>
              </a:spcAft>
              <a:buFontTx/>
              <a:buChar char="-"/>
              <a:tabLst>
                <a:tab pos="377825" algn="l"/>
                <a:tab pos="378460" algn="l"/>
              </a:tabLst>
            </a:pPr>
            <a:r>
              <a:rPr lang="en-US" sz="2400" dirty="0">
                <a:latin typeface="Arial"/>
                <a:cs typeface="Arial"/>
              </a:rPr>
              <a:t>Meeting recorder can take oral or written comments tonight</a:t>
            </a:r>
          </a:p>
          <a:p>
            <a:pPr marL="354965" marR="240665" indent="-342900">
              <a:lnSpc>
                <a:spcPts val="2210"/>
              </a:lnSpc>
              <a:spcBef>
                <a:spcPts val="1200"/>
              </a:spcBef>
              <a:spcAft>
                <a:spcPts val="1200"/>
              </a:spcAft>
              <a:buFontTx/>
              <a:buChar char="-"/>
              <a:tabLst>
                <a:tab pos="377825" algn="l"/>
                <a:tab pos="378460" algn="l"/>
              </a:tabLst>
            </a:pPr>
            <a:r>
              <a:rPr lang="en-US" sz="2400" dirty="0">
                <a:latin typeface="Arial"/>
                <a:cs typeface="Arial"/>
              </a:rPr>
              <a:t>Email or mail comments by midnight on September 20, 2024, to:</a:t>
            </a:r>
          </a:p>
          <a:p>
            <a:pPr marL="354965" marR="240665" indent="-342900">
              <a:lnSpc>
                <a:spcPts val="2210"/>
              </a:lnSpc>
              <a:spcBef>
                <a:spcPts val="1200"/>
              </a:spcBef>
              <a:spcAft>
                <a:spcPts val="600"/>
              </a:spcAft>
              <a:buFontTx/>
              <a:buChar char="-"/>
              <a:tabLst>
                <a:tab pos="377825" algn="l"/>
                <a:tab pos="378460" algn="l"/>
              </a:tabLst>
            </a:pPr>
            <a:endParaRPr lang="en-US" sz="2400" dirty="0">
              <a:latin typeface="Arial"/>
              <a:cs typeface="Arial"/>
            </a:endParaRPr>
          </a:p>
          <a:p>
            <a:pPr marL="354965" marR="240665" indent="-342900">
              <a:lnSpc>
                <a:spcPts val="2210"/>
              </a:lnSpc>
              <a:spcBef>
                <a:spcPts val="1200"/>
              </a:spcBef>
              <a:spcAft>
                <a:spcPts val="600"/>
              </a:spcAft>
              <a:buFontTx/>
              <a:buChar char="-"/>
              <a:tabLst>
                <a:tab pos="377825" algn="l"/>
                <a:tab pos="378460" algn="l"/>
              </a:tabLst>
            </a:pPr>
            <a:endParaRPr lang="en-US" sz="2400" dirty="0">
              <a:latin typeface="Arial"/>
              <a:cs typeface="Arial"/>
            </a:endParaRPr>
          </a:p>
          <a:p>
            <a:pPr marL="354965" marR="240665" indent="-342900">
              <a:lnSpc>
                <a:spcPts val="2210"/>
              </a:lnSpc>
              <a:spcBef>
                <a:spcPts val="1200"/>
              </a:spcBef>
              <a:spcAft>
                <a:spcPts val="600"/>
              </a:spcAft>
              <a:buFontTx/>
              <a:buChar char="-"/>
              <a:tabLst>
                <a:tab pos="377825" algn="l"/>
                <a:tab pos="378460" algn="l"/>
              </a:tabLst>
            </a:pPr>
            <a:endParaRPr lang="en-US" sz="2400" dirty="0">
              <a:latin typeface="Arial"/>
              <a:cs typeface="Arial"/>
            </a:endParaRPr>
          </a:p>
          <a:p>
            <a:pPr marL="354965" marR="240665" indent="-342900">
              <a:lnSpc>
                <a:spcPts val="2210"/>
              </a:lnSpc>
              <a:spcBef>
                <a:spcPts val="1200"/>
              </a:spcBef>
              <a:spcAft>
                <a:spcPts val="600"/>
              </a:spcAft>
              <a:buFontTx/>
              <a:buChar char="-"/>
              <a:tabLst>
                <a:tab pos="377825" algn="l"/>
                <a:tab pos="378460" algn="l"/>
              </a:tabLst>
            </a:pPr>
            <a:r>
              <a:rPr lang="en-US" sz="2400" dirty="0">
                <a:latin typeface="Arial"/>
                <a:cs typeface="Arial"/>
              </a:rPr>
              <a:t>Documents are available at the Information Repository at Tenley-Friendship Branch Library, or online at:</a:t>
            </a:r>
          </a:p>
          <a:p>
            <a:pPr marL="12065" marR="240665">
              <a:lnSpc>
                <a:spcPts val="2210"/>
              </a:lnSpc>
              <a:spcBef>
                <a:spcPts val="1200"/>
              </a:spcBef>
              <a:spcAft>
                <a:spcPts val="600"/>
              </a:spcAft>
              <a:tabLst>
                <a:tab pos="377825" algn="l"/>
                <a:tab pos="378460" algn="l"/>
              </a:tabLst>
            </a:pPr>
            <a:r>
              <a:rPr lang="en-US" sz="2400" dirty="0">
                <a:latin typeface="Arial"/>
                <a:cs typeface="Arial"/>
              </a:rPr>
              <a:t>	    </a:t>
            </a:r>
            <a:r>
              <a:rPr lang="en-US" sz="2400" u="sng" dirty="0">
                <a:solidFill>
                  <a:srgbClr val="0000FF"/>
                </a:solidFill>
                <a:effectLst/>
                <a:latin typeface="Calibri" panose="020F0502020204030204" pitchFamily="34" charset="0"/>
                <a:ea typeface="Calibri" panose="020F0502020204030204" pitchFamily="34" charset="0"/>
                <a:hlinkClick r:id="rId4"/>
              </a:rPr>
              <a:t>https://www.nab.usace.army.mil/Home/Spring-Valley/Groundwater/</a:t>
            </a:r>
            <a:endParaRPr lang="en-US" sz="2400" dirty="0">
              <a:latin typeface="Arial"/>
              <a:cs typeface="Arial"/>
            </a:endParaRPr>
          </a:p>
          <a:p>
            <a:pPr marL="12065" marR="240665">
              <a:lnSpc>
                <a:spcPts val="2210"/>
              </a:lnSpc>
              <a:spcBef>
                <a:spcPts val="1200"/>
              </a:spcBef>
              <a:spcAft>
                <a:spcPts val="600"/>
              </a:spcAft>
              <a:tabLst>
                <a:tab pos="377825" algn="l"/>
                <a:tab pos="378460" algn="l"/>
              </a:tabLst>
            </a:pPr>
            <a:endParaRPr lang="en-US" sz="2400" dirty="0">
              <a:latin typeface="Arial"/>
              <a:cs typeface="Arial"/>
            </a:endParaRPr>
          </a:p>
          <a:p>
            <a:pPr marL="12065" marR="240665">
              <a:lnSpc>
                <a:spcPts val="2210"/>
              </a:lnSpc>
              <a:spcBef>
                <a:spcPts val="1200"/>
              </a:spcBef>
              <a:spcAft>
                <a:spcPts val="1200"/>
              </a:spcAft>
              <a:tabLst>
                <a:tab pos="377825" algn="l"/>
                <a:tab pos="378460" algn="l"/>
              </a:tabLst>
            </a:pPr>
            <a:endParaRPr lang="en-US" sz="2400" dirty="0">
              <a:latin typeface="Arial"/>
              <a:cs typeface="Arial"/>
            </a:endParaRPr>
          </a:p>
        </p:txBody>
      </p:sp>
      <p:sp>
        <p:nvSpPr>
          <p:cNvPr id="14" name="object 14"/>
          <p:cNvSpPr/>
          <p:nvPr/>
        </p:nvSpPr>
        <p:spPr>
          <a:xfrm>
            <a:off x="1333665" y="2018385"/>
            <a:ext cx="24765" cy="24765"/>
          </a:xfrm>
          <a:custGeom>
            <a:avLst/>
            <a:gdLst/>
            <a:ahLst/>
            <a:cxnLst/>
            <a:rect l="l" t="t" r="r" b="b"/>
            <a:pathLst>
              <a:path w="24765" h="24764">
                <a:moveTo>
                  <a:pt x="24739" y="5549"/>
                </a:moveTo>
                <a:lnTo>
                  <a:pt x="19202" y="0"/>
                </a:lnTo>
                <a:lnTo>
                  <a:pt x="5537" y="0"/>
                </a:lnTo>
                <a:lnTo>
                  <a:pt x="0" y="5549"/>
                </a:lnTo>
                <a:lnTo>
                  <a:pt x="0" y="19215"/>
                </a:lnTo>
                <a:lnTo>
                  <a:pt x="5537" y="24752"/>
                </a:lnTo>
                <a:lnTo>
                  <a:pt x="19202" y="24752"/>
                </a:lnTo>
                <a:lnTo>
                  <a:pt x="24739" y="19215"/>
                </a:lnTo>
                <a:lnTo>
                  <a:pt x="24739" y="12382"/>
                </a:lnTo>
                <a:lnTo>
                  <a:pt x="24739" y="5549"/>
                </a:lnTo>
                <a:close/>
              </a:path>
            </a:pathLst>
          </a:custGeom>
          <a:solidFill>
            <a:srgbClr val="000000"/>
          </a:solidFill>
        </p:spPr>
        <p:txBody>
          <a:bodyPr wrap="square" lIns="0" tIns="0" rIns="0" bIns="0" rtlCol="0"/>
          <a:lstStyle/>
          <a:p>
            <a:endParaRPr dirty="0"/>
          </a:p>
        </p:txBody>
      </p:sp>
      <p:sp>
        <p:nvSpPr>
          <p:cNvPr id="15" name="object 15"/>
          <p:cNvSpPr/>
          <p:nvPr/>
        </p:nvSpPr>
        <p:spPr>
          <a:xfrm>
            <a:off x="998864" y="1299104"/>
            <a:ext cx="24765" cy="24765"/>
          </a:xfrm>
          <a:custGeom>
            <a:avLst/>
            <a:gdLst/>
            <a:ahLst/>
            <a:cxnLst/>
            <a:rect l="l" t="t" r="r" b="b"/>
            <a:pathLst>
              <a:path w="24765" h="24765">
                <a:moveTo>
                  <a:pt x="19209" y="0"/>
                </a:moveTo>
                <a:lnTo>
                  <a:pt x="5540" y="0"/>
                </a:lnTo>
                <a:lnTo>
                  <a:pt x="0" y="5541"/>
                </a:lnTo>
                <a:lnTo>
                  <a:pt x="0" y="19210"/>
                </a:lnTo>
                <a:lnTo>
                  <a:pt x="5540" y="24749"/>
                </a:lnTo>
                <a:lnTo>
                  <a:pt x="19209" y="24749"/>
                </a:lnTo>
                <a:lnTo>
                  <a:pt x="24749" y="19210"/>
                </a:lnTo>
                <a:lnTo>
                  <a:pt x="24749" y="12374"/>
                </a:lnTo>
                <a:lnTo>
                  <a:pt x="24749" y="5541"/>
                </a:lnTo>
                <a:lnTo>
                  <a:pt x="19209" y="0"/>
                </a:lnTo>
                <a:close/>
              </a:path>
            </a:pathLst>
          </a:custGeom>
          <a:solidFill>
            <a:srgbClr val="000000"/>
          </a:solidFill>
        </p:spPr>
        <p:txBody>
          <a:bodyPr wrap="square" lIns="0" tIns="0" rIns="0" bIns="0" rtlCol="0"/>
          <a:lstStyle/>
          <a:p>
            <a:endParaRPr dirty="0"/>
          </a:p>
        </p:txBody>
      </p:sp>
      <p:sp>
        <p:nvSpPr>
          <p:cNvPr id="16" name="Content Placeholder 2">
            <a:extLst>
              <a:ext uri="{FF2B5EF4-FFF2-40B4-BE49-F238E27FC236}">
                <a16:creationId xmlns:a16="http://schemas.microsoft.com/office/drawing/2014/main" id="{FF67F91C-E609-B7A1-294B-BE3B03BCF329}"/>
              </a:ext>
            </a:extLst>
          </p:cNvPr>
          <p:cNvSpPr txBox="1">
            <a:spLocks/>
          </p:cNvSpPr>
          <p:nvPr/>
        </p:nvSpPr>
        <p:spPr bwMode="auto">
          <a:xfrm>
            <a:off x="2605002" y="3323868"/>
            <a:ext cx="5091543" cy="19356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2400" b="1" dirty="0">
                <a:latin typeface="+mj-lt"/>
              </a:rPr>
              <a:t>Email:  </a:t>
            </a:r>
            <a:r>
              <a:rPr lang="en-US" sz="2400" u="none" strike="noStrike" dirty="0">
                <a:solidFill>
                  <a:srgbClr val="0000FF"/>
                </a:solidFill>
                <a:effectLst/>
                <a:latin typeface="Calibri" panose="020F0502020204030204" pitchFamily="34" charset="0"/>
                <a:ea typeface="Calibri" panose="020F0502020204030204" pitchFamily="34" charset="0"/>
                <a:cs typeface="Segoe UI" panose="020B0502040204020203" pitchFamily="34" charset="0"/>
                <a:hlinkClick r:id="rId5"/>
              </a:rPr>
              <a:t>NAB-PAO@usace.army.mil</a:t>
            </a:r>
            <a:endParaRPr lang="en-US" sz="2400" b="1" spc="-5" dirty="0">
              <a:effectLst/>
              <a:latin typeface="+mj-lt"/>
              <a:ea typeface="Calibri" panose="020F0502020204030204" pitchFamily="34" charset="0"/>
            </a:endParaRPr>
          </a:p>
          <a:p>
            <a:r>
              <a:rPr lang="en-US" sz="2400" b="1" dirty="0">
                <a:latin typeface="+mj-lt"/>
              </a:rPr>
              <a:t>Mail: ATTN:  Cynthia Mitchell</a:t>
            </a:r>
          </a:p>
          <a:p>
            <a:r>
              <a:rPr lang="en-US" sz="2400" b="1" dirty="0">
                <a:latin typeface="+mj-lt"/>
              </a:rPr>
              <a:t>         2 Hopkins Plaza</a:t>
            </a:r>
          </a:p>
          <a:p>
            <a:r>
              <a:rPr lang="en-US" sz="2400" b="1" dirty="0">
                <a:latin typeface="+mj-lt"/>
              </a:rPr>
              <a:t>         Baltimore, MD 21201</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3912608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10" y="139667"/>
            <a:ext cx="9831823" cy="814388"/>
          </a:xfrm>
        </p:spPr>
        <p:txBody>
          <a:bodyPr/>
          <a:lstStyle/>
          <a:p>
            <a:pPr algn="ctr"/>
            <a:r>
              <a:rPr lang="en-US" dirty="0"/>
              <a:t>Agenda</a:t>
            </a:r>
          </a:p>
        </p:txBody>
      </p:sp>
      <p:sp>
        <p:nvSpPr>
          <p:cNvPr id="3" name="Content Placeholder 2"/>
          <p:cNvSpPr>
            <a:spLocks noGrp="1"/>
          </p:cNvSpPr>
          <p:nvPr>
            <p:ph sz="quarter" idx="10"/>
          </p:nvPr>
        </p:nvSpPr>
        <p:spPr>
          <a:xfrm>
            <a:off x="290033" y="1064909"/>
            <a:ext cx="11351190" cy="5653424"/>
          </a:xfrm>
          <a:prstGeom prst="rect">
            <a:avLst/>
          </a:prstGeom>
        </p:spPr>
        <p:txBody>
          <a:bodyPr/>
          <a:lstStyle/>
          <a:p>
            <a:pPr lvl="1">
              <a:spcBef>
                <a:spcPts val="600"/>
              </a:spcBef>
              <a:spcAft>
                <a:spcPts val="600"/>
              </a:spcAft>
            </a:pPr>
            <a:r>
              <a:rPr lang="en-US" sz="2800" dirty="0">
                <a:solidFill>
                  <a:srgbClr val="000000"/>
                </a:solidFill>
                <a:latin typeface="Arial" charset="0"/>
              </a:rPr>
              <a:t>Welcome and Introductions</a:t>
            </a:r>
          </a:p>
          <a:p>
            <a:pPr lvl="1">
              <a:spcBef>
                <a:spcPts val="600"/>
              </a:spcBef>
              <a:spcAft>
                <a:spcPts val="600"/>
              </a:spcAft>
            </a:pPr>
            <a:r>
              <a:rPr lang="en-US" sz="2800" dirty="0">
                <a:solidFill>
                  <a:srgbClr val="000000"/>
                </a:solidFill>
                <a:latin typeface="Arial" charset="0"/>
              </a:rPr>
              <a:t>CERCLA Process</a:t>
            </a:r>
          </a:p>
          <a:p>
            <a:pPr lvl="1">
              <a:spcBef>
                <a:spcPts val="600"/>
              </a:spcBef>
              <a:spcAft>
                <a:spcPts val="600"/>
              </a:spcAft>
            </a:pPr>
            <a:r>
              <a:rPr lang="en-US" sz="2800" dirty="0">
                <a:solidFill>
                  <a:srgbClr val="000000"/>
                </a:solidFill>
                <a:latin typeface="Arial" charset="0"/>
              </a:rPr>
              <a:t>Spring Valley FUDS Background</a:t>
            </a:r>
          </a:p>
          <a:p>
            <a:pPr lvl="1">
              <a:spcBef>
                <a:spcPts val="600"/>
              </a:spcBef>
              <a:spcAft>
                <a:spcPts val="600"/>
              </a:spcAft>
            </a:pPr>
            <a:r>
              <a:rPr lang="en-US" sz="2800" dirty="0">
                <a:solidFill>
                  <a:srgbClr val="000000"/>
                </a:solidFill>
                <a:latin typeface="Arial" charset="0"/>
              </a:rPr>
              <a:t>2016 Groundwater Remedial Investigation Report</a:t>
            </a:r>
          </a:p>
          <a:p>
            <a:pPr lvl="1">
              <a:spcBef>
                <a:spcPts val="600"/>
              </a:spcBef>
              <a:spcAft>
                <a:spcPts val="600"/>
              </a:spcAft>
            </a:pPr>
            <a:r>
              <a:rPr lang="en-US" sz="2800" dirty="0">
                <a:solidFill>
                  <a:srgbClr val="000000"/>
                </a:solidFill>
                <a:latin typeface="Arial" charset="0"/>
              </a:rPr>
              <a:t>2023 Groundwater Remedial Investigation Addendum</a:t>
            </a:r>
          </a:p>
          <a:p>
            <a:pPr lvl="1">
              <a:spcBef>
                <a:spcPts val="600"/>
              </a:spcBef>
              <a:spcAft>
                <a:spcPts val="600"/>
              </a:spcAft>
            </a:pPr>
            <a:r>
              <a:rPr lang="en-US" sz="2800" dirty="0">
                <a:solidFill>
                  <a:srgbClr val="000000"/>
                </a:solidFill>
                <a:latin typeface="Arial" charset="0"/>
              </a:rPr>
              <a:t>Groundwater Proposed Plan</a:t>
            </a:r>
          </a:p>
          <a:p>
            <a:pPr lvl="1">
              <a:spcBef>
                <a:spcPts val="600"/>
              </a:spcBef>
              <a:spcAft>
                <a:spcPts val="600"/>
              </a:spcAft>
            </a:pPr>
            <a:r>
              <a:rPr lang="en-US" sz="2800" dirty="0">
                <a:solidFill>
                  <a:srgbClr val="000000"/>
                </a:solidFill>
                <a:latin typeface="Arial" charset="0"/>
              </a:rPr>
              <a:t>Next Steps</a:t>
            </a:r>
          </a:p>
          <a:p>
            <a:pPr lvl="1">
              <a:spcBef>
                <a:spcPts val="600"/>
              </a:spcBef>
              <a:spcAft>
                <a:spcPts val="600"/>
              </a:spcAft>
            </a:pPr>
            <a:r>
              <a:rPr lang="en-US" sz="2800" dirty="0">
                <a:solidFill>
                  <a:srgbClr val="000000"/>
                </a:solidFill>
                <a:latin typeface="Arial" charset="0"/>
              </a:rPr>
              <a:t>Ways to Comment</a:t>
            </a:r>
          </a:p>
          <a:p>
            <a:pPr lvl="1">
              <a:spcBef>
                <a:spcPts val="600"/>
              </a:spcBef>
              <a:spcAft>
                <a:spcPts val="600"/>
              </a:spcAft>
            </a:pPr>
            <a:r>
              <a:rPr lang="en-US" sz="2800" dirty="0">
                <a:solidFill>
                  <a:srgbClr val="000000"/>
                </a:solidFill>
                <a:latin typeface="Arial" charset="0"/>
              </a:rPr>
              <a:t>Questions</a:t>
            </a:r>
          </a:p>
        </p:txBody>
      </p:sp>
    </p:spTree>
    <p:extLst>
      <p:ext uri="{BB962C8B-B14F-4D97-AF65-F5344CB8AC3E}">
        <p14:creationId xmlns:p14="http://schemas.microsoft.com/office/powerpoint/2010/main" val="25316129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040" y="881278"/>
            <a:ext cx="9831823" cy="814388"/>
          </a:xfrm>
        </p:spPr>
        <p:txBody>
          <a:bodyPr/>
          <a:lstStyle/>
          <a:p>
            <a:pPr algn="ctr"/>
            <a:r>
              <a:rPr lang="en-US" u="sng" dirty="0"/>
              <a:t>Questions?</a:t>
            </a:r>
          </a:p>
        </p:txBody>
      </p:sp>
      <p:pic>
        <p:nvPicPr>
          <p:cNvPr id="6" name="Content Placeholder 5">
            <a:extLst>
              <a:ext uri="{FF2B5EF4-FFF2-40B4-BE49-F238E27FC236}">
                <a16:creationId xmlns:a16="http://schemas.microsoft.com/office/drawing/2014/main" id="{FC44DA7F-25D7-4615-BD17-D35F2D72F44F}"/>
              </a:ext>
            </a:extLst>
          </p:cNvPr>
          <p:cNvPicPr>
            <a:picLocks noGrp="1" noChangeAspect="1"/>
          </p:cNvPicPr>
          <p:nvPr>
            <p:ph sz="quarter" idx="10"/>
          </p:nvPr>
        </p:nvPicPr>
        <p:blipFill>
          <a:blip r:embed="rId2"/>
          <a:stretch>
            <a:fillRect/>
          </a:stretch>
        </p:blipFill>
        <p:spPr>
          <a:xfrm>
            <a:off x="4178710" y="2367270"/>
            <a:ext cx="3033941" cy="3033941"/>
          </a:xfrm>
          <a:prstGeom prst="rect">
            <a:avLst/>
          </a:prstGeom>
        </p:spPr>
      </p:pic>
      <p:sp>
        <p:nvSpPr>
          <p:cNvPr id="4" name="Date Placeholder 3"/>
          <p:cNvSpPr>
            <a:spLocks noGrp="1"/>
          </p:cNvSpPr>
          <p:nvPr>
            <p:ph type="dt" sz="half" idx="2"/>
          </p:nvPr>
        </p:nvSpPr>
        <p:spPr>
          <a:xfrm>
            <a:off x="9182100" y="6648676"/>
            <a:ext cx="2743200" cy="18288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1AF8D-1629-4E7E-8FE8-8B129B5C4A14}" type="datetime1">
              <a:rPr lang="en-US" smtClean="0"/>
              <a:pPr/>
              <a:t>8/12/2024</a:t>
            </a:fld>
            <a:endParaRPr lang="en-US"/>
          </a:p>
        </p:txBody>
      </p:sp>
    </p:spTree>
    <p:extLst>
      <p:ext uri="{BB962C8B-B14F-4D97-AF65-F5344CB8AC3E}">
        <p14:creationId xmlns:p14="http://schemas.microsoft.com/office/powerpoint/2010/main" val="3334097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10" y="139667"/>
            <a:ext cx="9831823" cy="814388"/>
          </a:xfrm>
        </p:spPr>
        <p:txBody>
          <a:bodyPr/>
          <a:lstStyle/>
          <a:p>
            <a:pPr algn="ctr"/>
            <a:r>
              <a:rPr lang="en-US" dirty="0"/>
              <a:t>Introductions</a:t>
            </a:r>
          </a:p>
        </p:txBody>
      </p:sp>
      <p:sp>
        <p:nvSpPr>
          <p:cNvPr id="3" name="Content Placeholder 2"/>
          <p:cNvSpPr>
            <a:spLocks noGrp="1"/>
          </p:cNvSpPr>
          <p:nvPr>
            <p:ph sz="quarter" idx="10"/>
          </p:nvPr>
        </p:nvSpPr>
        <p:spPr>
          <a:xfrm>
            <a:off x="279523" y="1064909"/>
            <a:ext cx="11351190" cy="5653424"/>
          </a:xfrm>
          <a:prstGeom prst="rect">
            <a:avLst/>
          </a:prstGeom>
        </p:spPr>
        <p:txBody>
          <a:bodyPr/>
          <a:lstStyle/>
          <a:p>
            <a:pPr marL="0" lvl="1" indent="0">
              <a:spcBef>
                <a:spcPts val="600"/>
              </a:spcBef>
              <a:spcAft>
                <a:spcPts val="600"/>
              </a:spcAft>
              <a:buNone/>
            </a:pPr>
            <a:r>
              <a:rPr lang="en-US" sz="2800" b="1" dirty="0">
                <a:solidFill>
                  <a:srgbClr val="000000"/>
                </a:solidFill>
                <a:latin typeface="Arial" charset="0"/>
              </a:rPr>
              <a:t>Project Team:</a:t>
            </a:r>
          </a:p>
          <a:p>
            <a:pPr lvl="1">
              <a:spcBef>
                <a:spcPts val="600"/>
              </a:spcBef>
              <a:spcAft>
                <a:spcPts val="600"/>
              </a:spcAft>
            </a:pPr>
            <a:r>
              <a:rPr lang="en-US" sz="2400" dirty="0">
                <a:solidFill>
                  <a:srgbClr val="000000"/>
                </a:solidFill>
                <a:latin typeface="Arial" charset="0"/>
              </a:rPr>
              <a:t>United States Army Corps of Engineers (USACE) Baltimore District</a:t>
            </a:r>
          </a:p>
          <a:p>
            <a:pPr lvl="1">
              <a:spcBef>
                <a:spcPts val="600"/>
              </a:spcBef>
              <a:spcAft>
                <a:spcPts val="600"/>
              </a:spcAft>
            </a:pPr>
            <a:r>
              <a:rPr lang="en-US" sz="2400" dirty="0">
                <a:solidFill>
                  <a:srgbClr val="000000"/>
                </a:solidFill>
                <a:latin typeface="Arial" charset="0"/>
              </a:rPr>
              <a:t>U.S. Environmental Protection Agency, Region III</a:t>
            </a:r>
          </a:p>
          <a:p>
            <a:pPr lvl="1">
              <a:spcBef>
                <a:spcPts val="600"/>
              </a:spcBef>
              <a:spcAft>
                <a:spcPts val="600"/>
              </a:spcAft>
            </a:pPr>
            <a:r>
              <a:rPr lang="en-US" sz="2400" dirty="0">
                <a:solidFill>
                  <a:srgbClr val="000000"/>
                </a:solidFill>
                <a:latin typeface="Arial" charset="0"/>
              </a:rPr>
              <a:t>D.C. Department of Energy and Environment</a:t>
            </a:r>
          </a:p>
          <a:p>
            <a:pPr lvl="1">
              <a:spcBef>
                <a:spcPts val="600"/>
              </a:spcBef>
              <a:spcAft>
                <a:spcPts val="600"/>
              </a:spcAft>
            </a:pPr>
            <a:r>
              <a:rPr lang="en-US" sz="2400" dirty="0">
                <a:solidFill>
                  <a:srgbClr val="000000"/>
                </a:solidFill>
                <a:latin typeface="Arial" charset="0"/>
              </a:rPr>
              <a:t>USACE Contractor, AECOM </a:t>
            </a:r>
          </a:p>
          <a:p>
            <a:pPr marL="0" lvl="1" indent="0">
              <a:spcBef>
                <a:spcPts val="600"/>
              </a:spcBef>
              <a:spcAft>
                <a:spcPts val="600"/>
              </a:spcAft>
              <a:buNone/>
            </a:pPr>
            <a:r>
              <a:rPr lang="en-US" sz="2800" b="1" dirty="0">
                <a:solidFill>
                  <a:srgbClr val="000000"/>
                </a:solidFill>
                <a:latin typeface="Arial" charset="0"/>
              </a:rPr>
              <a:t>Why are we here?  </a:t>
            </a:r>
          </a:p>
          <a:p>
            <a:pPr lvl="1">
              <a:spcBef>
                <a:spcPts val="600"/>
              </a:spcBef>
              <a:spcAft>
                <a:spcPts val="600"/>
              </a:spcAft>
            </a:pPr>
            <a:r>
              <a:rPr lang="en-US" sz="2400" dirty="0">
                <a:solidFill>
                  <a:srgbClr val="000000"/>
                </a:solidFill>
                <a:latin typeface="Arial" charset="0"/>
              </a:rPr>
              <a:t>Present the Proposed Plan for Spring Valley FUDS Groundwater</a:t>
            </a:r>
          </a:p>
          <a:p>
            <a:pPr lvl="1">
              <a:spcBef>
                <a:spcPts val="600"/>
              </a:spcBef>
              <a:spcAft>
                <a:spcPts val="600"/>
              </a:spcAft>
            </a:pPr>
            <a:r>
              <a:rPr lang="en-US" sz="2400" dirty="0">
                <a:solidFill>
                  <a:srgbClr val="000000"/>
                </a:solidFill>
                <a:latin typeface="Arial" charset="0"/>
              </a:rPr>
              <a:t>Receive public input on the preferred approach</a:t>
            </a:r>
          </a:p>
          <a:p>
            <a:pPr lvl="1">
              <a:spcBef>
                <a:spcPts val="600"/>
              </a:spcBef>
              <a:spcAft>
                <a:spcPts val="600"/>
              </a:spcAft>
            </a:pPr>
            <a:endParaRPr lang="en-US" sz="2800" dirty="0">
              <a:solidFill>
                <a:srgbClr val="000000"/>
              </a:solidFill>
              <a:latin typeface="Arial" charset="0"/>
            </a:endParaRPr>
          </a:p>
        </p:txBody>
      </p:sp>
    </p:spTree>
    <p:extLst>
      <p:ext uri="{BB962C8B-B14F-4D97-AF65-F5344CB8AC3E}">
        <p14:creationId xmlns:p14="http://schemas.microsoft.com/office/powerpoint/2010/main" val="3509258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0291" y="6472053"/>
            <a:ext cx="3895106" cy="246221"/>
          </a:xfrm>
          <a:prstGeom prst="rect">
            <a:avLst/>
          </a:prstGeom>
          <a:noFill/>
        </p:spPr>
        <p:txBody>
          <a:bodyPr wrap="square" rtlCol="0">
            <a:spAutoFit/>
          </a:bodyPr>
          <a:lstStyle/>
          <a:p>
            <a:r>
              <a:rPr lang="en-US" sz="1000" dirty="0">
                <a:solidFill>
                  <a:srgbClr val="000000"/>
                </a:solidFill>
              </a:rPr>
              <a:t>August 2024</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96287" y="103160"/>
            <a:ext cx="9362627" cy="6754840"/>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0"/>
          </p:nvPr>
        </p:nvSpPr>
        <p:spPr/>
        <p:txBody>
          <a:bodyPr/>
          <a:lstStyle/>
          <a:p>
            <a:pPr>
              <a:defRPr/>
            </a:pPr>
            <a:fld id="{E14BBC95-0EC9-47C7-9528-9845459EE4E2}" type="slidenum">
              <a:rPr lang="en-US" smtClean="0"/>
              <a:pPr>
                <a:defRPr/>
              </a:pPr>
              <a:t>4</a:t>
            </a:fld>
            <a:endParaRPr lang="en-US" dirty="0"/>
          </a:p>
        </p:txBody>
      </p:sp>
      <p:sp>
        <p:nvSpPr>
          <p:cNvPr id="5" name="Oval 4">
            <a:extLst>
              <a:ext uri="{FF2B5EF4-FFF2-40B4-BE49-F238E27FC236}">
                <a16:creationId xmlns:a16="http://schemas.microsoft.com/office/drawing/2014/main" id="{48D9E611-31CC-984A-264B-8934EDF2F5DC}"/>
              </a:ext>
            </a:extLst>
          </p:cNvPr>
          <p:cNvSpPr/>
          <p:nvPr/>
        </p:nvSpPr>
        <p:spPr bwMode="auto">
          <a:xfrm>
            <a:off x="4323762" y="2809188"/>
            <a:ext cx="2809187" cy="1998482"/>
          </a:xfrm>
          <a:prstGeom prst="ellipse">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dirty="0">
              <a:ln w="38100">
                <a:solidFill>
                  <a:srgbClr val="FF0000"/>
                </a:solidFill>
                <a:prstDash val="solid"/>
              </a:ln>
              <a:latin typeface="Arial" charset="0"/>
            </a:endParaRPr>
          </a:p>
        </p:txBody>
      </p:sp>
    </p:spTree>
    <p:extLst>
      <p:ext uri="{BB962C8B-B14F-4D97-AF65-F5344CB8AC3E}">
        <p14:creationId xmlns:p14="http://schemas.microsoft.com/office/powerpoint/2010/main" val="340147096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10" y="139667"/>
            <a:ext cx="9831823" cy="814388"/>
          </a:xfrm>
        </p:spPr>
        <p:txBody>
          <a:bodyPr/>
          <a:lstStyle/>
          <a:p>
            <a:r>
              <a:rPr lang="en-US" dirty="0"/>
              <a:t>Spring Valley FUDS BACKGROUND</a:t>
            </a:r>
          </a:p>
        </p:txBody>
      </p:sp>
      <p:sp>
        <p:nvSpPr>
          <p:cNvPr id="3" name="Content Placeholder 2"/>
          <p:cNvSpPr>
            <a:spLocks noGrp="1"/>
          </p:cNvSpPr>
          <p:nvPr>
            <p:ph sz="quarter" idx="10"/>
          </p:nvPr>
        </p:nvSpPr>
        <p:spPr>
          <a:xfrm>
            <a:off x="321564" y="1204576"/>
            <a:ext cx="11351190" cy="5653424"/>
          </a:xfrm>
          <a:prstGeom prst="rect">
            <a:avLst/>
          </a:prstGeom>
        </p:spPr>
        <p:txBody>
          <a:bodyPr/>
          <a:lstStyle/>
          <a:p>
            <a:pPr lvl="1">
              <a:spcBef>
                <a:spcPts val="600"/>
              </a:spcBef>
              <a:spcAft>
                <a:spcPts val="600"/>
              </a:spcAft>
            </a:pPr>
            <a:r>
              <a:rPr lang="en-US" sz="2800" dirty="0">
                <a:solidFill>
                  <a:srgbClr val="000000"/>
                </a:solidFill>
                <a:latin typeface="Arial" charset="0"/>
              </a:rPr>
              <a:t>During WWI, the American University Experiment Station (AUES)  was established by the U.S. Government (1917-1920) for research and testing of chemical agents, equipment, and munitions</a:t>
            </a:r>
            <a:endParaRPr lang="en-US" sz="2200" dirty="0">
              <a:solidFill>
                <a:srgbClr val="000000"/>
              </a:solidFill>
              <a:latin typeface="Arial" charset="0"/>
            </a:endParaRPr>
          </a:p>
          <a:p>
            <a:pPr lvl="1">
              <a:spcBef>
                <a:spcPts val="600"/>
              </a:spcBef>
              <a:spcAft>
                <a:spcPts val="600"/>
              </a:spcAft>
            </a:pPr>
            <a:r>
              <a:rPr lang="en-US" sz="2800" dirty="0">
                <a:solidFill>
                  <a:srgbClr val="000000"/>
                </a:solidFill>
                <a:latin typeface="Arial" charset="0"/>
              </a:rPr>
              <a:t>Since 1993, USACE has conducted numerous investigations and removals in the area used by AUES during WWI, including: </a:t>
            </a:r>
          </a:p>
          <a:p>
            <a:pPr lvl="2">
              <a:spcBef>
                <a:spcPts val="600"/>
              </a:spcBef>
              <a:spcAft>
                <a:spcPts val="600"/>
              </a:spcAft>
            </a:pPr>
            <a:r>
              <a:rPr lang="en-US" sz="2200" dirty="0">
                <a:solidFill>
                  <a:srgbClr val="000000"/>
                </a:solidFill>
                <a:latin typeface="Arial" charset="0"/>
              </a:rPr>
              <a:t>Arsenic soil investigation and removals</a:t>
            </a:r>
          </a:p>
          <a:p>
            <a:pPr lvl="2">
              <a:spcBef>
                <a:spcPts val="600"/>
              </a:spcBef>
              <a:spcAft>
                <a:spcPts val="600"/>
              </a:spcAft>
            </a:pPr>
            <a:r>
              <a:rPr lang="en-US" sz="2200" dirty="0">
                <a:solidFill>
                  <a:srgbClr val="000000"/>
                </a:solidFill>
                <a:latin typeface="Arial" charset="0"/>
              </a:rPr>
              <a:t>Munition investigations and removals resulted in recovery of over 1100 munitions items (MEC and MD), 85 known or suspected chemical</a:t>
            </a:r>
          </a:p>
          <a:p>
            <a:pPr lvl="2">
              <a:spcBef>
                <a:spcPts val="600"/>
              </a:spcBef>
              <a:spcAft>
                <a:spcPts val="600"/>
              </a:spcAft>
            </a:pPr>
            <a:r>
              <a:rPr lang="en-US" sz="2200" dirty="0">
                <a:solidFill>
                  <a:srgbClr val="000000"/>
                </a:solidFill>
                <a:latin typeface="Arial" charset="0"/>
              </a:rPr>
              <a:t>Glenbrook road soil removal to bedrock</a:t>
            </a:r>
          </a:p>
          <a:p>
            <a:pPr lvl="2">
              <a:spcBef>
                <a:spcPts val="600"/>
              </a:spcBef>
              <a:spcAft>
                <a:spcPts val="600"/>
              </a:spcAft>
            </a:pPr>
            <a:r>
              <a:rPr lang="en-US" sz="2200" dirty="0">
                <a:solidFill>
                  <a:srgbClr val="000000"/>
                </a:solidFill>
                <a:latin typeface="Arial" charset="0"/>
              </a:rPr>
              <a:t>Soil and debris removal at Public Safety Building</a:t>
            </a:r>
          </a:p>
          <a:p>
            <a:pPr lvl="2">
              <a:spcBef>
                <a:spcPts val="600"/>
              </a:spcBef>
              <a:spcAft>
                <a:spcPts val="600"/>
              </a:spcAft>
            </a:pPr>
            <a:r>
              <a:rPr lang="en-US" sz="2200" b="1" dirty="0">
                <a:solidFill>
                  <a:srgbClr val="000000"/>
                </a:solidFill>
                <a:latin typeface="Arial" charset="0"/>
              </a:rPr>
              <a:t>Groundwater investigations</a:t>
            </a:r>
          </a:p>
        </p:txBody>
      </p:sp>
    </p:spTree>
    <p:extLst>
      <p:ext uri="{BB962C8B-B14F-4D97-AF65-F5344CB8AC3E}">
        <p14:creationId xmlns:p14="http://schemas.microsoft.com/office/powerpoint/2010/main" val="28083620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10" y="139667"/>
            <a:ext cx="9831823" cy="814388"/>
          </a:xfrm>
        </p:spPr>
        <p:txBody>
          <a:bodyPr/>
          <a:lstStyle/>
          <a:p>
            <a:r>
              <a:rPr lang="en-US" dirty="0" err="1"/>
              <a:t>gRoundwater</a:t>
            </a:r>
            <a:r>
              <a:rPr lang="en-US" dirty="0"/>
              <a:t> REMEDIAL INVESTIGATION (RI)</a:t>
            </a:r>
          </a:p>
        </p:txBody>
      </p:sp>
      <p:sp>
        <p:nvSpPr>
          <p:cNvPr id="3" name="Content Placeholder 2"/>
          <p:cNvSpPr>
            <a:spLocks noGrp="1"/>
          </p:cNvSpPr>
          <p:nvPr>
            <p:ph sz="quarter" idx="10"/>
          </p:nvPr>
        </p:nvSpPr>
        <p:spPr>
          <a:xfrm>
            <a:off x="321564" y="1204576"/>
            <a:ext cx="11351190" cy="5653424"/>
          </a:xfrm>
          <a:prstGeom prst="rect">
            <a:avLst/>
          </a:prstGeom>
        </p:spPr>
        <p:txBody>
          <a:bodyPr/>
          <a:lstStyle/>
          <a:p>
            <a:pPr marL="0" lvl="1" indent="0">
              <a:spcBef>
                <a:spcPts val="600"/>
              </a:spcBef>
              <a:spcAft>
                <a:spcPts val="600"/>
              </a:spcAft>
              <a:buNone/>
            </a:pPr>
            <a:r>
              <a:rPr lang="en-US" sz="2800" b="1" dirty="0">
                <a:solidFill>
                  <a:srgbClr val="000000"/>
                </a:solidFill>
                <a:latin typeface="Arial" charset="0"/>
              </a:rPr>
              <a:t>Groundwater Remedial Investigation initiated in 2004</a:t>
            </a:r>
          </a:p>
          <a:p>
            <a:pPr marL="0" lvl="1" indent="0">
              <a:spcBef>
                <a:spcPts val="600"/>
              </a:spcBef>
              <a:spcAft>
                <a:spcPts val="600"/>
              </a:spcAft>
              <a:buNone/>
            </a:pPr>
            <a:r>
              <a:rPr lang="en-US" sz="2800" b="1" dirty="0">
                <a:solidFill>
                  <a:srgbClr val="000000"/>
                </a:solidFill>
                <a:latin typeface="Arial" charset="0"/>
              </a:rPr>
              <a:t>Groundwater RI Main Objectives:  </a:t>
            </a:r>
          </a:p>
          <a:p>
            <a:pPr lvl="1">
              <a:spcBef>
                <a:spcPts val="600"/>
              </a:spcBef>
              <a:spcAft>
                <a:spcPts val="600"/>
              </a:spcAft>
            </a:pPr>
            <a:r>
              <a:rPr lang="en-US" sz="2800" dirty="0">
                <a:solidFill>
                  <a:srgbClr val="000000"/>
                </a:solidFill>
                <a:latin typeface="Arial" charset="0"/>
              </a:rPr>
              <a:t>Determine groundwater and surface water occurrence, flow, and chemistry</a:t>
            </a:r>
          </a:p>
          <a:p>
            <a:pPr lvl="1">
              <a:spcBef>
                <a:spcPts val="600"/>
              </a:spcBef>
              <a:spcAft>
                <a:spcPts val="600"/>
              </a:spcAft>
            </a:pPr>
            <a:r>
              <a:rPr lang="en-US" sz="2800" dirty="0">
                <a:solidFill>
                  <a:srgbClr val="000000"/>
                </a:solidFill>
                <a:latin typeface="Arial" charset="0"/>
              </a:rPr>
              <a:t>Determine if AUES activities impacted local groundwater quality</a:t>
            </a:r>
          </a:p>
          <a:p>
            <a:pPr lvl="1">
              <a:spcBef>
                <a:spcPts val="600"/>
              </a:spcBef>
              <a:spcAft>
                <a:spcPts val="600"/>
              </a:spcAft>
            </a:pPr>
            <a:r>
              <a:rPr lang="en-US" sz="2800" dirty="0">
                <a:solidFill>
                  <a:srgbClr val="000000"/>
                </a:solidFill>
                <a:latin typeface="Arial" charset="0"/>
              </a:rPr>
              <a:t>Determine nature and extent of any detected contamination</a:t>
            </a:r>
          </a:p>
          <a:p>
            <a:pPr lvl="1">
              <a:spcBef>
                <a:spcPts val="600"/>
              </a:spcBef>
              <a:spcAft>
                <a:spcPts val="600"/>
              </a:spcAft>
            </a:pPr>
            <a:r>
              <a:rPr lang="en-US" sz="2800" dirty="0">
                <a:solidFill>
                  <a:srgbClr val="000000"/>
                </a:solidFill>
                <a:latin typeface="Arial" charset="0"/>
              </a:rPr>
              <a:t>Assessment of potential human health risks posed by chemicals detected in groundwater and surface water</a:t>
            </a:r>
          </a:p>
          <a:p>
            <a:pPr lvl="2">
              <a:spcBef>
                <a:spcPts val="600"/>
              </a:spcBef>
              <a:spcAft>
                <a:spcPts val="600"/>
              </a:spcAft>
            </a:pPr>
            <a:endParaRPr lang="en-US" sz="2200" dirty="0">
              <a:solidFill>
                <a:srgbClr val="000000"/>
              </a:solidFill>
              <a:latin typeface="Arial" charset="0"/>
            </a:endParaRPr>
          </a:p>
        </p:txBody>
      </p:sp>
    </p:spTree>
    <p:extLst>
      <p:ext uri="{BB962C8B-B14F-4D97-AF65-F5344CB8AC3E}">
        <p14:creationId xmlns:p14="http://schemas.microsoft.com/office/powerpoint/2010/main" val="31743672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97710" y="139667"/>
            <a:ext cx="9831823" cy="814388"/>
          </a:xfrm>
        </p:spPr>
        <p:txBody>
          <a:bodyPr/>
          <a:lstStyle/>
          <a:p>
            <a:r>
              <a:rPr lang="en-US" dirty="0"/>
              <a:t>groundwater REMEDIAL INVESTIGATION</a:t>
            </a: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52486" y="1160890"/>
            <a:ext cx="8548272" cy="500092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29870" y="2387283"/>
            <a:ext cx="3114261" cy="3034677"/>
          </a:xfrm>
          <a:prstGeom prst="rect">
            <a:avLst/>
          </a:prstGeom>
        </p:spPr>
        <p:txBody>
          <a:bodyPr wrap="square">
            <a:spAutoFit/>
          </a:bodyPr>
          <a:lstStyle/>
          <a:p>
            <a:pPr marL="457200" indent="-457200">
              <a:spcBef>
                <a:spcPct val="20000"/>
              </a:spcBef>
              <a:buFont typeface="Arial" panose="020B0604020202020204" pitchFamily="34" charset="0"/>
              <a:buChar char="•"/>
            </a:pPr>
            <a:r>
              <a:rPr lang="en-US" sz="2000" dirty="0">
                <a:solidFill>
                  <a:srgbClr val="000000"/>
                </a:solidFill>
                <a:latin typeface="Arial" charset="0"/>
              </a:rPr>
              <a:t>56 monitoring wells installed and sampled </a:t>
            </a:r>
          </a:p>
          <a:p>
            <a:pPr marL="457200" indent="-457200">
              <a:spcBef>
                <a:spcPct val="20000"/>
              </a:spcBef>
              <a:buFont typeface="Arial" panose="020B0604020202020204" pitchFamily="34" charset="0"/>
              <a:buChar char="•"/>
            </a:pPr>
            <a:r>
              <a:rPr lang="en-US" sz="2000" dirty="0">
                <a:solidFill>
                  <a:srgbClr val="000000"/>
                </a:solidFill>
                <a:latin typeface="Arial" charset="0"/>
              </a:rPr>
              <a:t>27 surface water locations sampled</a:t>
            </a:r>
          </a:p>
          <a:p>
            <a:pPr marL="457200" indent="-457200">
              <a:spcBef>
                <a:spcPct val="20000"/>
              </a:spcBef>
              <a:buFont typeface="Arial" panose="020B0604020202020204" pitchFamily="34" charset="0"/>
              <a:buChar char="•"/>
            </a:pPr>
            <a:r>
              <a:rPr lang="en-US" sz="2000" dirty="0">
                <a:solidFill>
                  <a:srgbClr val="000000"/>
                </a:solidFill>
                <a:latin typeface="Arial" charset="0"/>
              </a:rPr>
              <a:t>Sampling conducted from 2005 through 2021</a:t>
            </a:r>
          </a:p>
          <a:p>
            <a:pPr>
              <a:spcBef>
                <a:spcPct val="20000"/>
              </a:spcBef>
            </a:pPr>
            <a:endParaRPr lang="en-US" dirty="0">
              <a:solidFill>
                <a:srgbClr val="000000"/>
              </a:solidFill>
              <a:latin typeface="Arial" charset="0"/>
            </a:endParaRPr>
          </a:p>
          <a:p>
            <a:pPr marL="457200" indent="-457200">
              <a:spcBef>
                <a:spcPct val="20000"/>
              </a:spcBef>
              <a:buFont typeface="Arial" panose="020B0604020202020204" pitchFamily="34" charset="0"/>
              <a:buChar char="•"/>
            </a:pPr>
            <a:endParaRPr lang="en-US" dirty="0">
              <a:solidFill>
                <a:srgbClr val="FF9900"/>
              </a:solidFill>
              <a:latin typeface="Arial" charset="0"/>
            </a:endParaRPr>
          </a:p>
        </p:txBody>
      </p:sp>
      <p:sp>
        <p:nvSpPr>
          <p:cNvPr id="3" name="TextBox 2"/>
          <p:cNvSpPr txBox="1"/>
          <p:nvPr/>
        </p:nvSpPr>
        <p:spPr>
          <a:xfrm>
            <a:off x="225286" y="1264257"/>
            <a:ext cx="2923431" cy="1200329"/>
          </a:xfrm>
          <a:prstGeom prst="rect">
            <a:avLst/>
          </a:prstGeom>
          <a:noFill/>
        </p:spPr>
        <p:txBody>
          <a:bodyPr wrap="square" rtlCol="0">
            <a:spAutoFit/>
          </a:bodyPr>
          <a:lstStyle/>
          <a:p>
            <a:pPr algn="ctr"/>
            <a:r>
              <a:rPr lang="en-US" b="1" dirty="0"/>
              <a:t>GROUNDWATER AND SURFACE WATER MONITORING NETWORK</a:t>
            </a:r>
          </a:p>
          <a:p>
            <a:endParaRPr lang="en-US" dirty="0"/>
          </a:p>
        </p:txBody>
      </p:sp>
    </p:spTree>
    <p:extLst>
      <p:ext uri="{BB962C8B-B14F-4D97-AF65-F5344CB8AC3E}">
        <p14:creationId xmlns:p14="http://schemas.microsoft.com/office/powerpoint/2010/main" val="122372286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10" y="139667"/>
            <a:ext cx="9831823" cy="814388"/>
          </a:xfrm>
        </p:spPr>
        <p:txBody>
          <a:bodyPr/>
          <a:lstStyle/>
          <a:p>
            <a:r>
              <a:rPr lang="en-US" dirty="0" err="1"/>
              <a:t>gRoundwater</a:t>
            </a:r>
            <a:r>
              <a:rPr lang="en-US" dirty="0"/>
              <a:t> RI</a:t>
            </a:r>
          </a:p>
        </p:txBody>
      </p:sp>
      <p:sp>
        <p:nvSpPr>
          <p:cNvPr id="3" name="Content Placeholder 2"/>
          <p:cNvSpPr>
            <a:spLocks noGrp="1"/>
          </p:cNvSpPr>
          <p:nvPr>
            <p:ph sz="quarter" idx="10"/>
          </p:nvPr>
        </p:nvSpPr>
        <p:spPr>
          <a:xfrm>
            <a:off x="266700" y="954055"/>
            <a:ext cx="6992751" cy="5791978"/>
          </a:xfrm>
          <a:prstGeom prst="rect">
            <a:avLst/>
          </a:prstGeom>
        </p:spPr>
        <p:txBody>
          <a:bodyPr/>
          <a:lstStyle/>
          <a:p>
            <a:pPr marL="0" lvl="1" indent="0">
              <a:spcBef>
                <a:spcPts val="600"/>
              </a:spcBef>
              <a:spcAft>
                <a:spcPts val="600"/>
              </a:spcAft>
              <a:buNone/>
            </a:pPr>
            <a:r>
              <a:rPr lang="en-US" sz="2800" b="1" dirty="0">
                <a:solidFill>
                  <a:schemeClr val="tx1"/>
                </a:solidFill>
              </a:rPr>
              <a:t>Groundwater Chemistry</a:t>
            </a:r>
          </a:p>
          <a:p>
            <a:pPr lvl="1">
              <a:spcBef>
                <a:spcPts val="600"/>
              </a:spcBef>
              <a:spcAft>
                <a:spcPts val="600"/>
              </a:spcAft>
            </a:pPr>
            <a:r>
              <a:rPr lang="en-US" sz="2400" dirty="0">
                <a:solidFill>
                  <a:schemeClr val="tx1"/>
                </a:solidFill>
              </a:rPr>
              <a:t>Over 250 different chemicals were analyzed from the </a:t>
            </a:r>
            <a:r>
              <a:rPr lang="en-US" sz="2400" b="1" dirty="0">
                <a:solidFill>
                  <a:schemeClr val="tx1"/>
                </a:solidFill>
              </a:rPr>
              <a:t>groundwater</a:t>
            </a:r>
            <a:r>
              <a:rPr lang="en-US" sz="2400" dirty="0">
                <a:solidFill>
                  <a:schemeClr val="tx1"/>
                </a:solidFill>
              </a:rPr>
              <a:t> and </a:t>
            </a:r>
            <a:r>
              <a:rPr lang="en-US" sz="2400" b="1" dirty="0">
                <a:solidFill>
                  <a:schemeClr val="tx1"/>
                </a:solidFill>
              </a:rPr>
              <a:t>surface water </a:t>
            </a:r>
            <a:r>
              <a:rPr lang="en-US" sz="2400" dirty="0">
                <a:solidFill>
                  <a:schemeClr val="tx1"/>
                </a:solidFill>
              </a:rPr>
              <a:t>samples to determine potential impacts from AUES activities.</a:t>
            </a:r>
          </a:p>
          <a:p>
            <a:pPr lvl="1">
              <a:spcBef>
                <a:spcPts val="600"/>
              </a:spcBef>
              <a:spcAft>
                <a:spcPts val="600"/>
              </a:spcAft>
            </a:pPr>
            <a:r>
              <a:rPr lang="en-US" sz="2400" dirty="0">
                <a:solidFill>
                  <a:schemeClr val="tx1"/>
                </a:solidFill>
              </a:rPr>
              <a:t>Maximum detected chemical concentrations were compared to regulatory drinking water standards and screening criteria to determine Chemicals of Potential Concern (COPCs)</a:t>
            </a:r>
          </a:p>
          <a:p>
            <a:pPr lvl="1">
              <a:spcBef>
                <a:spcPts val="600"/>
              </a:spcBef>
              <a:spcAft>
                <a:spcPts val="600"/>
              </a:spcAft>
            </a:pPr>
            <a:r>
              <a:rPr lang="en-US" sz="2400" dirty="0">
                <a:solidFill>
                  <a:schemeClr val="tx1"/>
                </a:solidFill>
              </a:rPr>
              <a:t> COPCs were then evaluated in the Human Health Risk Assessment</a:t>
            </a:r>
          </a:p>
          <a:p>
            <a:pPr lvl="1">
              <a:spcBef>
                <a:spcPts val="600"/>
              </a:spcBef>
              <a:spcAft>
                <a:spcPts val="600"/>
              </a:spcAft>
            </a:pPr>
            <a:endParaRPr lang="en-US" sz="2400" dirty="0">
              <a:solidFill>
                <a:schemeClr val="tx1"/>
              </a:solidFill>
            </a:endParaRPr>
          </a:p>
        </p:txBody>
      </p:sp>
      <p:pic>
        <p:nvPicPr>
          <p:cNvPr id="6" name="Picture 5">
            <a:extLst>
              <a:ext uri="{FF2B5EF4-FFF2-40B4-BE49-F238E27FC236}">
                <a16:creationId xmlns:a16="http://schemas.microsoft.com/office/drawing/2014/main" id="{10F619F8-A67B-4FB6-A790-32EC281ECE18}"/>
              </a:ext>
            </a:extLst>
          </p:cNvPr>
          <p:cNvPicPr>
            <a:picLocks noChangeAspect="1"/>
          </p:cNvPicPr>
          <p:nvPr/>
        </p:nvPicPr>
        <p:blipFill>
          <a:blip r:embed="rId3"/>
          <a:stretch>
            <a:fillRect/>
          </a:stretch>
        </p:blipFill>
        <p:spPr>
          <a:xfrm>
            <a:off x="8978286" y="1948069"/>
            <a:ext cx="1862565" cy="1234647"/>
          </a:xfrm>
          <a:prstGeom prst="rect">
            <a:avLst/>
          </a:prstGeom>
          <a:ln w="28575">
            <a:solidFill>
              <a:schemeClr val="tx1"/>
            </a:solidFill>
          </a:ln>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6836451" y="1104900"/>
            <a:ext cx="4889499" cy="3667124"/>
          </a:xfrm>
          <a:prstGeom prst="rect">
            <a:avLst/>
          </a:prstGeom>
          <a:ln w="28575">
            <a:solidFill>
              <a:schemeClr val="tx1"/>
            </a:solidFill>
          </a:ln>
        </p:spPr>
      </p:pic>
      <p:sp>
        <p:nvSpPr>
          <p:cNvPr id="5" name="TextBox 4"/>
          <p:cNvSpPr txBox="1"/>
          <p:nvPr/>
        </p:nvSpPr>
        <p:spPr>
          <a:xfrm>
            <a:off x="7533363" y="5552591"/>
            <a:ext cx="3581400" cy="369332"/>
          </a:xfrm>
          <a:prstGeom prst="rect">
            <a:avLst/>
          </a:prstGeom>
          <a:noFill/>
        </p:spPr>
        <p:txBody>
          <a:bodyPr wrap="square" rtlCol="0">
            <a:spAutoFit/>
          </a:bodyPr>
          <a:lstStyle/>
          <a:p>
            <a:pPr algn="ctr"/>
            <a:r>
              <a:rPr lang="en-US" b="1" i="1" dirty="0"/>
              <a:t>Groundwater Sampling Well </a:t>
            </a:r>
          </a:p>
        </p:txBody>
      </p:sp>
    </p:spTree>
    <p:extLst>
      <p:ext uri="{BB962C8B-B14F-4D97-AF65-F5344CB8AC3E}">
        <p14:creationId xmlns:p14="http://schemas.microsoft.com/office/powerpoint/2010/main" val="39630396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57821D-53BE-4897-90F9-CF8163E6E321}"/>
              </a:ext>
            </a:extLst>
          </p:cNvPr>
          <p:cNvSpPr>
            <a:spLocks noGrp="1"/>
          </p:cNvSpPr>
          <p:nvPr>
            <p:ph type="title"/>
          </p:nvPr>
        </p:nvSpPr>
        <p:spPr/>
        <p:txBody>
          <a:bodyPr/>
          <a:lstStyle/>
          <a:p>
            <a:r>
              <a:rPr lang="en-US" sz="3600" dirty="0"/>
              <a:t>2016 RISK ASSESSMENT</a:t>
            </a:r>
          </a:p>
        </p:txBody>
      </p:sp>
      <p:sp>
        <p:nvSpPr>
          <p:cNvPr id="4" name="Content Placeholder 3">
            <a:extLst>
              <a:ext uri="{FF2B5EF4-FFF2-40B4-BE49-F238E27FC236}">
                <a16:creationId xmlns:a16="http://schemas.microsoft.com/office/drawing/2014/main" id="{D5F63CAA-0C58-4E66-88B8-988CE74A51A1}"/>
              </a:ext>
            </a:extLst>
          </p:cNvPr>
          <p:cNvSpPr>
            <a:spLocks noGrp="1"/>
          </p:cNvSpPr>
          <p:nvPr>
            <p:ph idx="1"/>
          </p:nvPr>
        </p:nvSpPr>
        <p:spPr>
          <a:xfrm>
            <a:off x="1052052" y="924980"/>
            <a:ext cx="10087896" cy="5008040"/>
          </a:xfrm>
        </p:spPr>
        <p:txBody>
          <a:bodyPr/>
          <a:lstStyle/>
          <a:p>
            <a:pPr>
              <a:spcAft>
                <a:spcPts val="1200"/>
              </a:spcAft>
            </a:pPr>
            <a:r>
              <a:rPr lang="en-US" sz="2400" dirty="0"/>
              <a:t>Groundwater was divided into three Exposure Units (EUs) 1, 2, and 3</a:t>
            </a:r>
          </a:p>
          <a:p>
            <a:pPr lvl="8"/>
            <a:endParaRPr lang="en-US" sz="1200" dirty="0"/>
          </a:p>
          <a:p>
            <a:pPr lvl="8"/>
            <a:endParaRPr lang="en-US" sz="1200" dirty="0"/>
          </a:p>
          <a:p>
            <a:pPr lvl="8"/>
            <a:endParaRPr lang="en-US" sz="1200" dirty="0"/>
          </a:p>
          <a:p>
            <a:pPr lvl="8"/>
            <a:endParaRPr lang="en-US" sz="1200" dirty="0"/>
          </a:p>
          <a:p>
            <a:pPr lvl="8"/>
            <a:endParaRPr lang="en-US" sz="1200" dirty="0"/>
          </a:p>
          <a:p>
            <a:pPr lvl="8"/>
            <a:endParaRPr lang="en-US" sz="1200" dirty="0"/>
          </a:p>
          <a:p>
            <a:pPr lvl="8"/>
            <a:endParaRPr lang="en-US" sz="1200" dirty="0"/>
          </a:p>
          <a:p>
            <a:pPr lvl="8"/>
            <a:endParaRPr lang="en-US" sz="1200" dirty="0"/>
          </a:p>
          <a:p>
            <a:pPr lvl="8"/>
            <a:endParaRPr lang="en-US" sz="1200" dirty="0"/>
          </a:p>
          <a:p>
            <a:pPr lvl="8"/>
            <a:endParaRPr lang="en-US" sz="1200" dirty="0"/>
          </a:p>
          <a:p>
            <a:pPr lvl="8"/>
            <a:endParaRPr lang="en-US" sz="1200" dirty="0"/>
          </a:p>
          <a:p>
            <a:pPr lvl="8"/>
            <a:endParaRPr lang="en-US" sz="1200" dirty="0"/>
          </a:p>
        </p:txBody>
      </p:sp>
      <p:sp>
        <p:nvSpPr>
          <p:cNvPr id="2" name="Slide Number Placeholder 1">
            <a:extLst>
              <a:ext uri="{FF2B5EF4-FFF2-40B4-BE49-F238E27FC236}">
                <a16:creationId xmlns:a16="http://schemas.microsoft.com/office/drawing/2014/main" id="{CF12CDA6-9C7C-4622-9102-4D1D08248E89}"/>
              </a:ext>
            </a:extLst>
          </p:cNvPr>
          <p:cNvSpPr>
            <a:spLocks noGrp="1"/>
          </p:cNvSpPr>
          <p:nvPr>
            <p:ph type="sldNum" sz="quarter" idx="10"/>
          </p:nvPr>
        </p:nvSpPr>
        <p:spPr/>
        <p:txBody>
          <a:bodyPr/>
          <a:lstStyle/>
          <a:p>
            <a:pPr>
              <a:defRPr/>
            </a:pPr>
            <a:fld id="{E14BBC95-0EC9-47C7-9528-9845459EE4E2}" type="slidenum">
              <a:rPr lang="en-US" smtClean="0"/>
              <a:pPr>
                <a:defRPr/>
              </a:pPr>
              <a:t>9</a:t>
            </a:fld>
            <a:endParaRPr lang="en-US" dirty="0"/>
          </a:p>
        </p:txBody>
      </p:sp>
      <p:pic>
        <p:nvPicPr>
          <p:cNvPr id="9" name="Picture 8">
            <a:extLst>
              <a:ext uri="{FF2B5EF4-FFF2-40B4-BE49-F238E27FC236}">
                <a16:creationId xmlns:a16="http://schemas.microsoft.com/office/drawing/2014/main" id="{450A6591-BD52-3709-53DC-EEF027D21DF1}"/>
              </a:ext>
            </a:extLst>
          </p:cNvPr>
          <p:cNvPicPr>
            <a:picLocks noChangeAspect="1"/>
          </p:cNvPicPr>
          <p:nvPr/>
        </p:nvPicPr>
        <p:blipFill>
          <a:blip r:embed="rId2"/>
          <a:stretch>
            <a:fillRect/>
          </a:stretch>
        </p:blipFill>
        <p:spPr>
          <a:xfrm>
            <a:off x="4538878" y="1568978"/>
            <a:ext cx="6871477" cy="4683061"/>
          </a:xfrm>
          <a:prstGeom prst="rect">
            <a:avLst/>
          </a:prstGeom>
          <a:ln w="25400">
            <a:solidFill>
              <a:schemeClr val="tx1"/>
            </a:solidFill>
          </a:ln>
        </p:spPr>
      </p:pic>
      <p:sp>
        <p:nvSpPr>
          <p:cNvPr id="15" name="TextBox 14">
            <a:extLst>
              <a:ext uri="{FF2B5EF4-FFF2-40B4-BE49-F238E27FC236}">
                <a16:creationId xmlns:a16="http://schemas.microsoft.com/office/drawing/2014/main" id="{A2F0E7D0-D924-90BC-09EB-A48C16D52445}"/>
              </a:ext>
            </a:extLst>
          </p:cNvPr>
          <p:cNvSpPr txBox="1"/>
          <p:nvPr/>
        </p:nvSpPr>
        <p:spPr>
          <a:xfrm>
            <a:off x="133433" y="2247598"/>
            <a:ext cx="7841183" cy="2308324"/>
          </a:xfrm>
          <a:prstGeom prst="rect">
            <a:avLst/>
          </a:prstGeom>
          <a:noFill/>
        </p:spPr>
        <p:txBody>
          <a:bodyPr wrap="square" rtlCol="0">
            <a:spAutoFit/>
          </a:bodyPr>
          <a:lstStyle/>
          <a:p>
            <a:r>
              <a:rPr lang="en-US" sz="2400" b="1" dirty="0"/>
              <a:t>EU1 = </a:t>
            </a:r>
            <a:r>
              <a:rPr lang="en-US" sz="2400" dirty="0"/>
              <a:t>Sibley Hospital</a:t>
            </a:r>
          </a:p>
          <a:p>
            <a:endParaRPr lang="en-US" sz="2400" dirty="0"/>
          </a:p>
          <a:p>
            <a:r>
              <a:rPr lang="en-US" sz="2400" b="1" dirty="0"/>
              <a:t>EU2 = </a:t>
            </a:r>
            <a:r>
              <a:rPr lang="en-US" sz="2400" dirty="0"/>
              <a:t>American University</a:t>
            </a:r>
          </a:p>
          <a:p>
            <a:endParaRPr lang="en-US" sz="2400" dirty="0"/>
          </a:p>
          <a:p>
            <a:r>
              <a:rPr lang="en-US" sz="2400" b="1" dirty="0"/>
              <a:t>EU3 = </a:t>
            </a:r>
            <a:r>
              <a:rPr lang="en-US" sz="2400" dirty="0"/>
              <a:t>FUDS Boundary </a:t>
            </a:r>
          </a:p>
          <a:p>
            <a:r>
              <a:rPr lang="en-US" sz="2400" dirty="0"/>
              <a:t>excluding EU1 and EU2 </a:t>
            </a:r>
          </a:p>
        </p:txBody>
      </p:sp>
    </p:spTree>
    <p:extLst>
      <p:ext uri="{BB962C8B-B14F-4D97-AF65-F5344CB8AC3E}">
        <p14:creationId xmlns:p14="http://schemas.microsoft.com/office/powerpoint/2010/main" val="574912992"/>
      </p:ext>
    </p:extLst>
  </p:cSld>
  <p:clrMapOvr>
    <a:masterClrMapping/>
  </p:clrMapOvr>
  <p:transition>
    <p:fade/>
  </p:transition>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5414821F256549A374E6663F8334E0" ma:contentTypeVersion="2" ma:contentTypeDescription="Create a new document." ma:contentTypeScope="" ma:versionID="e115418428997611701f38730ad35a9f">
  <xsd:schema xmlns:xsd="http://www.w3.org/2001/XMLSchema" xmlns:xs="http://www.w3.org/2001/XMLSchema" xmlns:p="http://schemas.microsoft.com/office/2006/metadata/properties" xmlns:ns1="http://schemas.microsoft.com/sharepoint/v3" xmlns:ns2="55606458-cdb8-4b12-9a3b-eb40fb92495c" targetNamespace="http://schemas.microsoft.com/office/2006/metadata/properties" ma:root="true" ma:fieldsID="d14dd9c360af534e04fbe27899a61cd4" ns1:_="" ns2:_="">
    <xsd:import namespace="http://schemas.microsoft.com/sharepoint/v3"/>
    <xsd:import namespace="55606458-cdb8-4b12-9a3b-eb40fb92495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606458-cdb8-4b12-9a3b-eb40fb92495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2.xml><?xml version="1.0" encoding="utf-8"?>
<ds:datastoreItem xmlns:ds="http://schemas.openxmlformats.org/officeDocument/2006/customXml" ds:itemID="{0B8C2CD5-50C2-4A7C-996A-3D6312B83669}">
  <ds:schemaRef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55606458-cdb8-4b12-9a3b-eb40fb92495c"/>
    <ds:schemaRef ds:uri="http://www.w3.org/XML/1998/namespace"/>
  </ds:schemaRefs>
</ds:datastoreItem>
</file>

<file path=customXml/itemProps3.xml><?xml version="1.0" encoding="utf-8"?>
<ds:datastoreItem xmlns:ds="http://schemas.openxmlformats.org/officeDocument/2006/customXml" ds:itemID="{F135F25F-E576-4537-B2AB-43C4B8FAE1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606458-cdb8-4b12-9a3b-eb40fb9249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11598</TotalTime>
  <Words>1334</Words>
  <Application>Microsoft Office PowerPoint</Application>
  <PresentationFormat>Widescreen</PresentationFormat>
  <Paragraphs>165</Paragraphs>
  <Slides>20</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Wingdings</vt:lpstr>
      <vt:lpstr>Content Templates</vt:lpstr>
      <vt:lpstr>Chart Color Templates</vt:lpstr>
      <vt:lpstr>Spring Valley Formerly UsED defense site</vt:lpstr>
      <vt:lpstr>Agenda</vt:lpstr>
      <vt:lpstr>Introductions</vt:lpstr>
      <vt:lpstr>PowerPoint Presentation</vt:lpstr>
      <vt:lpstr>Spring Valley FUDS BACKGROUND</vt:lpstr>
      <vt:lpstr>gRoundwater REMEDIAL INVESTIGATION (RI)</vt:lpstr>
      <vt:lpstr>groundwater REMEDIAL INVESTIGATION</vt:lpstr>
      <vt:lpstr>gRoundwater RI</vt:lpstr>
      <vt:lpstr>2016 RISK ASSESSMENT</vt:lpstr>
      <vt:lpstr>PowerPoint Presentation</vt:lpstr>
      <vt:lpstr>2016 REMEDIAL INVESTIGATION CONCLUSIONS</vt:lpstr>
      <vt:lpstr>Exposure Unit 2</vt:lpstr>
      <vt:lpstr>Remedial Investigation (RI) Addendum</vt:lpstr>
      <vt:lpstr> Remedial Investigation (RI) Addendum</vt:lpstr>
      <vt:lpstr>Remedial Investigation (RI) Addendum</vt:lpstr>
      <vt:lpstr>2023 Addendum to the Groundwater RI</vt:lpstr>
      <vt:lpstr>SVFUDS GROUNDWATER PROPOSED PLAN</vt:lpstr>
      <vt:lpstr>SPRING VALLEY FUDS GROUNDWATER</vt:lpstr>
      <vt:lpstr>How to submit comments</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Vozenilek, Natasha</cp:lastModifiedBy>
  <cp:revision>479</cp:revision>
  <cp:lastPrinted>2019-09-06T12:48:18Z</cp:lastPrinted>
  <dcterms:created xsi:type="dcterms:W3CDTF">2017-02-20T05:10:01Z</dcterms:created>
  <dcterms:modified xsi:type="dcterms:W3CDTF">2024-08-12T17:53:50Z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0x010100105414821F256549A374E6663F8334E0</vt:lpwstr>
  </property>
</Properties>
</file>